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http://customooxmlschemas.google.com/">
      <go:slidesCustomData xmlns:go="http://customooxmlschemas.google.com/" r:id="rId87" roundtripDataSignature="AMtx7mhTTEsHZmpaFoJX2jhKuiwMT1lz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43" Type="http://schemas.openxmlformats.org/officeDocument/2006/relationships/slide" Target="slides/slide38.xml"/><Relationship Id="rId87" Type="http://customschemas.google.com/relationships/presentationmetadata" Target="meta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4963" y="0"/>
            <a:ext cx="3170237" cy="479425"/>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1775"/>
            <a:ext cx="3170238" cy="4794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76" name="Google Shape;76;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1: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58" name="Google Shape;158;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0: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69" name="Google Shape;169;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78" name="Google Shape;178;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87" name="Google Shape;187;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96" name="Google Shape;196;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06" name="Google Shape;206;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14" name="Google Shape;214;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23" name="Google Shape;223;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32" name="Google Shape;232;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41" name="Google Shape;241;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86" name="Google Shape;86;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2: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50" name="Google Shape;250;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60" name="Google Shape;260;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69" name="Google Shape;269;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79" name="Google Shape;279;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88" name="Google Shape;288;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99" name="Google Shape;299;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08" name="Google Shape;308;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317" name="Google Shape;317;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2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26" name="Google Shape;326;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9: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34" name="Google Shape;334;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5" name="Google Shape;95;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43" name="Google Shape;343;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52" name="Google Shape;352;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62" name="Google Shape;362;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77" name="Google Shape;377;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85" name="Google Shape;385;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94" name="Google Shape;394;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6: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03" name="Google Shape;403;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7: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14" name="Google Shape;414;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8: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24" name="Google Shape;424;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9: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34" name="Google Shape;434;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3" name="Google Shape;103;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0: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42" name="Google Shape;442;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51" name="Google Shape;451;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61" name="Google Shape;461;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70" name="Google Shape;470;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79" name="Google Shape;479;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89" name="Google Shape;489;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6: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03" name="Google Shape;503;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7: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13" name="Google Shape;513;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8: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22" name="Google Shape;522;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9: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530" name="Google Shape;530;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49: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11" name="Google Shape;111;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5: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0: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39" name="Google Shape;539;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47" name="Google Shape;547;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56" name="Google Shape;556;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65" name="Google Shape;565;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76" name="Google Shape;576;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85" name="Google Shape;585;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6: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94" name="Google Shape;594;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7: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04" name="Google Shape;604;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8: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14" name="Google Shape;614;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9: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23" name="Google Shape;623;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20" name="Google Shape;120;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6: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60: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34" name="Google Shape;634;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6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46" name="Google Shape;646;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6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57" name="Google Shape;657;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66" name="Google Shape;666;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6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78" name="Google Shape;678;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88" name="Google Shape;688;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66: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697" name="Google Shape;697;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8" name="Google Shape;698;p66: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7: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06" name="Google Shape;706;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68: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14" name="Google Shape;714;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69: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23" name="Google Shape;723;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29" name="Google Shape;129;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70: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32" name="Google Shape;732;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7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42" name="Google Shape;742;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7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52" name="Google Shape;752;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7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62" name="Google Shape;762;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7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71" name="Google Shape;771;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7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83" name="Google Shape;783;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76: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92" name="Google Shape;792;p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77: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04" name="Google Shape;804;p7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78: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13" name="Google Shape;813;p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79: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22" name="Google Shape;822;p7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38" name="Google Shape;138;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8: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80: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32" name="Google Shape;832;p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8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47" name="Google Shape;847;p8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48" name="Google Shape;148;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9: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grpSp>
        <p:nvGrpSpPr>
          <p:cNvPr id="16" name="Google Shape;16;p83"/>
          <p:cNvGrpSpPr/>
          <p:nvPr/>
        </p:nvGrpSpPr>
        <p:grpSpPr>
          <a:xfrm>
            <a:off x="-1035050" y="1552575"/>
            <a:ext cx="10179050" cy="5305425"/>
            <a:chOff x="-652" y="978"/>
            <a:chExt cx="6412" cy="3342"/>
          </a:xfrm>
        </p:grpSpPr>
        <p:sp>
          <p:nvSpPr>
            <p:cNvPr id="17" name="Google Shape;17;p83"/>
            <p:cNvSpPr/>
            <p:nvPr/>
          </p:nvSpPr>
          <p:spPr>
            <a:xfrm>
              <a:off x="2061" y="1707"/>
              <a:ext cx="3699" cy="2613"/>
            </a:xfrm>
            <a:custGeom>
              <a:rect b="b" l="l" r="r" t="t"/>
              <a:pathLst>
                <a:path extrusionOk="0" h="2613" w="3699">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2347B3"/>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100" u="none" cap="none" strike="noStrike">
                <a:solidFill>
                  <a:schemeClr val="lt1"/>
                </a:solidFill>
                <a:latin typeface="Arial"/>
                <a:ea typeface="Arial"/>
                <a:cs typeface="Arial"/>
                <a:sym typeface="Arial"/>
              </a:endParaRPr>
            </a:p>
          </p:txBody>
        </p:sp>
        <p:sp>
          <p:nvSpPr>
            <p:cNvPr id="18" name="Google Shape;18;p83"/>
            <p:cNvSpPr/>
            <p:nvPr/>
          </p:nvSpPr>
          <p:spPr>
            <a:xfrm>
              <a:off x="-652" y="978"/>
              <a:ext cx="4237" cy="3342"/>
            </a:xfrm>
            <a:custGeom>
              <a:rect b="b" l="l" r="r" t="t"/>
              <a:pathLst>
                <a:path extrusionOk="0" fill="none" h="21231" w="21600">
                  <a:moveTo>
                    <a:pt x="3976" y="0"/>
                  </a:moveTo>
                  <a:cubicBezTo>
                    <a:pt x="14194" y="1914"/>
                    <a:pt x="21600" y="10835"/>
                    <a:pt x="21600" y="21231"/>
                  </a:cubicBezTo>
                </a:path>
                <a:path extrusionOk="0" h="21231" w="21600">
                  <a:moveTo>
                    <a:pt x="3976" y="0"/>
                  </a:moveTo>
                  <a:cubicBezTo>
                    <a:pt x="14194" y="1914"/>
                    <a:pt x="21600" y="10835"/>
                    <a:pt x="21600" y="21231"/>
                  </a:cubicBezTo>
                  <a:lnTo>
                    <a:pt x="0" y="21231"/>
                  </a:lnTo>
                  <a:lnTo>
                    <a:pt x="3976" y="0"/>
                  </a:lnTo>
                  <a:close/>
                </a:path>
              </a:pathLst>
            </a:custGeom>
            <a:noFill/>
            <a:ln cap="rnd"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100" u="none" cap="none" strike="noStrike">
                <a:solidFill>
                  <a:schemeClr val="lt1"/>
                </a:solidFill>
                <a:latin typeface="Arial"/>
                <a:ea typeface="Arial"/>
                <a:cs typeface="Arial"/>
                <a:sym typeface="Arial"/>
              </a:endParaRPr>
            </a:p>
          </p:txBody>
        </p:sp>
      </p:grpSp>
      <p:sp>
        <p:nvSpPr>
          <p:cNvPr id="19" name="Google Shape;19;p83"/>
          <p:cNvSpPr txBox="1"/>
          <p:nvPr>
            <p:ph type="ctrTitle"/>
          </p:nvPr>
        </p:nvSpPr>
        <p:spPr>
          <a:xfrm>
            <a:off x="1293813" y="762000"/>
            <a:ext cx="77724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83"/>
          <p:cNvSpPr txBox="1"/>
          <p:nvPr>
            <p:ph idx="1" type="subTitle"/>
          </p:nvPr>
        </p:nvSpPr>
        <p:spPr>
          <a:xfrm>
            <a:off x="685800" y="3429000"/>
            <a:ext cx="6400800" cy="1752600"/>
          </a:xfrm>
          <a:prstGeom prst="rect">
            <a:avLst/>
          </a:prstGeom>
          <a:noFill/>
          <a:ln>
            <a:noFill/>
          </a:ln>
        </p:spPr>
        <p:txBody>
          <a:bodyPr anchorCtr="0" anchor="ctr" bIns="46025" lIns="92075" spcFirstLastPara="1" rIns="92075" wrap="square" tIns="46025">
            <a:noAutofit/>
          </a:bodyPr>
          <a:lstStyle>
            <a:lvl1pPr lvl="0" algn="ctr">
              <a:spcBef>
                <a:spcPts val="480"/>
              </a:spcBef>
              <a:spcAft>
                <a:spcPts val="0"/>
              </a:spcAft>
              <a:buSzPts val="2400"/>
              <a:buFont typeface="Arial"/>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9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92"/>
          <p:cNvSpPr txBox="1"/>
          <p:nvPr>
            <p:ph idx="1" type="body"/>
          </p:nvPr>
        </p:nvSpPr>
        <p:spPr>
          <a:xfrm rot="5400000">
            <a:off x="2324100" y="-495300"/>
            <a:ext cx="4495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92"/>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93"/>
          <p:cNvSpPr txBox="1"/>
          <p:nvPr>
            <p:ph type="title"/>
          </p:nvPr>
        </p:nvSpPr>
        <p:spPr>
          <a:xfrm rot="5400000">
            <a:off x="4781550" y="1962150"/>
            <a:ext cx="54102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93"/>
          <p:cNvSpPr txBox="1"/>
          <p:nvPr>
            <p:ph idx="1" type="body"/>
          </p:nvPr>
        </p:nvSpPr>
        <p:spPr>
          <a:xfrm rot="5400000">
            <a:off x="819150" y="95250"/>
            <a:ext cx="54102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93"/>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84"/>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84"/>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85"/>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86"/>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8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Arial"/>
              <a:buNone/>
              <a:defRPr sz="2000"/>
            </a:lvl1pPr>
            <a:lvl2pPr indent="-228600" lvl="1" marL="914400" algn="l">
              <a:spcBef>
                <a:spcPts val="360"/>
              </a:spcBef>
              <a:spcAft>
                <a:spcPts val="0"/>
              </a:spcAft>
              <a:buSzPts val="1800"/>
              <a:buFont typeface="Arial"/>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1400"/>
              <a:buFont typeface="Times New Roman"/>
              <a:buNone/>
              <a:defRPr sz="1400"/>
            </a:lvl4pPr>
            <a:lvl5pPr indent="-228600" lvl="4" marL="2286000" algn="l">
              <a:spcBef>
                <a:spcPts val="280"/>
              </a:spcBef>
              <a:spcAft>
                <a:spcPts val="0"/>
              </a:spcAft>
              <a:buSzPts val="1400"/>
              <a:buFont typeface="Times New Roman"/>
              <a:buNone/>
              <a:defRPr sz="1400"/>
            </a:lvl5pPr>
            <a:lvl6pPr indent="-228600" lvl="5" marL="2743200" algn="l">
              <a:spcBef>
                <a:spcPts val="280"/>
              </a:spcBef>
              <a:spcAft>
                <a:spcPts val="0"/>
              </a:spcAft>
              <a:buSzPts val="1400"/>
              <a:buFont typeface="Times New Roman"/>
              <a:buNone/>
              <a:defRPr sz="1400"/>
            </a:lvl6pPr>
            <a:lvl7pPr indent="-228600" lvl="6" marL="3200400" algn="l">
              <a:spcBef>
                <a:spcPts val="280"/>
              </a:spcBef>
              <a:spcAft>
                <a:spcPts val="0"/>
              </a:spcAft>
              <a:buSzPts val="1400"/>
              <a:buFont typeface="Times New Roman"/>
              <a:buNone/>
              <a:defRPr sz="1400"/>
            </a:lvl7pPr>
            <a:lvl8pPr indent="-228600" lvl="7" marL="3657600" algn="l">
              <a:spcBef>
                <a:spcPts val="280"/>
              </a:spcBef>
              <a:spcAft>
                <a:spcPts val="0"/>
              </a:spcAft>
              <a:buSzPts val="1400"/>
              <a:buFont typeface="Times New Roman"/>
              <a:buNone/>
              <a:defRPr sz="1400"/>
            </a:lvl8pPr>
            <a:lvl9pPr indent="-228600" lvl="8" marL="4114800" algn="l">
              <a:spcBef>
                <a:spcPts val="280"/>
              </a:spcBef>
              <a:spcAft>
                <a:spcPts val="0"/>
              </a:spcAft>
              <a:buSzPts val="1400"/>
              <a:buFont typeface="Times New Roman"/>
              <a:buNone/>
              <a:defRPr sz="1400"/>
            </a:lvl9pPr>
          </a:lstStyle>
          <a:p/>
        </p:txBody>
      </p:sp>
      <p:sp>
        <p:nvSpPr>
          <p:cNvPr id="33" name="Google Shape;33;p86"/>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8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87"/>
          <p:cNvSpPr txBox="1"/>
          <p:nvPr>
            <p:ph idx="1" type="body"/>
          </p:nvPr>
        </p:nvSpPr>
        <p:spPr>
          <a:xfrm>
            <a:off x="685800" y="1143000"/>
            <a:ext cx="3810000" cy="4495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SzPts val="1800"/>
              <a:buFont typeface="Times New Roman"/>
              <a:buChar char="•"/>
              <a:defRPr sz="1800"/>
            </a:lvl6pPr>
            <a:lvl7pPr indent="-342900" lvl="6" marL="3200400" algn="l">
              <a:spcBef>
                <a:spcPts val="360"/>
              </a:spcBef>
              <a:spcAft>
                <a:spcPts val="0"/>
              </a:spcAft>
              <a:buSzPts val="1800"/>
              <a:buFont typeface="Times New Roman"/>
              <a:buChar char="•"/>
              <a:defRPr sz="1800"/>
            </a:lvl7pPr>
            <a:lvl8pPr indent="-342900" lvl="7" marL="3657600" algn="l">
              <a:spcBef>
                <a:spcPts val="360"/>
              </a:spcBef>
              <a:spcAft>
                <a:spcPts val="0"/>
              </a:spcAft>
              <a:buSzPts val="1800"/>
              <a:buFont typeface="Times New Roman"/>
              <a:buChar char="•"/>
              <a:defRPr sz="1800"/>
            </a:lvl8pPr>
            <a:lvl9pPr indent="-342900" lvl="8" marL="4114800" algn="l">
              <a:spcBef>
                <a:spcPts val="360"/>
              </a:spcBef>
              <a:spcAft>
                <a:spcPts val="0"/>
              </a:spcAft>
              <a:buSzPts val="1800"/>
              <a:buFont typeface="Times New Roman"/>
              <a:buChar char="•"/>
              <a:defRPr sz="1800"/>
            </a:lvl9pPr>
          </a:lstStyle>
          <a:p/>
        </p:txBody>
      </p:sp>
      <p:sp>
        <p:nvSpPr>
          <p:cNvPr id="38" name="Google Shape;38;p87"/>
          <p:cNvSpPr txBox="1"/>
          <p:nvPr>
            <p:ph idx="2" type="body"/>
          </p:nvPr>
        </p:nvSpPr>
        <p:spPr>
          <a:xfrm>
            <a:off x="4648200" y="1143000"/>
            <a:ext cx="3810000" cy="4495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SzPts val="1800"/>
              <a:buFont typeface="Times New Roman"/>
              <a:buChar char="•"/>
              <a:defRPr sz="1800"/>
            </a:lvl6pPr>
            <a:lvl7pPr indent="-342900" lvl="6" marL="3200400" algn="l">
              <a:spcBef>
                <a:spcPts val="360"/>
              </a:spcBef>
              <a:spcAft>
                <a:spcPts val="0"/>
              </a:spcAft>
              <a:buSzPts val="1800"/>
              <a:buFont typeface="Times New Roman"/>
              <a:buChar char="•"/>
              <a:defRPr sz="1800"/>
            </a:lvl7pPr>
            <a:lvl8pPr indent="-342900" lvl="7" marL="3657600" algn="l">
              <a:spcBef>
                <a:spcPts val="360"/>
              </a:spcBef>
              <a:spcAft>
                <a:spcPts val="0"/>
              </a:spcAft>
              <a:buSzPts val="1800"/>
              <a:buFont typeface="Times New Roman"/>
              <a:buChar char="•"/>
              <a:defRPr sz="1800"/>
            </a:lvl8pPr>
            <a:lvl9pPr indent="-342900" lvl="8" marL="4114800" algn="l">
              <a:spcBef>
                <a:spcPts val="360"/>
              </a:spcBef>
              <a:spcAft>
                <a:spcPts val="0"/>
              </a:spcAft>
              <a:buSzPts val="1800"/>
              <a:buFont typeface="Times New Roman"/>
              <a:buChar char="•"/>
              <a:defRPr sz="1800"/>
            </a:lvl9pPr>
          </a:lstStyle>
          <a:p/>
        </p:txBody>
      </p:sp>
      <p:sp>
        <p:nvSpPr>
          <p:cNvPr id="39" name="Google Shape;39;p87"/>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88"/>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8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SzPts val="1600"/>
              <a:buFont typeface="Times New Roman"/>
              <a:buNone/>
              <a:defRPr b="1" sz="1600"/>
            </a:lvl6pPr>
            <a:lvl7pPr indent="-228600" lvl="6" marL="3200400" algn="l">
              <a:spcBef>
                <a:spcPts val="320"/>
              </a:spcBef>
              <a:spcAft>
                <a:spcPts val="0"/>
              </a:spcAft>
              <a:buSzPts val="1600"/>
              <a:buFont typeface="Times New Roman"/>
              <a:buNone/>
              <a:defRPr b="1" sz="1600"/>
            </a:lvl7pPr>
            <a:lvl8pPr indent="-228600" lvl="7" marL="3657600" algn="l">
              <a:spcBef>
                <a:spcPts val="320"/>
              </a:spcBef>
              <a:spcAft>
                <a:spcPts val="0"/>
              </a:spcAft>
              <a:buSzPts val="1600"/>
              <a:buFont typeface="Times New Roman"/>
              <a:buNone/>
              <a:defRPr b="1" sz="1600"/>
            </a:lvl8pPr>
            <a:lvl9pPr indent="-228600" lvl="8" marL="4114800" algn="l">
              <a:spcBef>
                <a:spcPts val="320"/>
              </a:spcBef>
              <a:spcAft>
                <a:spcPts val="0"/>
              </a:spcAft>
              <a:buSzPts val="1600"/>
              <a:buFont typeface="Times New Roman"/>
              <a:buNone/>
              <a:defRPr b="1" sz="1600"/>
            </a:lvl9pPr>
          </a:lstStyle>
          <a:p/>
        </p:txBody>
      </p:sp>
      <p:sp>
        <p:nvSpPr>
          <p:cNvPr id="44" name="Google Shape;44;p8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SzPts val="1600"/>
              <a:buFont typeface="Times New Roman"/>
              <a:buChar char="•"/>
              <a:defRPr sz="1600"/>
            </a:lvl6pPr>
            <a:lvl7pPr indent="-330200" lvl="6" marL="3200400" algn="l">
              <a:spcBef>
                <a:spcPts val="320"/>
              </a:spcBef>
              <a:spcAft>
                <a:spcPts val="0"/>
              </a:spcAft>
              <a:buSzPts val="1600"/>
              <a:buFont typeface="Times New Roman"/>
              <a:buChar char="•"/>
              <a:defRPr sz="1600"/>
            </a:lvl7pPr>
            <a:lvl8pPr indent="-330200" lvl="7" marL="3657600" algn="l">
              <a:spcBef>
                <a:spcPts val="320"/>
              </a:spcBef>
              <a:spcAft>
                <a:spcPts val="0"/>
              </a:spcAft>
              <a:buSzPts val="1600"/>
              <a:buFont typeface="Times New Roman"/>
              <a:buChar char="•"/>
              <a:defRPr sz="1600"/>
            </a:lvl8pPr>
            <a:lvl9pPr indent="-330200" lvl="8" marL="4114800" algn="l">
              <a:spcBef>
                <a:spcPts val="320"/>
              </a:spcBef>
              <a:spcAft>
                <a:spcPts val="0"/>
              </a:spcAft>
              <a:buSzPts val="1600"/>
              <a:buFont typeface="Times New Roman"/>
              <a:buChar char="•"/>
              <a:defRPr sz="1600"/>
            </a:lvl9pPr>
          </a:lstStyle>
          <a:p/>
        </p:txBody>
      </p:sp>
      <p:sp>
        <p:nvSpPr>
          <p:cNvPr id="45" name="Google Shape;45;p8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SzPts val="1600"/>
              <a:buFont typeface="Times New Roman"/>
              <a:buNone/>
              <a:defRPr b="1" sz="1600"/>
            </a:lvl6pPr>
            <a:lvl7pPr indent="-228600" lvl="6" marL="3200400" algn="l">
              <a:spcBef>
                <a:spcPts val="320"/>
              </a:spcBef>
              <a:spcAft>
                <a:spcPts val="0"/>
              </a:spcAft>
              <a:buSzPts val="1600"/>
              <a:buFont typeface="Times New Roman"/>
              <a:buNone/>
              <a:defRPr b="1" sz="1600"/>
            </a:lvl7pPr>
            <a:lvl8pPr indent="-228600" lvl="7" marL="3657600" algn="l">
              <a:spcBef>
                <a:spcPts val="320"/>
              </a:spcBef>
              <a:spcAft>
                <a:spcPts val="0"/>
              </a:spcAft>
              <a:buSzPts val="1600"/>
              <a:buFont typeface="Times New Roman"/>
              <a:buNone/>
              <a:defRPr b="1" sz="1600"/>
            </a:lvl8pPr>
            <a:lvl9pPr indent="-228600" lvl="8" marL="4114800" algn="l">
              <a:spcBef>
                <a:spcPts val="320"/>
              </a:spcBef>
              <a:spcAft>
                <a:spcPts val="0"/>
              </a:spcAft>
              <a:buSzPts val="1600"/>
              <a:buFont typeface="Times New Roman"/>
              <a:buNone/>
              <a:defRPr b="1" sz="1600"/>
            </a:lvl9pPr>
          </a:lstStyle>
          <a:p/>
        </p:txBody>
      </p:sp>
      <p:sp>
        <p:nvSpPr>
          <p:cNvPr id="46" name="Google Shape;46;p8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SzPts val="1600"/>
              <a:buFont typeface="Times New Roman"/>
              <a:buChar char="•"/>
              <a:defRPr sz="1600"/>
            </a:lvl6pPr>
            <a:lvl7pPr indent="-330200" lvl="6" marL="3200400" algn="l">
              <a:spcBef>
                <a:spcPts val="320"/>
              </a:spcBef>
              <a:spcAft>
                <a:spcPts val="0"/>
              </a:spcAft>
              <a:buSzPts val="1600"/>
              <a:buFont typeface="Times New Roman"/>
              <a:buChar char="•"/>
              <a:defRPr sz="1600"/>
            </a:lvl7pPr>
            <a:lvl8pPr indent="-330200" lvl="7" marL="3657600" algn="l">
              <a:spcBef>
                <a:spcPts val="320"/>
              </a:spcBef>
              <a:spcAft>
                <a:spcPts val="0"/>
              </a:spcAft>
              <a:buSzPts val="1600"/>
              <a:buFont typeface="Times New Roman"/>
              <a:buChar char="•"/>
              <a:defRPr sz="1600"/>
            </a:lvl8pPr>
            <a:lvl9pPr indent="-330200" lvl="8" marL="4114800" algn="l">
              <a:spcBef>
                <a:spcPts val="320"/>
              </a:spcBef>
              <a:spcAft>
                <a:spcPts val="0"/>
              </a:spcAft>
              <a:buSzPts val="1600"/>
              <a:buFont typeface="Times New Roman"/>
              <a:buChar char="•"/>
              <a:defRPr sz="1600"/>
            </a:lvl9pPr>
          </a:lstStyle>
          <a:p/>
        </p:txBody>
      </p:sp>
      <p:sp>
        <p:nvSpPr>
          <p:cNvPr id="47" name="Google Shape;47;p88"/>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9"/>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90"/>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9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Arial"/>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Font typeface="Arial"/>
              <a:buChar char="•"/>
              <a:defRPr sz="2400"/>
            </a:lvl3pPr>
            <a:lvl4pPr indent="-355600" lvl="3" marL="1828800" algn="l">
              <a:spcBef>
                <a:spcPts val="400"/>
              </a:spcBef>
              <a:spcAft>
                <a:spcPts val="0"/>
              </a:spcAft>
              <a:buSzPts val="2000"/>
              <a:buFont typeface="Times New Roman"/>
              <a:buChar char="–"/>
              <a:defRPr sz="2000"/>
            </a:lvl4pPr>
            <a:lvl5pPr indent="-355600" lvl="4" marL="2286000" algn="l">
              <a:spcBef>
                <a:spcPts val="400"/>
              </a:spcBef>
              <a:spcAft>
                <a:spcPts val="0"/>
              </a:spcAft>
              <a:buSzPts val="2000"/>
              <a:buFont typeface="Times New Roman"/>
              <a:buChar char="•"/>
              <a:defRPr sz="2000"/>
            </a:lvl5pPr>
            <a:lvl6pPr indent="-355600" lvl="5" marL="2743200" algn="l">
              <a:spcBef>
                <a:spcPts val="400"/>
              </a:spcBef>
              <a:spcAft>
                <a:spcPts val="0"/>
              </a:spcAft>
              <a:buSzPts val="2000"/>
              <a:buFont typeface="Times New Roman"/>
              <a:buChar char="•"/>
              <a:defRPr sz="2000"/>
            </a:lvl6pPr>
            <a:lvl7pPr indent="-355600" lvl="6" marL="3200400" algn="l">
              <a:spcBef>
                <a:spcPts val="400"/>
              </a:spcBef>
              <a:spcAft>
                <a:spcPts val="0"/>
              </a:spcAft>
              <a:buSzPts val="2000"/>
              <a:buFont typeface="Times New Roman"/>
              <a:buChar char="•"/>
              <a:defRPr sz="2000"/>
            </a:lvl7pPr>
            <a:lvl8pPr indent="-355600" lvl="7" marL="3657600" algn="l">
              <a:spcBef>
                <a:spcPts val="400"/>
              </a:spcBef>
              <a:spcAft>
                <a:spcPts val="0"/>
              </a:spcAft>
              <a:buSzPts val="2000"/>
              <a:buFont typeface="Times New Roman"/>
              <a:buChar char="•"/>
              <a:defRPr sz="2000"/>
            </a:lvl8pPr>
            <a:lvl9pPr indent="-355600" lvl="8" marL="4114800" algn="l">
              <a:spcBef>
                <a:spcPts val="400"/>
              </a:spcBef>
              <a:spcAft>
                <a:spcPts val="0"/>
              </a:spcAft>
              <a:buSzPts val="2000"/>
              <a:buFont typeface="Times New Roman"/>
              <a:buChar char="•"/>
              <a:defRPr sz="2000"/>
            </a:lvl9pPr>
          </a:lstStyle>
          <a:p/>
        </p:txBody>
      </p:sp>
      <p:sp>
        <p:nvSpPr>
          <p:cNvPr id="55" name="Google Shape;55;p9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SzPts val="900"/>
              <a:buFont typeface="Times New Roman"/>
              <a:buNone/>
              <a:defRPr sz="900"/>
            </a:lvl6pPr>
            <a:lvl7pPr indent="-228600" lvl="6" marL="3200400" algn="l">
              <a:spcBef>
                <a:spcPts val="180"/>
              </a:spcBef>
              <a:spcAft>
                <a:spcPts val="0"/>
              </a:spcAft>
              <a:buSzPts val="900"/>
              <a:buFont typeface="Times New Roman"/>
              <a:buNone/>
              <a:defRPr sz="900"/>
            </a:lvl7pPr>
            <a:lvl8pPr indent="-228600" lvl="7" marL="3657600" algn="l">
              <a:spcBef>
                <a:spcPts val="180"/>
              </a:spcBef>
              <a:spcAft>
                <a:spcPts val="0"/>
              </a:spcAft>
              <a:buSzPts val="900"/>
              <a:buFont typeface="Times New Roman"/>
              <a:buNone/>
              <a:defRPr sz="900"/>
            </a:lvl8pPr>
            <a:lvl9pPr indent="-228600" lvl="8" marL="4114800" algn="l">
              <a:spcBef>
                <a:spcPts val="180"/>
              </a:spcBef>
              <a:spcAft>
                <a:spcPts val="0"/>
              </a:spcAft>
              <a:buSzPts val="900"/>
              <a:buFont typeface="Times New Roman"/>
              <a:buNone/>
              <a:defRPr sz="900"/>
            </a:lvl9pPr>
          </a:lstStyle>
          <a:p/>
        </p:txBody>
      </p:sp>
      <p:sp>
        <p:nvSpPr>
          <p:cNvPr id="56" name="Google Shape;56;p90"/>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1"/>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4pPr>
            <a:lvl5pPr lvl="4"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5pPr>
            <a:lvl6pPr lvl="5"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6pPr>
            <a:lvl7pPr lvl="6"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7pPr>
            <a:lvl8pPr lvl="7"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8pPr>
            <a:lvl9pPr lvl="8"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
        <p:nvSpPr>
          <p:cNvPr id="61" name="Google Shape;61;p9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SzPts val="900"/>
              <a:buFont typeface="Times New Roman"/>
              <a:buNone/>
              <a:defRPr sz="900"/>
            </a:lvl6pPr>
            <a:lvl7pPr indent="-228600" lvl="6" marL="3200400" algn="l">
              <a:spcBef>
                <a:spcPts val="180"/>
              </a:spcBef>
              <a:spcAft>
                <a:spcPts val="0"/>
              </a:spcAft>
              <a:buSzPts val="900"/>
              <a:buFont typeface="Times New Roman"/>
              <a:buNone/>
              <a:defRPr sz="900"/>
            </a:lvl7pPr>
            <a:lvl8pPr indent="-228600" lvl="7" marL="3657600" algn="l">
              <a:spcBef>
                <a:spcPts val="180"/>
              </a:spcBef>
              <a:spcAft>
                <a:spcPts val="0"/>
              </a:spcAft>
              <a:buSzPts val="900"/>
              <a:buFont typeface="Times New Roman"/>
              <a:buNone/>
              <a:defRPr sz="900"/>
            </a:lvl8pPr>
            <a:lvl9pPr indent="-228600" lvl="8" marL="4114800" algn="l">
              <a:spcBef>
                <a:spcPts val="180"/>
              </a:spcBef>
              <a:spcAft>
                <a:spcPts val="0"/>
              </a:spcAft>
              <a:buSzPts val="900"/>
              <a:buFont typeface="Times New Roman"/>
              <a:buNone/>
              <a:defRPr sz="900"/>
            </a:lvl9pPr>
          </a:lstStyle>
          <a:p/>
        </p:txBody>
      </p:sp>
      <p:sp>
        <p:nvSpPr>
          <p:cNvPr id="62" name="Google Shape;62;p91"/>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dk1"/>
            </a:gs>
          </a:gsLst>
          <a:lin ang="0" scaled="0"/>
        </a:gradFill>
      </p:bgPr>
    </p:bg>
    <p:spTree>
      <p:nvGrpSpPr>
        <p:cNvPr id="9" name="Shape 9"/>
        <p:cNvGrpSpPr/>
        <p:nvPr/>
      </p:nvGrpSpPr>
      <p:grpSpPr>
        <a:xfrm>
          <a:off x="0" y="0"/>
          <a:ext cx="0" cy="0"/>
          <a:chOff x="0" y="0"/>
          <a:chExt cx="0" cy="0"/>
        </a:xfrm>
      </p:grpSpPr>
      <p:sp>
        <p:nvSpPr>
          <p:cNvPr id="10" name="Google Shape;10;p8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9pPr>
          </a:lstStyle>
          <a:p/>
        </p:txBody>
      </p:sp>
      <p:sp>
        <p:nvSpPr>
          <p:cNvPr id="11" name="Google Shape;11;p82"/>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lt1"/>
                </a:solidFill>
                <a:latin typeface="Arial"/>
                <a:ea typeface="Arial"/>
                <a:cs typeface="Arial"/>
                <a:sym typeface="Arial"/>
              </a:defRPr>
            </a:lvl9pPr>
          </a:lstStyle>
          <a:p/>
        </p:txBody>
      </p:sp>
      <p:sp>
        <p:nvSpPr>
          <p:cNvPr id="12" name="Google Shape;12;p82"/>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68300" lvl="1" marL="914400" marR="0" rtl="0" algn="l">
              <a:spcBef>
                <a:spcPts val="44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13" name="Google Shape;13;p82"/>
          <p:cNvSpPr txBox="1"/>
          <p:nvPr/>
        </p:nvSpPr>
        <p:spPr>
          <a:xfrm>
            <a:off x="685800" y="5867400"/>
            <a:ext cx="22098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t/>
            </a:r>
            <a:endParaRPr b="0" i="0" sz="2100" u="none" cap="none" strike="noStrike">
              <a:solidFill>
                <a:schemeClr val="lt1"/>
              </a:solidFill>
              <a:latin typeface="Arial"/>
              <a:ea typeface="Arial"/>
              <a:cs typeface="Arial"/>
              <a:sym typeface="Arial"/>
            </a:endParaRPr>
          </a:p>
        </p:txBody>
      </p:sp>
      <p:sp>
        <p:nvSpPr>
          <p:cNvPr id="14" name="Google Shape;14;p8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alk.as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nested.as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wraps.as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list.as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type="ctrTitle"/>
          </p:nvPr>
        </p:nvSpPr>
        <p:spPr>
          <a:xfrm>
            <a:off x="685800" y="609600"/>
            <a:ext cx="77724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Assembly Language for x86 Processors </a:t>
            </a:r>
            <a:r>
              <a:rPr lang="en-US" sz="2400"/>
              <a:t>7th Edition</a:t>
            </a:r>
            <a:r>
              <a:rPr lang="en-US"/>
              <a:t> , Global Edition</a:t>
            </a:r>
            <a:br>
              <a:rPr lang="en-US"/>
            </a:br>
            <a:endParaRPr/>
          </a:p>
        </p:txBody>
      </p:sp>
      <p:sp>
        <p:nvSpPr>
          <p:cNvPr id="80" name="Google Shape;80;p1"/>
          <p:cNvSpPr txBox="1"/>
          <p:nvPr>
            <p:ph idx="1" type="subTitle"/>
          </p:nvPr>
        </p:nvSpPr>
        <p:spPr>
          <a:xfrm>
            <a:off x="1447800" y="2209800"/>
            <a:ext cx="6400800" cy="1752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SzPts val="3200"/>
              <a:buFont typeface="Arial"/>
              <a:buNone/>
            </a:pPr>
            <a:r>
              <a:rPr lang="en-US" sz="3200"/>
              <a:t>Chapter 10: Structures and Macros</a:t>
            </a:r>
            <a:endParaRPr/>
          </a:p>
        </p:txBody>
      </p:sp>
      <p:sp>
        <p:nvSpPr>
          <p:cNvPr id="81" name="Google Shape;81;p1"/>
          <p:cNvSpPr txBox="1"/>
          <p:nvPr/>
        </p:nvSpPr>
        <p:spPr>
          <a:xfrm>
            <a:off x="533400" y="617220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(c) Pearson Education, 2015. All rights reserved. You may modify and copy this slide show for your personal use, or for use in the classroom, as long as this copyright statement, the author's name, and the title are not changed.</a:t>
            </a:r>
            <a:endParaRPr/>
          </a:p>
        </p:txBody>
      </p:sp>
      <p:sp>
        <p:nvSpPr>
          <p:cNvPr id="82" name="Google Shape;82;p1"/>
          <p:cNvSpPr txBox="1"/>
          <p:nvPr/>
        </p:nvSpPr>
        <p:spPr>
          <a:xfrm>
            <a:off x="533400" y="4953000"/>
            <a:ext cx="5181600" cy="992188"/>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1" lang="en-US" sz="2100" u="none" cap="none" strike="noStrike">
                <a:solidFill>
                  <a:schemeClr val="lt1"/>
                </a:solidFill>
                <a:latin typeface="Arial"/>
                <a:ea typeface="Arial"/>
                <a:cs typeface="Arial"/>
                <a:sym typeface="Arial"/>
              </a:rPr>
              <a:t>Slide show prepared by the author</a:t>
            </a:r>
            <a:endParaRPr/>
          </a:p>
          <a:p>
            <a:pPr indent="0" lvl="0" marL="0" marR="0" rtl="0" algn="l">
              <a:spcBef>
                <a:spcPts val="850"/>
              </a:spcBef>
              <a:spcAft>
                <a:spcPts val="0"/>
              </a:spcAft>
              <a:buNone/>
            </a:pPr>
            <a:r>
              <a:rPr b="0" i="1" lang="en-US" sz="1700" u="none" cap="none" strike="noStrike">
                <a:solidFill>
                  <a:schemeClr val="lt1"/>
                </a:solidFill>
                <a:latin typeface="Arial"/>
                <a:ea typeface="Arial"/>
                <a:cs typeface="Arial"/>
                <a:sym typeface="Arial"/>
              </a:rPr>
              <a:t>Revision date: 1/15/2014</a:t>
            </a:r>
            <a:endParaRPr/>
          </a:p>
        </p:txBody>
      </p:sp>
      <p:sp>
        <p:nvSpPr>
          <p:cNvPr id="83" name="Google Shape;83;p1"/>
          <p:cNvSpPr txBox="1"/>
          <p:nvPr/>
        </p:nvSpPr>
        <p:spPr>
          <a:xfrm>
            <a:off x="2895600" y="1676400"/>
            <a:ext cx="3276600" cy="593725"/>
          </a:xfrm>
          <a:prstGeom prst="rect">
            <a:avLst/>
          </a:prstGeom>
          <a:noFill/>
          <a:ln>
            <a:noFill/>
          </a:ln>
        </p:spPr>
        <p:txBody>
          <a:bodyPr anchorCtr="0" anchor="t" bIns="137150" lIns="91425" spcFirstLastPara="1" rIns="91425" wrap="square" tIns="137150">
            <a:spAutoFit/>
          </a:bodyPr>
          <a:lstStyle/>
          <a:p>
            <a:pPr indent="0" lvl="0" marL="0" marR="0" rtl="0" algn="ctr">
              <a:spcBef>
                <a:spcPts val="0"/>
              </a:spcBef>
              <a:spcAft>
                <a:spcPts val="0"/>
              </a:spcAft>
              <a:buNone/>
            </a:pPr>
            <a:r>
              <a:rPr b="0" i="0" lang="en-US" sz="2100" u="none" cap="none" strike="noStrike">
                <a:solidFill>
                  <a:schemeClr val="lt2"/>
                </a:solidFill>
                <a:latin typeface="Arial"/>
                <a:ea typeface="Arial"/>
                <a:cs typeface="Arial"/>
                <a:sym typeface="Arial"/>
              </a:rPr>
              <a:t>Kip R. Irvine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62" name="Google Shape;162;p1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63" name="Google Shape;163;p1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Employee Structure</a:t>
            </a:r>
            <a:endParaRPr/>
          </a:p>
        </p:txBody>
      </p:sp>
      <p:sp>
        <p:nvSpPr>
          <p:cNvPr id="164" name="Google Shape;164;p10"/>
          <p:cNvSpPr txBox="1"/>
          <p:nvPr/>
        </p:nvSpPr>
        <p:spPr>
          <a:xfrm>
            <a:off x="1447800" y="1752600"/>
            <a:ext cx="5410200" cy="1981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Employee STRUCT</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IdNum BYTE "000000000"</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LastName BYTE 30 DUP(0)</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Years WORD 0</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SalaryHistory DWORD 0,0,0,0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Employee ENDS</a:t>
            </a:r>
            <a:endParaRPr/>
          </a:p>
        </p:txBody>
      </p:sp>
      <p:sp>
        <p:nvSpPr>
          <p:cNvPr id="165" name="Google Shape;165;p10"/>
          <p:cNvSpPr txBox="1"/>
          <p:nvPr/>
        </p:nvSpPr>
        <p:spPr>
          <a:xfrm>
            <a:off x="685800" y="1066800"/>
            <a:ext cx="76962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A structure is ideal for combining fields of different types:</a:t>
            </a:r>
            <a:endParaRPr/>
          </a:p>
        </p:txBody>
      </p:sp>
      <p:graphicFrame>
        <p:nvGraphicFramePr>
          <p:cNvPr id="166" name="Google Shape;166;p10"/>
          <p:cNvGraphicFramePr/>
          <p:nvPr/>
        </p:nvGraphicFramePr>
        <p:xfrm>
          <a:off x="685800" y="4191000"/>
          <a:ext cx="7162800" cy="1377950"/>
        </p:xfrm>
        <a:graphic>
          <a:graphicData uri="http://schemas.openxmlformats.org/presentationml/2006/ole">
            <mc:AlternateContent>
              <mc:Choice Requires="v">
                <p:oleObj r:id="rId4" imgH="1377950" imgW="7162800" progId="Visio.Drawing.6" spid="_x0000_s1">
                  <p:embed/>
                </p:oleObj>
              </mc:Choice>
              <mc:Fallback>
                <p:oleObj r:id="rId5" imgH="1377950" imgW="7162800" progId="Visio.Drawing.6">
                  <p:embed/>
                  <p:pic>
                    <p:nvPicPr>
                      <p:cNvPr id="166" name="Google Shape;166;p10"/>
                      <p:cNvPicPr preferRelativeResize="0"/>
                      <p:nvPr/>
                    </p:nvPicPr>
                    <p:blipFill rotWithShape="1">
                      <a:blip r:embed="rId6">
                        <a:alphaModFix/>
                      </a:blip>
                      <a:srcRect b="0" l="-1086" r="-1085" t="-5852"/>
                      <a:stretch/>
                    </p:blipFill>
                    <p:spPr>
                      <a:xfrm>
                        <a:off x="685800" y="4191000"/>
                        <a:ext cx="7162800" cy="1377950"/>
                      </a:xfrm>
                      <a:prstGeom prst="rect">
                        <a:avLst/>
                      </a:prstGeom>
                      <a:solidFill>
                        <a:schemeClr val="accent1"/>
                      </a:solidFill>
                      <a:ln>
                        <a:noFill/>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72" name="Google Shape;172;p1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73" name="Google Shape;173;p1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Declaring Structure Variables</a:t>
            </a:r>
            <a:endParaRPr/>
          </a:p>
        </p:txBody>
      </p:sp>
      <p:sp>
        <p:nvSpPr>
          <p:cNvPr id="174" name="Google Shape;174;p11"/>
          <p:cNvSpPr txBox="1"/>
          <p:nvPr>
            <p:ph idx="1" type="body"/>
          </p:nvPr>
        </p:nvSpPr>
        <p:spPr>
          <a:xfrm>
            <a:off x="685800" y="1143000"/>
            <a:ext cx="7391400" cy="2514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Structure name is a user-defined type</a:t>
            </a:r>
            <a:endParaRPr/>
          </a:p>
          <a:p>
            <a:pPr indent="-342900" lvl="0" marL="342900" rtl="0" algn="l">
              <a:lnSpc>
                <a:spcPct val="90000"/>
              </a:lnSpc>
              <a:spcBef>
                <a:spcPts val="480"/>
              </a:spcBef>
              <a:spcAft>
                <a:spcPts val="0"/>
              </a:spcAft>
              <a:buSzPts val="2400"/>
              <a:buFont typeface="Arial"/>
              <a:buChar char="•"/>
            </a:pPr>
            <a:r>
              <a:rPr lang="en-US"/>
              <a:t>Insert replacement initializers between brackets:</a:t>
            </a:r>
            <a:endParaRPr/>
          </a:p>
          <a:p>
            <a:pPr indent="-228600" lvl="2" marL="1143000" rtl="0" algn="l">
              <a:lnSpc>
                <a:spcPct val="90000"/>
              </a:lnSpc>
              <a:spcBef>
                <a:spcPts val="480"/>
              </a:spcBef>
              <a:spcAft>
                <a:spcPts val="0"/>
              </a:spcAft>
              <a:buSzPts val="2000"/>
              <a:buFont typeface="Arial"/>
              <a:buNone/>
            </a:pPr>
            <a:r>
              <a:rPr lang="en-US"/>
              <a:t> </a:t>
            </a:r>
            <a:r>
              <a:rPr lang="en-US" sz="2400">
                <a:solidFill>
                  <a:schemeClr val="lt2"/>
                </a:solidFill>
              </a:rPr>
              <a:t>&lt; . . . &gt;</a:t>
            </a:r>
            <a:endParaRPr/>
          </a:p>
          <a:p>
            <a:pPr indent="-342900" lvl="0" marL="342900" rtl="0" algn="l">
              <a:lnSpc>
                <a:spcPct val="90000"/>
              </a:lnSpc>
              <a:spcBef>
                <a:spcPts val="480"/>
              </a:spcBef>
              <a:spcAft>
                <a:spcPts val="0"/>
              </a:spcAft>
              <a:buSzPts val="2400"/>
              <a:buFont typeface="Arial"/>
              <a:buChar char="•"/>
            </a:pPr>
            <a:r>
              <a:rPr lang="en-US"/>
              <a:t>Empty brackets &lt;&gt; retain the structure's default field initializers</a:t>
            </a:r>
            <a:endParaRPr/>
          </a:p>
          <a:p>
            <a:pPr indent="-342900" lvl="0" marL="342900" rtl="0" algn="l">
              <a:lnSpc>
                <a:spcPct val="90000"/>
              </a:lnSpc>
              <a:spcBef>
                <a:spcPts val="480"/>
              </a:spcBef>
              <a:spcAft>
                <a:spcPts val="0"/>
              </a:spcAft>
              <a:buSzPts val="2400"/>
              <a:buFont typeface="Arial"/>
              <a:buChar char="•"/>
            </a:pPr>
            <a:r>
              <a:rPr lang="en-US"/>
              <a:t>Examples:</a:t>
            </a:r>
            <a:endParaRPr/>
          </a:p>
        </p:txBody>
      </p:sp>
      <p:sp>
        <p:nvSpPr>
          <p:cNvPr id="175" name="Google Shape;175;p11"/>
          <p:cNvSpPr txBox="1"/>
          <p:nvPr/>
        </p:nvSpPr>
        <p:spPr>
          <a:xfrm>
            <a:off x="1752600" y="3657600"/>
            <a:ext cx="5257800" cy="1447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point1 COORD &lt;5,10&gt;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point2 COORD &lt;&gt;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worker Employee &lt;&gt;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81" name="Google Shape;181;p1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82" name="Google Shape;182;p1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Initializing Array Fields</a:t>
            </a:r>
            <a:endParaRPr/>
          </a:p>
        </p:txBody>
      </p:sp>
      <p:sp>
        <p:nvSpPr>
          <p:cNvPr id="183" name="Google Shape;183;p12"/>
          <p:cNvSpPr txBox="1"/>
          <p:nvPr>
            <p:ph idx="1" type="body"/>
          </p:nvPr>
        </p:nvSpPr>
        <p:spPr>
          <a:xfrm>
            <a:off x="685800" y="1524000"/>
            <a:ext cx="7391400" cy="1524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Use the DUP operator to initialize one or more elements of an array field:</a:t>
            </a:r>
            <a:endParaRPr/>
          </a:p>
        </p:txBody>
      </p:sp>
      <p:sp>
        <p:nvSpPr>
          <p:cNvPr id="184" name="Google Shape;184;p12"/>
          <p:cNvSpPr txBox="1"/>
          <p:nvPr/>
        </p:nvSpPr>
        <p:spPr>
          <a:xfrm>
            <a:off x="1447800" y="2743200"/>
            <a:ext cx="6324600" cy="1066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emp Employee &lt;,,,2 DUP(20000)&gt;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90" name="Google Shape;190;p1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91" name="Google Shape;191;p1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Array of Structures</a:t>
            </a:r>
            <a:endParaRPr/>
          </a:p>
        </p:txBody>
      </p:sp>
      <p:sp>
        <p:nvSpPr>
          <p:cNvPr id="192" name="Google Shape;192;p13"/>
          <p:cNvSpPr txBox="1"/>
          <p:nvPr>
            <p:ph idx="1" type="body"/>
          </p:nvPr>
        </p:nvSpPr>
        <p:spPr>
          <a:xfrm>
            <a:off x="685800" y="1143000"/>
            <a:ext cx="7391400" cy="1524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An array of structure objects can be defined using the DUP operator.</a:t>
            </a:r>
            <a:endParaRPr/>
          </a:p>
          <a:p>
            <a:pPr indent="-342900" lvl="0" marL="342900" rtl="0" algn="l">
              <a:spcBef>
                <a:spcPts val="480"/>
              </a:spcBef>
              <a:spcAft>
                <a:spcPts val="0"/>
              </a:spcAft>
              <a:buSzPts val="2400"/>
              <a:buFont typeface="Arial"/>
              <a:buChar char="•"/>
            </a:pPr>
            <a:r>
              <a:rPr lang="en-US"/>
              <a:t>Initializers can be used</a:t>
            </a:r>
            <a:endParaRPr/>
          </a:p>
        </p:txBody>
      </p:sp>
      <p:sp>
        <p:nvSpPr>
          <p:cNvPr id="193" name="Google Shape;193;p13"/>
          <p:cNvSpPr txBox="1"/>
          <p:nvPr/>
        </p:nvSpPr>
        <p:spPr>
          <a:xfrm>
            <a:off x="838200" y="2667000"/>
            <a:ext cx="7391400" cy="1981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NumPoints = 3</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AllPoints COORD NumPoints DUP(&lt;0,0&gt;)</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RD_Dept Employee 20 DUP(&lt;&gt;)</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accounting Employee 10 DUP(&lt;,,,4 DUP(20000) &gt;)</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99" name="Google Shape;199;p1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00" name="Google Shape;200;p1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Referencing Structure Variables</a:t>
            </a:r>
            <a:endParaRPr/>
          </a:p>
        </p:txBody>
      </p:sp>
      <p:sp>
        <p:nvSpPr>
          <p:cNvPr id="201" name="Google Shape;201;p14"/>
          <p:cNvSpPr txBox="1"/>
          <p:nvPr/>
        </p:nvSpPr>
        <p:spPr>
          <a:xfrm>
            <a:off x="1143000" y="3124200"/>
            <a:ext cx="6858000" cy="2743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worker Employee &lt;&gt;</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eax,TYPE Employee 		; 57</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eax,SIZEOF Employee 		; 57</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eax,SIZEOF worker 		; 57</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eax,TYPE Employee.SalaryHistory 		; 4</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eax,LENGTHOF Employee.SalaryHistory 	; 4</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eax,SIZEOF Employee.SalaryHistory 	; 16</a:t>
            </a:r>
            <a:endParaRPr/>
          </a:p>
        </p:txBody>
      </p:sp>
      <p:sp>
        <p:nvSpPr>
          <p:cNvPr id="202" name="Google Shape;202;p14"/>
          <p:cNvSpPr txBox="1"/>
          <p:nvPr/>
        </p:nvSpPr>
        <p:spPr>
          <a:xfrm>
            <a:off x="1143000" y="1143000"/>
            <a:ext cx="6858000" cy="1981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Employee STRUCT	; bytes</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IdNum BYTE "000000000"	; 9</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LastName BYTE 30 DUP(0)	; 30</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Years WORD 0	; 2</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SalaryHistory DWORD 0,0,0,0	; 16</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Employee ENDS	; 57</a:t>
            </a:r>
            <a:endParaRPr/>
          </a:p>
        </p:txBody>
      </p:sp>
      <p:cxnSp>
        <p:nvCxnSpPr>
          <p:cNvPr id="203" name="Google Shape;203;p14"/>
          <p:cNvCxnSpPr/>
          <p:nvPr/>
        </p:nvCxnSpPr>
        <p:spPr>
          <a:xfrm>
            <a:off x="6477000" y="6019800"/>
            <a:ext cx="1905000" cy="0"/>
          </a:xfrm>
          <a:prstGeom prst="straightConnector1">
            <a:avLst/>
          </a:prstGeom>
          <a:noFill/>
          <a:ln cap="flat" cmpd="sng" w="9525">
            <a:solidFill>
              <a:schemeClr val="lt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09" name="Google Shape;209;p1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10" name="Google Shape;210;p1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 . . continued</a:t>
            </a:r>
            <a:endParaRPr/>
          </a:p>
        </p:txBody>
      </p:sp>
      <p:sp>
        <p:nvSpPr>
          <p:cNvPr id="211" name="Google Shape;211;p15"/>
          <p:cNvSpPr txBox="1"/>
          <p:nvPr/>
        </p:nvSpPr>
        <p:spPr>
          <a:xfrm>
            <a:off x="762000" y="1447800"/>
            <a:ext cx="7467600" cy="2743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mov dx,worker.Years</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worker.SalaryHistory,20000 	; first salary</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worker.SalaryHistory+4,30000 	; second salary</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edx,OFFSET worker.LastName</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esi,OFFSET worker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ax,(Employee PTR [esi]).Years</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mov ax,[esi].Years	 ; invalid operand (ambiguous)</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17" name="Google Shape;217;p1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18" name="Google Shape;218;p1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Looping Through an Array of Points</a:t>
            </a:r>
            <a:endParaRPr/>
          </a:p>
        </p:txBody>
      </p:sp>
      <p:sp>
        <p:nvSpPr>
          <p:cNvPr id="219" name="Google Shape;219;p16"/>
          <p:cNvSpPr txBox="1"/>
          <p:nvPr/>
        </p:nvSpPr>
        <p:spPr>
          <a:xfrm>
            <a:off x="762000" y="1981200"/>
            <a:ext cx="7543800" cy="4038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NumPoints = 3</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AllPoints COORD NumPoints DUP(&lt;0,0&gt;)</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edi,0	; array index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ecx,NumPoints	; loop counter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ax,1	; starting X, Y values</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L1:</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(COORD PTR AllPoints[edi]).X,ax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(COORD PTR AllPoints[edi]).Y,ax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add edi,TYPE COORD</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inc ax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Loop L1</a:t>
            </a:r>
            <a:endParaRPr/>
          </a:p>
        </p:txBody>
      </p:sp>
      <p:sp>
        <p:nvSpPr>
          <p:cNvPr id="220" name="Google Shape;220;p16"/>
          <p:cNvSpPr txBox="1"/>
          <p:nvPr/>
        </p:nvSpPr>
        <p:spPr>
          <a:xfrm>
            <a:off x="685800" y="9906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Sets the X and Y coordinates of the AllPoints array to sequentially increasing values (1,1), (2,2),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26" name="Google Shape;226;p1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27" name="Google Shape;227;p17"/>
          <p:cNvSpPr txBox="1"/>
          <p:nvPr>
            <p:ph type="title"/>
          </p:nvPr>
        </p:nvSpPr>
        <p:spPr>
          <a:xfrm>
            <a:off x="381000" y="228600"/>
            <a:ext cx="84582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Displaying the System Time</a:t>
            </a:r>
            <a:r>
              <a:rPr lang="en-US" sz="2400"/>
              <a:t>  (1 of 3)</a:t>
            </a:r>
            <a:endParaRPr/>
          </a:p>
        </p:txBody>
      </p:sp>
      <p:sp>
        <p:nvSpPr>
          <p:cNvPr id="228" name="Google Shape;228;p17"/>
          <p:cNvSpPr txBox="1"/>
          <p:nvPr>
            <p:ph idx="1" type="body"/>
          </p:nvPr>
        </p:nvSpPr>
        <p:spPr>
          <a:xfrm>
            <a:off x="685800" y="1143000"/>
            <a:ext cx="77724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Retrieves and displays the system time at a selected screen location.</a:t>
            </a:r>
            <a:endParaRPr/>
          </a:p>
          <a:p>
            <a:pPr indent="-342900" lvl="0" marL="342900" rtl="0" algn="l">
              <a:lnSpc>
                <a:spcPct val="90000"/>
              </a:lnSpc>
              <a:spcBef>
                <a:spcPts val="480"/>
              </a:spcBef>
              <a:spcAft>
                <a:spcPts val="0"/>
              </a:spcAft>
              <a:buSzPts val="2400"/>
              <a:buFont typeface="Arial"/>
              <a:buChar char="•"/>
            </a:pPr>
            <a:r>
              <a:rPr lang="en-US"/>
              <a:t>Uses COORD and SYSTEMTIME structures:</a:t>
            </a:r>
            <a:endParaRPr/>
          </a:p>
        </p:txBody>
      </p:sp>
      <p:sp>
        <p:nvSpPr>
          <p:cNvPr id="229" name="Google Shape;229;p17"/>
          <p:cNvSpPr txBox="1"/>
          <p:nvPr/>
        </p:nvSpPr>
        <p:spPr>
          <a:xfrm>
            <a:off x="914400" y="2590800"/>
            <a:ext cx="6858000" cy="30480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SYSTEMTIME STRUCT</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wYear	WORD ?</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wMonth	WORD ?</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wDayOfWeek	WORD ?</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wDay 	WORD ?</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wHour 	WORD ?</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wMinute 	WORD ?</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wSecond 	WORD ?</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wMilliseconds	WORD ?</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SYSTEMTIME ENDS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35" name="Google Shape;235;p1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36" name="Google Shape;236;p18"/>
          <p:cNvSpPr txBox="1"/>
          <p:nvPr>
            <p:ph type="title"/>
          </p:nvPr>
        </p:nvSpPr>
        <p:spPr>
          <a:xfrm>
            <a:off x="304800" y="228600"/>
            <a:ext cx="8534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Displaying the System Time</a:t>
            </a:r>
            <a:r>
              <a:rPr lang="en-US" sz="2400"/>
              <a:t> (2 of 3)</a:t>
            </a:r>
            <a:endParaRPr/>
          </a:p>
        </p:txBody>
      </p:sp>
      <p:sp>
        <p:nvSpPr>
          <p:cNvPr id="237" name="Google Shape;237;p18"/>
          <p:cNvSpPr txBox="1"/>
          <p:nvPr>
            <p:ph idx="1" type="body"/>
          </p:nvPr>
        </p:nvSpPr>
        <p:spPr>
          <a:xfrm>
            <a:off x="838200" y="1066800"/>
            <a:ext cx="7696200" cy="1676400"/>
          </a:xfrm>
          <a:prstGeom prst="rect">
            <a:avLst/>
          </a:prstGeom>
          <a:noFill/>
          <a:ln>
            <a:noFill/>
          </a:ln>
        </p:spPr>
        <p:txBody>
          <a:bodyPr anchorCtr="0" anchor="t" bIns="45700" lIns="91425" spcFirstLastPara="1" rIns="91425" wrap="square" tIns="45700">
            <a:noAutofit/>
          </a:bodyPr>
          <a:lstStyle/>
          <a:p>
            <a:pPr indent="-233363" lvl="0" marL="233363" rtl="0" algn="l">
              <a:spcBef>
                <a:spcPts val="0"/>
              </a:spcBef>
              <a:spcAft>
                <a:spcPts val="0"/>
              </a:spcAft>
              <a:buSzPts val="2200"/>
              <a:buFont typeface="Arial"/>
              <a:buChar char="•"/>
            </a:pPr>
            <a:r>
              <a:rPr lang="en-US" sz="2200">
                <a:solidFill>
                  <a:schemeClr val="lt2"/>
                </a:solidFill>
              </a:rPr>
              <a:t>GetStdHandle</a:t>
            </a:r>
            <a:r>
              <a:rPr lang="en-US" sz="2200"/>
              <a:t> gets the standard console output handle.</a:t>
            </a:r>
            <a:endParaRPr/>
          </a:p>
          <a:p>
            <a:pPr indent="-233363" lvl="0" marL="233363" rtl="0" algn="l">
              <a:spcBef>
                <a:spcPts val="440"/>
              </a:spcBef>
              <a:spcAft>
                <a:spcPts val="0"/>
              </a:spcAft>
              <a:buSzPts val="2200"/>
              <a:buFont typeface="Arial"/>
              <a:buChar char="•"/>
            </a:pPr>
            <a:r>
              <a:rPr lang="en-US" sz="2200">
                <a:solidFill>
                  <a:schemeClr val="lt2"/>
                </a:solidFill>
              </a:rPr>
              <a:t>SetConsoleCursorPosition</a:t>
            </a:r>
            <a:r>
              <a:rPr lang="en-US" sz="2200"/>
              <a:t> positions the cursor. </a:t>
            </a:r>
            <a:endParaRPr/>
          </a:p>
          <a:p>
            <a:pPr indent="-233363" lvl="0" marL="233363" rtl="0" algn="l">
              <a:spcBef>
                <a:spcPts val="440"/>
              </a:spcBef>
              <a:spcAft>
                <a:spcPts val="0"/>
              </a:spcAft>
              <a:buSzPts val="2200"/>
              <a:buFont typeface="Arial"/>
              <a:buChar char="•"/>
            </a:pPr>
            <a:r>
              <a:rPr lang="en-US" sz="2200">
                <a:solidFill>
                  <a:schemeClr val="lt2"/>
                </a:solidFill>
              </a:rPr>
              <a:t>GetLocalTime</a:t>
            </a:r>
            <a:r>
              <a:rPr lang="en-US" sz="2200"/>
              <a:t> gets the current time of day.</a:t>
            </a:r>
            <a:endParaRPr/>
          </a:p>
        </p:txBody>
      </p:sp>
      <p:sp>
        <p:nvSpPr>
          <p:cNvPr id="238" name="Google Shape;238;p18"/>
          <p:cNvSpPr txBox="1"/>
          <p:nvPr/>
        </p:nvSpPr>
        <p:spPr>
          <a:xfrm>
            <a:off x="762000" y="2590800"/>
            <a:ext cx="7696200" cy="2971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6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sysTime SYSTEMTIME &lt;&gt;</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XYPos COORD &lt;10,5&gt;</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consoleHandle DWORD ?</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INVOKE </a:t>
            </a:r>
            <a:r>
              <a:rPr b="1" i="0" lang="en-US" sz="1800" u="none" cap="none" strike="noStrike">
                <a:solidFill>
                  <a:schemeClr val="lt2"/>
                </a:solidFill>
                <a:latin typeface="Courier New"/>
                <a:ea typeface="Courier New"/>
                <a:cs typeface="Courier New"/>
                <a:sym typeface="Courier New"/>
              </a:rPr>
              <a:t>GetStdHandle</a:t>
            </a:r>
            <a:r>
              <a:rPr b="1" i="0" lang="en-US" sz="1800" u="none" cap="none" strike="noStrike">
                <a:solidFill>
                  <a:schemeClr val="lt1"/>
                </a:solidFill>
                <a:latin typeface="Courier New"/>
                <a:ea typeface="Courier New"/>
                <a:cs typeface="Courier New"/>
                <a:sym typeface="Courier New"/>
              </a:rPr>
              <a:t>, STD_OUTPUT_HANDLE</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consoleHandle,eax</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INVOKE </a:t>
            </a:r>
            <a:r>
              <a:rPr b="1" i="0" lang="en-US" sz="1800" u="none" cap="none" strike="noStrike">
                <a:solidFill>
                  <a:schemeClr val="lt2"/>
                </a:solidFill>
                <a:latin typeface="Courier New"/>
                <a:ea typeface="Courier New"/>
                <a:cs typeface="Courier New"/>
                <a:sym typeface="Courier New"/>
              </a:rPr>
              <a:t>SetConsoleCursorPosition</a:t>
            </a:r>
            <a:r>
              <a:rPr b="1" i="0" lang="en-US" sz="1800" u="none" cap="none" strike="noStrike">
                <a:solidFill>
                  <a:schemeClr val="lt1"/>
                </a:solidFill>
                <a:latin typeface="Courier New"/>
                <a:ea typeface="Courier New"/>
                <a:cs typeface="Courier New"/>
                <a:sym typeface="Courier New"/>
              </a:rPr>
              <a:t>, consoleHandle, XYPos</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INVOKE </a:t>
            </a:r>
            <a:r>
              <a:rPr b="1" i="0" lang="en-US" sz="1800" u="none" cap="none" strike="noStrike">
                <a:solidFill>
                  <a:schemeClr val="lt2"/>
                </a:solidFill>
                <a:latin typeface="Courier New"/>
                <a:ea typeface="Courier New"/>
                <a:cs typeface="Courier New"/>
                <a:sym typeface="Courier New"/>
              </a:rPr>
              <a:t>GetLocalTime</a:t>
            </a:r>
            <a:r>
              <a:rPr b="1" i="0" lang="en-US" sz="1800" u="none" cap="none" strike="noStrike">
                <a:solidFill>
                  <a:schemeClr val="lt1"/>
                </a:solidFill>
                <a:latin typeface="Courier New"/>
                <a:ea typeface="Courier New"/>
                <a:cs typeface="Courier New"/>
                <a:sym typeface="Courier New"/>
              </a:rPr>
              <a:t>, ADDR sysTime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44" name="Google Shape;244;p1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45" name="Google Shape;245;p19"/>
          <p:cNvSpPr txBox="1"/>
          <p:nvPr>
            <p:ph type="title"/>
          </p:nvPr>
        </p:nvSpPr>
        <p:spPr>
          <a:xfrm>
            <a:off x="304800" y="228600"/>
            <a:ext cx="8534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Displaying the System Time</a:t>
            </a:r>
            <a:r>
              <a:rPr lang="en-US" sz="2400"/>
              <a:t> (3 of 3)</a:t>
            </a:r>
            <a:endParaRPr/>
          </a:p>
        </p:txBody>
      </p:sp>
      <p:sp>
        <p:nvSpPr>
          <p:cNvPr id="246" name="Google Shape;246;p19"/>
          <p:cNvSpPr txBox="1"/>
          <p:nvPr>
            <p:ph idx="1" type="body"/>
          </p:nvPr>
        </p:nvSpPr>
        <p:spPr>
          <a:xfrm>
            <a:off x="685800" y="990600"/>
            <a:ext cx="7772400" cy="457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Display the time using library calls:</a:t>
            </a:r>
            <a:endParaRPr/>
          </a:p>
        </p:txBody>
      </p:sp>
      <p:sp>
        <p:nvSpPr>
          <p:cNvPr id="247" name="Google Shape;247;p19"/>
          <p:cNvSpPr txBox="1"/>
          <p:nvPr/>
        </p:nvSpPr>
        <p:spPr>
          <a:xfrm>
            <a:off x="914400" y="1752600"/>
            <a:ext cx="7315200" cy="35814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mov   edx,OFFSET TheTimeIs		; "The time is "</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call  WriteString</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movzx eax,sysTime.wHour		; hours</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call  WriteDec</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edx,offset colonStr		; ":"</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call  WriteString</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movzx eax,sysTime.wMinute		; minutes</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call  WriteDec</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edx,offset colonStr		; ":"</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call  WriteString</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movzx eax,sysTime.wSecond		; seconds</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call  WriteDec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90" name="Google Shape;90;p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91" name="Google Shape;91;p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Chapter Overview</a:t>
            </a:r>
            <a:endParaRPr/>
          </a:p>
        </p:txBody>
      </p:sp>
      <p:sp>
        <p:nvSpPr>
          <p:cNvPr id="92" name="Google Shape;92;p2"/>
          <p:cNvSpPr txBox="1"/>
          <p:nvPr>
            <p:ph idx="1" type="body"/>
          </p:nvPr>
        </p:nvSpPr>
        <p:spPr>
          <a:xfrm>
            <a:off x="1828800" y="1600200"/>
            <a:ext cx="5334000" cy="2514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Structures</a:t>
            </a:r>
            <a:endParaRPr/>
          </a:p>
          <a:p>
            <a:pPr indent="-342900" lvl="0" marL="342900" rtl="0" algn="l">
              <a:spcBef>
                <a:spcPts val="480"/>
              </a:spcBef>
              <a:spcAft>
                <a:spcPts val="0"/>
              </a:spcAft>
              <a:buSzPts val="2400"/>
              <a:buFont typeface="Arial"/>
              <a:buChar char="•"/>
            </a:pPr>
            <a:r>
              <a:rPr lang="en-US"/>
              <a:t>Macros</a:t>
            </a:r>
            <a:endParaRPr/>
          </a:p>
          <a:p>
            <a:pPr indent="-342900" lvl="0" marL="342900" rtl="0" algn="l">
              <a:spcBef>
                <a:spcPts val="480"/>
              </a:spcBef>
              <a:spcAft>
                <a:spcPts val="0"/>
              </a:spcAft>
              <a:buSzPts val="2400"/>
              <a:buFont typeface="Arial"/>
              <a:buChar char="•"/>
            </a:pPr>
            <a:r>
              <a:rPr lang="en-US"/>
              <a:t>Conditional-Assembly Directives</a:t>
            </a:r>
            <a:endParaRPr/>
          </a:p>
          <a:p>
            <a:pPr indent="-342900" lvl="0" marL="342900" rtl="0" algn="l">
              <a:spcBef>
                <a:spcPts val="480"/>
              </a:spcBef>
              <a:spcAft>
                <a:spcPts val="0"/>
              </a:spcAft>
              <a:buSzPts val="2400"/>
              <a:buFont typeface="Arial"/>
              <a:buChar char="•"/>
            </a:pPr>
            <a:r>
              <a:rPr lang="en-US"/>
              <a:t>Defining Repeat Blocks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53" name="Google Shape;253;p2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54" name="Google Shape;254;p2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Nested Structures </a:t>
            </a:r>
            <a:r>
              <a:rPr lang="en-US" sz="2400"/>
              <a:t>(1 of 2)</a:t>
            </a:r>
            <a:endParaRPr/>
          </a:p>
        </p:txBody>
      </p:sp>
      <p:sp>
        <p:nvSpPr>
          <p:cNvPr id="255" name="Google Shape;255;p20"/>
          <p:cNvSpPr txBox="1"/>
          <p:nvPr/>
        </p:nvSpPr>
        <p:spPr>
          <a:xfrm>
            <a:off x="990600" y="2667000"/>
            <a:ext cx="5410200" cy="2514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Rectangle STRUCT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UpperLeft COORD &lt;&gt;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LowerRight COORD &lt;&gt;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Rectangle ENDS</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rect1 Rectangle { {10,10}, {50,20} }</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rect2 Rectangle &lt; &lt;10,10&gt;, &lt;50,20&gt; &gt;</a:t>
            </a:r>
            <a:endParaRPr/>
          </a:p>
        </p:txBody>
      </p:sp>
      <p:sp>
        <p:nvSpPr>
          <p:cNvPr id="256" name="Google Shape;256;p20"/>
          <p:cNvSpPr txBox="1"/>
          <p:nvPr/>
        </p:nvSpPr>
        <p:spPr>
          <a:xfrm>
            <a:off x="685800" y="1066800"/>
            <a:ext cx="7696200" cy="1416050"/>
          </a:xfrm>
          <a:prstGeom prst="rect">
            <a:avLst/>
          </a:prstGeom>
          <a:noFill/>
          <a:ln>
            <a:noFill/>
          </a:ln>
        </p:spPr>
        <p:txBody>
          <a:bodyPr anchorCtr="0" anchor="t" bIns="137150" lIns="91425" spcFirstLastPara="1" rIns="91425" wrap="square" tIns="137150">
            <a:spAutoFit/>
          </a:bodyPr>
          <a:lstStyle/>
          <a:p>
            <a:pPr indent="-288925" lvl="0" marL="288925" marR="0" rtl="0" algn="l">
              <a:lnSpc>
                <a:spcPct val="70000"/>
              </a:lnSpc>
              <a:spcBef>
                <a:spcPts val="0"/>
              </a:spcBef>
              <a:spcAft>
                <a:spcPts val="0"/>
              </a:spcAft>
              <a:buClr>
                <a:schemeClr val="lt1"/>
              </a:buClr>
              <a:buSzPts val="2500"/>
              <a:buFont typeface="Arial"/>
              <a:buChar char="•"/>
            </a:pPr>
            <a:r>
              <a:rPr b="0" i="0" lang="en-US" sz="2500" u="none" cap="none" strike="noStrike">
                <a:solidFill>
                  <a:schemeClr val="lt1"/>
                </a:solidFill>
                <a:latin typeface="Arial"/>
                <a:ea typeface="Arial"/>
                <a:cs typeface="Arial"/>
                <a:sym typeface="Arial"/>
              </a:rPr>
              <a:t>Define a structure that contains other structures.</a:t>
            </a:r>
            <a:endParaRPr/>
          </a:p>
          <a:p>
            <a:pPr indent="-288925" lvl="0" marL="288925" marR="0" rtl="0" algn="l">
              <a:lnSpc>
                <a:spcPct val="90000"/>
              </a:lnSpc>
              <a:spcBef>
                <a:spcPts val="1250"/>
              </a:spcBef>
              <a:spcAft>
                <a:spcPts val="0"/>
              </a:spcAft>
              <a:buClr>
                <a:schemeClr val="lt1"/>
              </a:buClr>
              <a:buSzPts val="2500"/>
              <a:buFont typeface="Arial"/>
              <a:buChar char="•"/>
            </a:pPr>
            <a:r>
              <a:rPr b="0" i="0" lang="en-US" sz="2500" u="none" cap="none" strike="noStrike">
                <a:solidFill>
                  <a:schemeClr val="lt1"/>
                </a:solidFill>
                <a:latin typeface="Arial"/>
                <a:ea typeface="Arial"/>
                <a:cs typeface="Arial"/>
                <a:sym typeface="Arial"/>
              </a:rPr>
              <a:t>Used nested braces (or brackets) to initialize each COORD structure.</a:t>
            </a:r>
            <a:endParaRPr/>
          </a:p>
        </p:txBody>
      </p:sp>
      <p:sp>
        <p:nvSpPr>
          <p:cNvPr id="257" name="Google Shape;257;p20"/>
          <p:cNvSpPr txBox="1"/>
          <p:nvPr/>
        </p:nvSpPr>
        <p:spPr>
          <a:xfrm>
            <a:off x="5257800" y="2133600"/>
            <a:ext cx="2667000" cy="1600200"/>
          </a:xfrm>
          <a:prstGeom prst="rect">
            <a:avLst/>
          </a:prstGeom>
          <a:gradFill>
            <a:gsLst>
              <a:gs pos="0">
                <a:schemeClr val="dk2"/>
              </a:gs>
              <a:gs pos="100000">
                <a:schemeClr val="dk1"/>
              </a:gs>
            </a:gsLst>
            <a:lin ang="0" scaled="0"/>
          </a:grad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spcBef>
                <a:spcPts val="0"/>
              </a:spcBef>
              <a:spcAft>
                <a:spcPts val="0"/>
              </a:spcAft>
              <a:buNone/>
            </a:pPr>
            <a:r>
              <a:rPr b="1" i="0" lang="en-US" sz="1800" u="none" cap="none" strike="noStrike">
                <a:solidFill>
                  <a:schemeClr val="lt1"/>
                </a:solidFill>
                <a:latin typeface="Courier New"/>
                <a:ea typeface="Courier New"/>
                <a:cs typeface="Courier New"/>
                <a:sym typeface="Courier New"/>
              </a:rPr>
              <a:t>COORD STRUCT</a:t>
            </a:r>
            <a:endParaRPr/>
          </a:p>
          <a:p>
            <a:pPr indent="0" lvl="0" marL="0" marR="0" rtl="0" algn="l">
              <a:spcBef>
                <a:spcPts val="360"/>
              </a:spcBef>
              <a:spcAft>
                <a:spcPts val="0"/>
              </a:spcAft>
              <a:buNone/>
            </a:pPr>
            <a:r>
              <a:rPr b="1" i="0" lang="en-US" sz="1800" u="none" cap="none" strike="noStrike">
                <a:solidFill>
                  <a:schemeClr val="lt1"/>
                </a:solidFill>
                <a:latin typeface="Courier New"/>
                <a:ea typeface="Courier New"/>
                <a:cs typeface="Courier New"/>
                <a:sym typeface="Courier New"/>
              </a:rPr>
              <a:t>	X WORD ? </a:t>
            </a:r>
            <a:endParaRPr/>
          </a:p>
          <a:p>
            <a:pPr indent="0" lvl="0" marL="0" marR="0" rtl="0" algn="l">
              <a:spcBef>
                <a:spcPts val="360"/>
              </a:spcBef>
              <a:spcAft>
                <a:spcPts val="0"/>
              </a:spcAft>
              <a:buNone/>
            </a:pPr>
            <a:r>
              <a:rPr b="1" i="0" lang="en-US" sz="1800" u="none" cap="none" strike="noStrike">
                <a:solidFill>
                  <a:schemeClr val="lt1"/>
                </a:solidFill>
                <a:latin typeface="Courier New"/>
                <a:ea typeface="Courier New"/>
                <a:cs typeface="Courier New"/>
                <a:sym typeface="Courier New"/>
              </a:rPr>
              <a:t>	Y WORD ? </a:t>
            </a:r>
            <a:endParaRPr/>
          </a:p>
          <a:p>
            <a:pPr indent="0" lvl="0" marL="0" marR="0" rtl="0" algn="l">
              <a:spcBef>
                <a:spcPts val="360"/>
              </a:spcBef>
              <a:spcAft>
                <a:spcPts val="0"/>
              </a:spcAft>
              <a:buNone/>
            </a:pPr>
            <a:r>
              <a:rPr b="1" i="0" lang="en-US" sz="1800" u="none" cap="none" strike="noStrike">
                <a:solidFill>
                  <a:schemeClr val="lt1"/>
                </a:solidFill>
                <a:latin typeface="Courier New"/>
                <a:ea typeface="Courier New"/>
                <a:cs typeface="Courier New"/>
                <a:sym typeface="Courier New"/>
              </a:rPr>
              <a:t>COORD ENDS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63" name="Google Shape;263;p2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64" name="Google Shape;264;p2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Nested Structures </a:t>
            </a:r>
            <a:r>
              <a:rPr lang="en-US" sz="2400"/>
              <a:t>(2 of 2)</a:t>
            </a:r>
            <a:endParaRPr/>
          </a:p>
        </p:txBody>
      </p:sp>
      <p:sp>
        <p:nvSpPr>
          <p:cNvPr id="265" name="Google Shape;265;p21"/>
          <p:cNvSpPr txBox="1"/>
          <p:nvPr/>
        </p:nvSpPr>
        <p:spPr>
          <a:xfrm>
            <a:off x="1371600" y="2667000"/>
            <a:ext cx="6324600" cy="2971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6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mov rect1.UpperLeft.X, 10</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esi,OFFSET rect1</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(Rectangle PTR [esi]).UpperLeft.Y, 10</a:t>
            </a:r>
            <a:endParaRPr/>
          </a:p>
          <a:p>
            <a:pPr indent="0" lvl="0" marL="0" marR="0" rtl="0" algn="l">
              <a:lnSpc>
                <a:spcPct val="6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use the OFFSET operator</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edi,</a:t>
            </a:r>
            <a:r>
              <a:rPr b="1" i="0" lang="en-US" sz="1800" u="none" cap="none" strike="noStrike">
                <a:solidFill>
                  <a:schemeClr val="lt2"/>
                </a:solidFill>
                <a:latin typeface="Courier New"/>
                <a:ea typeface="Courier New"/>
                <a:cs typeface="Courier New"/>
                <a:sym typeface="Courier New"/>
              </a:rPr>
              <a:t>OFFSET rect2.LowerRight</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(COORD PTR [edi]).X, 50</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edi,</a:t>
            </a:r>
            <a:r>
              <a:rPr b="1" i="0" lang="en-US" sz="1800" u="none" cap="none" strike="noStrike">
                <a:solidFill>
                  <a:schemeClr val="lt2"/>
                </a:solidFill>
                <a:latin typeface="Courier New"/>
                <a:ea typeface="Courier New"/>
                <a:cs typeface="Courier New"/>
                <a:sym typeface="Courier New"/>
              </a:rPr>
              <a:t>OFFSET rect2.LowerRight.X</a:t>
            </a:r>
            <a:endParaRPr/>
          </a:p>
          <a:p>
            <a:pPr indent="0" lvl="0" marL="0"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WORD PTR [edi], 50</a:t>
            </a:r>
            <a:endParaRPr/>
          </a:p>
        </p:txBody>
      </p:sp>
      <p:sp>
        <p:nvSpPr>
          <p:cNvPr id="266" name="Google Shape;266;p21"/>
          <p:cNvSpPr txBox="1"/>
          <p:nvPr/>
        </p:nvSpPr>
        <p:spPr>
          <a:xfrm>
            <a:off x="685800" y="1066800"/>
            <a:ext cx="7696200" cy="1416050"/>
          </a:xfrm>
          <a:prstGeom prst="rect">
            <a:avLst/>
          </a:prstGeom>
          <a:noFill/>
          <a:ln>
            <a:noFill/>
          </a:ln>
        </p:spPr>
        <p:txBody>
          <a:bodyPr anchorCtr="0" anchor="t" bIns="137150" lIns="91425" spcFirstLastPara="1" rIns="91425" wrap="square" tIns="137150">
            <a:spAutoFit/>
          </a:bodyPr>
          <a:lstStyle/>
          <a:p>
            <a:pPr indent="-288925" lvl="0" marL="288925" marR="0" rtl="0" algn="l">
              <a:lnSpc>
                <a:spcPct val="70000"/>
              </a:lnSpc>
              <a:spcBef>
                <a:spcPts val="0"/>
              </a:spcBef>
              <a:spcAft>
                <a:spcPts val="0"/>
              </a:spcAft>
              <a:buClr>
                <a:schemeClr val="lt1"/>
              </a:buClr>
              <a:buSzPts val="2500"/>
              <a:buFont typeface="Arial"/>
              <a:buChar char="•"/>
            </a:pPr>
            <a:r>
              <a:rPr b="0" i="0" lang="en-US" sz="2500" u="none" cap="none" strike="noStrike">
                <a:solidFill>
                  <a:schemeClr val="lt1"/>
                </a:solidFill>
                <a:latin typeface="Arial"/>
                <a:ea typeface="Arial"/>
                <a:cs typeface="Arial"/>
                <a:sym typeface="Arial"/>
              </a:rPr>
              <a:t>Use the dot (.) qualifier to access nested fields.</a:t>
            </a:r>
            <a:endParaRPr/>
          </a:p>
          <a:p>
            <a:pPr indent="-288925" lvl="0" marL="288925" marR="0" rtl="0" algn="l">
              <a:lnSpc>
                <a:spcPct val="90000"/>
              </a:lnSpc>
              <a:spcBef>
                <a:spcPts val="1250"/>
              </a:spcBef>
              <a:spcAft>
                <a:spcPts val="0"/>
              </a:spcAft>
              <a:buClr>
                <a:schemeClr val="lt1"/>
              </a:buClr>
              <a:buSzPts val="2500"/>
              <a:buFont typeface="Arial"/>
              <a:buChar char="•"/>
            </a:pPr>
            <a:r>
              <a:rPr b="0" i="0" lang="en-US" sz="2500" u="none" cap="none" strike="noStrike">
                <a:solidFill>
                  <a:schemeClr val="lt1"/>
                </a:solidFill>
                <a:latin typeface="Arial"/>
                <a:ea typeface="Arial"/>
                <a:cs typeface="Arial"/>
                <a:sym typeface="Arial"/>
              </a:rPr>
              <a:t>Use indirect addressing to access the overall structure or one of its fields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2"/>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72" name="Google Shape;272;p2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73" name="Google Shape;273;p2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Drunkard's Walk</a:t>
            </a:r>
            <a:endParaRPr/>
          </a:p>
        </p:txBody>
      </p:sp>
      <p:sp>
        <p:nvSpPr>
          <p:cNvPr id="274" name="Google Shape;274;p22"/>
          <p:cNvSpPr txBox="1"/>
          <p:nvPr>
            <p:ph idx="1" type="body"/>
          </p:nvPr>
        </p:nvSpPr>
        <p:spPr>
          <a:xfrm>
            <a:off x="685800" y="1143000"/>
            <a:ext cx="7772400" cy="2209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Random-path simulation</a:t>
            </a:r>
            <a:endParaRPr/>
          </a:p>
          <a:p>
            <a:pPr indent="-342900" lvl="0" marL="342900" rtl="0" algn="l">
              <a:spcBef>
                <a:spcPts val="480"/>
              </a:spcBef>
              <a:spcAft>
                <a:spcPts val="0"/>
              </a:spcAft>
              <a:buSzPts val="2400"/>
              <a:buFont typeface="Arial"/>
              <a:buChar char="•"/>
            </a:pPr>
            <a:r>
              <a:rPr lang="en-US"/>
              <a:t>Uses a nested structure to accumulate path data as the simulation is running</a:t>
            </a:r>
            <a:endParaRPr/>
          </a:p>
          <a:p>
            <a:pPr indent="-342900" lvl="0" marL="342900" rtl="0" algn="l">
              <a:spcBef>
                <a:spcPts val="480"/>
              </a:spcBef>
              <a:spcAft>
                <a:spcPts val="0"/>
              </a:spcAft>
              <a:buSzPts val="2400"/>
              <a:buFont typeface="Arial"/>
              <a:buChar char="•"/>
            </a:pPr>
            <a:r>
              <a:rPr lang="en-US"/>
              <a:t>Uses a multiple branch structure to choose the direction</a:t>
            </a:r>
            <a:endParaRPr/>
          </a:p>
        </p:txBody>
      </p:sp>
      <p:sp>
        <p:nvSpPr>
          <p:cNvPr id="275" name="Google Shape;275;p22"/>
          <p:cNvSpPr txBox="1"/>
          <p:nvPr/>
        </p:nvSpPr>
        <p:spPr>
          <a:xfrm>
            <a:off x="1981200" y="3429000"/>
            <a:ext cx="5257800" cy="1979613"/>
          </a:xfrm>
          <a:prstGeom prst="rect">
            <a:avLst/>
          </a:prstGeom>
          <a:noFill/>
          <a:ln cap="flat" cmpd="sng" w="9525">
            <a:solidFill>
              <a:schemeClr val="lt1"/>
            </a:solidFill>
            <a:prstDash val="solid"/>
            <a:miter lim="800000"/>
            <a:headEnd len="sm" w="sm" type="none"/>
            <a:tailEnd len="sm" w="sm" type="none"/>
          </a:ln>
        </p:spPr>
        <p:txBody>
          <a:bodyPr anchorCtr="0" anchor="t" bIns="228600" lIns="182875" spcFirstLastPara="1" rIns="91425" wrap="square" tIns="228600">
            <a:spAutoFit/>
          </a:bodyPr>
          <a:lstStyle/>
          <a:p>
            <a:pPr indent="0" lvl="0" marL="0" marR="0" rtl="0" algn="l">
              <a:lnSpc>
                <a:spcPct val="7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WalkMax = 50</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DrunkardWalk STRUCT</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path COORD WalkMax DUP(&lt;0,0&gt;)</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pathsUsed WORD 0</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DrunkardWalk ENDS</a:t>
            </a:r>
            <a:endParaRPr/>
          </a:p>
        </p:txBody>
      </p:sp>
      <p:sp>
        <p:nvSpPr>
          <p:cNvPr id="276" name="Google Shape;276;p22"/>
          <p:cNvSpPr txBox="1"/>
          <p:nvPr/>
        </p:nvSpPr>
        <p:spPr>
          <a:xfrm>
            <a:off x="762000" y="5638800"/>
            <a:ext cx="32004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sng" cap="none" strike="noStrike">
                <a:solidFill>
                  <a:schemeClr val="lt1"/>
                </a:solidFill>
                <a:latin typeface="Arial"/>
                <a:ea typeface="Arial"/>
                <a:cs typeface="Arial"/>
                <a:sym typeface="Arial"/>
                <a:hlinkClick r:id="rId3">
                  <a:extLst>
                    <a:ext uri="{A12FA001-AC4F-418D-AE19-62706E023703}">
                      <ahyp:hlinkClr val="tx"/>
                    </a:ext>
                  </a:extLst>
                </a:hlinkClick>
              </a:rPr>
              <a:t>View the source code</a:t>
            </a:r>
            <a:endParaRPr b="0" i="0" sz="21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82" name="Google Shape;282;p2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83" name="Google Shape;283;p2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Declaring and Using Unions</a:t>
            </a:r>
            <a:endParaRPr/>
          </a:p>
        </p:txBody>
      </p:sp>
      <p:sp>
        <p:nvSpPr>
          <p:cNvPr id="284" name="Google Shape;284;p23"/>
          <p:cNvSpPr txBox="1"/>
          <p:nvPr>
            <p:ph idx="1" type="body"/>
          </p:nvPr>
        </p:nvSpPr>
        <p:spPr>
          <a:xfrm>
            <a:off x="685800" y="1143000"/>
            <a:ext cx="7772400"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A union is similar to a structure in that it contains multiple fields</a:t>
            </a:r>
            <a:endParaRPr/>
          </a:p>
          <a:p>
            <a:pPr indent="-342900" lvl="0" marL="342900" rtl="0" algn="l">
              <a:spcBef>
                <a:spcPts val="480"/>
              </a:spcBef>
              <a:spcAft>
                <a:spcPts val="0"/>
              </a:spcAft>
              <a:buSzPts val="2400"/>
              <a:buFont typeface="Arial"/>
              <a:buChar char="•"/>
            </a:pPr>
            <a:r>
              <a:rPr lang="en-US"/>
              <a:t>All of the fields in a union begin at the same offset</a:t>
            </a:r>
            <a:endParaRPr/>
          </a:p>
          <a:p>
            <a:pPr indent="-285750" lvl="1" marL="742950" rtl="0" algn="l">
              <a:spcBef>
                <a:spcPts val="440"/>
              </a:spcBef>
              <a:spcAft>
                <a:spcPts val="0"/>
              </a:spcAft>
              <a:buSzPts val="2200"/>
              <a:buFont typeface="Arial"/>
              <a:buChar char="•"/>
            </a:pPr>
            <a:r>
              <a:rPr lang="en-US"/>
              <a:t>(differs from a structure)</a:t>
            </a:r>
            <a:endParaRPr/>
          </a:p>
          <a:p>
            <a:pPr indent="-342900" lvl="0" marL="342900" rtl="0" algn="l">
              <a:spcBef>
                <a:spcPts val="480"/>
              </a:spcBef>
              <a:spcAft>
                <a:spcPts val="0"/>
              </a:spcAft>
              <a:buSzPts val="2400"/>
              <a:buFont typeface="Arial"/>
              <a:buChar char="•"/>
            </a:pPr>
            <a:r>
              <a:rPr lang="en-US"/>
              <a:t>Provides alternate ways to access the same data</a:t>
            </a:r>
            <a:endParaRPr/>
          </a:p>
          <a:p>
            <a:pPr indent="-342900" lvl="0" marL="342900" rtl="0" algn="l">
              <a:spcBef>
                <a:spcPts val="480"/>
              </a:spcBef>
              <a:spcAft>
                <a:spcPts val="0"/>
              </a:spcAft>
              <a:buSzPts val="2400"/>
              <a:buFont typeface="Arial"/>
              <a:buChar char="•"/>
            </a:pPr>
            <a:r>
              <a:rPr lang="en-US"/>
              <a:t>Syntax:</a:t>
            </a:r>
            <a:endParaRPr/>
          </a:p>
        </p:txBody>
      </p:sp>
      <p:sp>
        <p:nvSpPr>
          <p:cNvPr id="285" name="Google Shape;285;p23"/>
          <p:cNvSpPr txBox="1"/>
          <p:nvPr/>
        </p:nvSpPr>
        <p:spPr>
          <a:xfrm>
            <a:off x="2514600" y="3810000"/>
            <a:ext cx="2819400" cy="1565275"/>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b="0" i="1" lang="en-US" sz="2100" u="none" cap="none" strike="noStrike">
                <a:solidFill>
                  <a:schemeClr val="dk1"/>
                </a:solidFill>
                <a:latin typeface="Arial"/>
                <a:ea typeface="Arial"/>
                <a:cs typeface="Arial"/>
                <a:sym typeface="Arial"/>
              </a:rPr>
              <a:t>unionname</a:t>
            </a:r>
            <a:r>
              <a:rPr b="0" i="0" lang="en-US" sz="2100" u="none" cap="none" strike="noStrike">
                <a:solidFill>
                  <a:schemeClr val="dk1"/>
                </a:solidFill>
                <a:latin typeface="Arial"/>
                <a:ea typeface="Arial"/>
                <a:cs typeface="Arial"/>
                <a:sym typeface="Arial"/>
              </a:rPr>
              <a:t> UNION</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	union-fields</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unionname</a:t>
            </a:r>
            <a:r>
              <a:rPr b="0" i="0" lang="en-US" sz="2100" u="none" cap="none" strike="noStrike">
                <a:solidFill>
                  <a:schemeClr val="dk1"/>
                </a:solidFill>
                <a:latin typeface="Arial"/>
                <a:ea typeface="Arial"/>
                <a:cs typeface="Arial"/>
                <a:sym typeface="Arial"/>
              </a:rPr>
              <a:t> ENDS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4"/>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291" name="Google Shape;291;p2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292" name="Google Shape;292;p2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Integer Union Example</a:t>
            </a:r>
            <a:endParaRPr/>
          </a:p>
        </p:txBody>
      </p:sp>
      <p:sp>
        <p:nvSpPr>
          <p:cNvPr id="293" name="Google Shape;293;p24"/>
          <p:cNvSpPr txBox="1"/>
          <p:nvPr/>
        </p:nvSpPr>
        <p:spPr>
          <a:xfrm>
            <a:off x="2209800" y="1600200"/>
            <a:ext cx="4343400" cy="1600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Integer UNION</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D DWORD 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W WORD 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B BYTE 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Integer ENDS</a:t>
            </a:r>
            <a:endParaRPr/>
          </a:p>
        </p:txBody>
      </p:sp>
      <p:sp>
        <p:nvSpPr>
          <p:cNvPr id="294" name="Google Shape;294;p24"/>
          <p:cNvSpPr txBox="1"/>
          <p:nvPr/>
        </p:nvSpPr>
        <p:spPr>
          <a:xfrm>
            <a:off x="609600" y="990600"/>
            <a:ext cx="76962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Integer union consumes 4 bytes (equal to the largest field)</a:t>
            </a:r>
            <a:endParaRPr/>
          </a:p>
        </p:txBody>
      </p:sp>
      <p:sp>
        <p:nvSpPr>
          <p:cNvPr id="295" name="Google Shape;295;p24"/>
          <p:cNvSpPr txBox="1"/>
          <p:nvPr/>
        </p:nvSpPr>
        <p:spPr>
          <a:xfrm>
            <a:off x="2209800" y="4419600"/>
            <a:ext cx="4419600" cy="1447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val1 Integer &lt;12345678h&gt;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val2 Integer &lt;100h&gt;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val3 Integer &lt;&gt;</a:t>
            </a:r>
            <a:endParaRPr/>
          </a:p>
        </p:txBody>
      </p:sp>
      <p:sp>
        <p:nvSpPr>
          <p:cNvPr id="296" name="Google Shape;296;p24"/>
          <p:cNvSpPr txBox="1"/>
          <p:nvPr/>
        </p:nvSpPr>
        <p:spPr>
          <a:xfrm>
            <a:off x="609600" y="3352800"/>
            <a:ext cx="7696200" cy="1074738"/>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D, W, and B are often called </a:t>
            </a:r>
            <a:r>
              <a:rPr b="0" i="0" lang="en-US" sz="2100" u="none" cap="none" strike="noStrike">
                <a:solidFill>
                  <a:schemeClr val="lt2"/>
                </a:solidFill>
                <a:latin typeface="Arial"/>
                <a:ea typeface="Arial"/>
                <a:cs typeface="Arial"/>
                <a:sym typeface="Arial"/>
              </a:rPr>
              <a:t>variant fields</a:t>
            </a:r>
            <a:r>
              <a:rPr b="0" i="0" lang="en-US" sz="2100" u="none" cap="none" strike="noStrike">
                <a:solidFill>
                  <a:schemeClr val="lt1"/>
                </a:solidFill>
                <a:latin typeface="Arial"/>
                <a:ea typeface="Arial"/>
                <a:cs typeface="Arial"/>
                <a:sym typeface="Arial"/>
              </a:rPr>
              <a:t>. </a:t>
            </a:r>
            <a:endParaRPr/>
          </a:p>
          <a:p>
            <a:pPr indent="0" lvl="0" marL="0" marR="0" rtl="0" algn="l">
              <a:spcBef>
                <a:spcPts val="1050"/>
              </a:spcBef>
              <a:spcAft>
                <a:spcPts val="0"/>
              </a:spcAft>
              <a:buNone/>
            </a:pPr>
            <a:r>
              <a:rPr b="0" i="0" lang="en-US" sz="2100" u="none" cap="none" strike="noStrike">
                <a:solidFill>
                  <a:schemeClr val="lt1"/>
                </a:solidFill>
                <a:latin typeface="Arial"/>
                <a:ea typeface="Arial"/>
                <a:cs typeface="Arial"/>
                <a:sym typeface="Arial"/>
              </a:rPr>
              <a:t>Integer can be used to define data: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5"/>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02" name="Google Shape;302;p2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03" name="Google Shape;303;p2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Integer Union Example</a:t>
            </a:r>
            <a:endParaRPr/>
          </a:p>
        </p:txBody>
      </p:sp>
      <p:sp>
        <p:nvSpPr>
          <p:cNvPr id="304" name="Google Shape;304;p25"/>
          <p:cNvSpPr txBox="1"/>
          <p:nvPr/>
        </p:nvSpPr>
        <p:spPr>
          <a:xfrm>
            <a:off x="2362200" y="2590800"/>
            <a:ext cx="4343400" cy="1066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mov val3.B, al</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ax,val3.W</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add val3.D, eax</a:t>
            </a:r>
            <a:endParaRPr/>
          </a:p>
        </p:txBody>
      </p:sp>
      <p:sp>
        <p:nvSpPr>
          <p:cNvPr id="305" name="Google Shape;305;p25"/>
          <p:cNvSpPr txBox="1"/>
          <p:nvPr/>
        </p:nvSpPr>
        <p:spPr>
          <a:xfrm>
            <a:off x="533400" y="1371600"/>
            <a:ext cx="7696200" cy="10350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500" u="none" cap="none" strike="noStrike">
                <a:solidFill>
                  <a:schemeClr val="lt1"/>
                </a:solidFill>
                <a:latin typeface="Arial"/>
                <a:ea typeface="Arial"/>
                <a:cs typeface="Arial"/>
                <a:sym typeface="Arial"/>
              </a:rPr>
              <a:t>The variant field name is required when accessing the union: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6"/>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11" name="Google Shape;311;p2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12" name="Google Shape;312;p2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Union Inside a Structure</a:t>
            </a:r>
            <a:endParaRPr/>
          </a:p>
        </p:txBody>
      </p:sp>
      <p:sp>
        <p:nvSpPr>
          <p:cNvPr id="313" name="Google Shape;313;p26"/>
          <p:cNvSpPr txBox="1"/>
          <p:nvPr/>
        </p:nvSpPr>
        <p:spPr>
          <a:xfrm>
            <a:off x="1447800" y="1676400"/>
            <a:ext cx="5715000" cy="43434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Integer UNION</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D DWORD 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W WORD 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B BYTE 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Integer ENDS</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FileInfo STRUCT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FileID Integer &lt;&gt;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FileName BYTE 64 DUP(?)</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FileInfo ENDS</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myFile FileInfo &lt;&gt;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myFile.FileID.W, ax</a:t>
            </a:r>
            <a:endParaRPr/>
          </a:p>
        </p:txBody>
      </p:sp>
      <p:sp>
        <p:nvSpPr>
          <p:cNvPr id="314" name="Google Shape;314;p26"/>
          <p:cNvSpPr txBox="1"/>
          <p:nvPr/>
        </p:nvSpPr>
        <p:spPr>
          <a:xfrm>
            <a:off x="685800" y="1082675"/>
            <a:ext cx="77724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An Integer union can be enclosed inside a FileInfo structure: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7"/>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21" name="Google Shape;321;p2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22" name="Google Shape;322;p2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323" name="Google Shape;323;p27"/>
          <p:cNvSpPr txBox="1"/>
          <p:nvPr>
            <p:ph idx="1" type="body"/>
          </p:nvPr>
        </p:nvSpPr>
        <p:spPr>
          <a:xfrm>
            <a:off x="1828800" y="1600200"/>
            <a:ext cx="5334000" cy="2514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Structures</a:t>
            </a:r>
            <a:endParaRPr/>
          </a:p>
          <a:p>
            <a:pPr indent="-342900" lvl="0" marL="342900" rtl="0" algn="l">
              <a:spcBef>
                <a:spcPts val="480"/>
              </a:spcBef>
              <a:spcAft>
                <a:spcPts val="0"/>
              </a:spcAft>
              <a:buSzPts val="2400"/>
              <a:buFont typeface="Arial"/>
              <a:buChar char="•"/>
            </a:pPr>
            <a:r>
              <a:rPr b="1" lang="en-US">
                <a:solidFill>
                  <a:schemeClr val="lt2"/>
                </a:solidFill>
              </a:rPr>
              <a:t>Macros</a:t>
            </a:r>
            <a:endParaRPr/>
          </a:p>
          <a:p>
            <a:pPr indent="-342900" lvl="0" marL="342900" rtl="0" algn="l">
              <a:spcBef>
                <a:spcPts val="480"/>
              </a:spcBef>
              <a:spcAft>
                <a:spcPts val="0"/>
              </a:spcAft>
              <a:buSzPts val="2400"/>
              <a:buFont typeface="Arial"/>
              <a:buChar char="•"/>
            </a:pPr>
            <a:r>
              <a:rPr lang="en-US"/>
              <a:t>Conditional-Assembly Directives</a:t>
            </a:r>
            <a:endParaRPr/>
          </a:p>
          <a:p>
            <a:pPr indent="-342900" lvl="0" marL="342900" rtl="0" algn="l">
              <a:spcBef>
                <a:spcPts val="480"/>
              </a:spcBef>
              <a:spcAft>
                <a:spcPts val="0"/>
              </a:spcAft>
              <a:buSzPts val="2400"/>
              <a:buFont typeface="Arial"/>
              <a:buChar char="•"/>
            </a:pPr>
            <a:r>
              <a:rPr lang="en-US"/>
              <a:t>Defining Repeat Blocks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8"/>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29" name="Google Shape;329;p2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30" name="Google Shape;330;p2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Macros</a:t>
            </a:r>
            <a:endParaRPr/>
          </a:p>
        </p:txBody>
      </p:sp>
      <p:sp>
        <p:nvSpPr>
          <p:cNvPr id="331" name="Google Shape;331;p28"/>
          <p:cNvSpPr txBox="1"/>
          <p:nvPr>
            <p:ph idx="1" type="body"/>
          </p:nvPr>
        </p:nvSpPr>
        <p:spPr>
          <a:xfrm>
            <a:off x="1828800" y="1600200"/>
            <a:ext cx="5715000" cy="3276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Introducing Macros</a:t>
            </a:r>
            <a:endParaRPr/>
          </a:p>
          <a:p>
            <a:pPr indent="-342900" lvl="0" marL="342900" rtl="0" algn="l">
              <a:spcBef>
                <a:spcPts val="480"/>
              </a:spcBef>
              <a:spcAft>
                <a:spcPts val="0"/>
              </a:spcAft>
              <a:buSzPts val="2400"/>
              <a:buFont typeface="Arial"/>
              <a:buChar char="•"/>
            </a:pPr>
            <a:r>
              <a:rPr lang="en-US"/>
              <a:t>Defining Macros</a:t>
            </a:r>
            <a:endParaRPr/>
          </a:p>
          <a:p>
            <a:pPr indent="-342900" lvl="0" marL="342900" rtl="0" algn="l">
              <a:spcBef>
                <a:spcPts val="480"/>
              </a:spcBef>
              <a:spcAft>
                <a:spcPts val="0"/>
              </a:spcAft>
              <a:buSzPts val="2400"/>
              <a:buFont typeface="Arial"/>
              <a:buChar char="•"/>
            </a:pPr>
            <a:r>
              <a:rPr lang="en-US"/>
              <a:t>Invoking Macros</a:t>
            </a:r>
            <a:endParaRPr/>
          </a:p>
          <a:p>
            <a:pPr indent="-342900" lvl="0" marL="342900" rtl="0" algn="l">
              <a:spcBef>
                <a:spcPts val="480"/>
              </a:spcBef>
              <a:spcAft>
                <a:spcPts val="0"/>
              </a:spcAft>
              <a:buSzPts val="2400"/>
              <a:buFont typeface="Arial"/>
              <a:buChar char="•"/>
            </a:pPr>
            <a:r>
              <a:rPr lang="en-US"/>
              <a:t>Invalid Argument</a:t>
            </a:r>
            <a:endParaRPr/>
          </a:p>
          <a:p>
            <a:pPr indent="-342900" lvl="0" marL="342900" rtl="0" algn="l">
              <a:spcBef>
                <a:spcPts val="480"/>
              </a:spcBef>
              <a:spcAft>
                <a:spcPts val="0"/>
              </a:spcAft>
              <a:buSzPts val="2400"/>
              <a:buFont typeface="Arial"/>
              <a:buChar char="•"/>
            </a:pPr>
            <a:r>
              <a:rPr lang="en-US"/>
              <a:t>Blank Argument</a:t>
            </a:r>
            <a:endParaRPr/>
          </a:p>
          <a:p>
            <a:pPr indent="-342900" lvl="0" marL="342900" rtl="0" algn="l">
              <a:spcBef>
                <a:spcPts val="480"/>
              </a:spcBef>
              <a:spcAft>
                <a:spcPts val="0"/>
              </a:spcAft>
              <a:buSzPts val="2400"/>
              <a:buFont typeface="Arial"/>
              <a:buChar char="•"/>
            </a:pPr>
            <a:r>
              <a:rPr lang="en-US"/>
              <a:t>Macro Examples</a:t>
            </a:r>
            <a:endParaRPr/>
          </a:p>
          <a:p>
            <a:pPr indent="-342900" lvl="0" marL="342900" rtl="0" algn="l">
              <a:spcBef>
                <a:spcPts val="480"/>
              </a:spcBef>
              <a:spcAft>
                <a:spcPts val="0"/>
              </a:spcAft>
              <a:buSzPts val="2400"/>
              <a:buFont typeface="Arial"/>
              <a:buChar char="•"/>
            </a:pPr>
            <a:r>
              <a:rPr lang="en-US"/>
              <a:t>Nested Macros</a:t>
            </a:r>
            <a:endParaRPr/>
          </a:p>
          <a:p>
            <a:pPr indent="-342900" lvl="0" marL="342900" rtl="0" algn="l">
              <a:spcBef>
                <a:spcPts val="480"/>
              </a:spcBef>
              <a:spcAft>
                <a:spcPts val="0"/>
              </a:spcAft>
              <a:buSzPts val="2400"/>
              <a:buFont typeface="Arial"/>
              <a:buChar char="•"/>
            </a:pPr>
            <a:r>
              <a:rPr lang="en-US"/>
              <a:t>Example Program: Wrappers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9"/>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37" name="Google Shape;337;p2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38" name="Google Shape;338;p2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Introducing Macros</a:t>
            </a:r>
            <a:endParaRPr/>
          </a:p>
        </p:txBody>
      </p:sp>
      <p:sp>
        <p:nvSpPr>
          <p:cNvPr id="339" name="Google Shape;339;p29"/>
          <p:cNvSpPr txBox="1"/>
          <p:nvPr>
            <p:ph idx="1" type="body"/>
          </p:nvPr>
        </p:nvSpPr>
        <p:spPr>
          <a:xfrm>
            <a:off x="609600" y="1447800"/>
            <a:ext cx="77724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A </a:t>
            </a:r>
            <a:r>
              <a:rPr lang="en-US">
                <a:solidFill>
                  <a:schemeClr val="lt2"/>
                </a:solidFill>
              </a:rPr>
              <a:t>macro</a:t>
            </a:r>
            <a:r>
              <a:rPr baseline="30000" lang="en-US">
                <a:solidFill>
                  <a:schemeClr val="lt2"/>
                </a:solidFill>
              </a:rPr>
              <a:t>1</a:t>
            </a:r>
            <a:r>
              <a:rPr lang="en-US"/>
              <a:t> is a named block of assembly language statements. </a:t>
            </a:r>
            <a:endParaRPr/>
          </a:p>
          <a:p>
            <a:pPr indent="-342900" lvl="0" marL="342900" rtl="0" algn="l">
              <a:spcBef>
                <a:spcPts val="480"/>
              </a:spcBef>
              <a:spcAft>
                <a:spcPts val="0"/>
              </a:spcAft>
              <a:buSzPts val="2400"/>
              <a:buFont typeface="Arial"/>
              <a:buChar char="•"/>
            </a:pPr>
            <a:r>
              <a:rPr lang="en-US"/>
              <a:t>Once defined, it can be invoked (called) one or more times.</a:t>
            </a:r>
            <a:endParaRPr/>
          </a:p>
          <a:p>
            <a:pPr indent="-342900" lvl="0" marL="342900" rtl="0" algn="l">
              <a:spcBef>
                <a:spcPts val="480"/>
              </a:spcBef>
              <a:spcAft>
                <a:spcPts val="0"/>
              </a:spcAft>
              <a:buSzPts val="2400"/>
              <a:buFont typeface="Arial"/>
              <a:buChar char="•"/>
            </a:pPr>
            <a:r>
              <a:rPr lang="en-US"/>
              <a:t>During the assembler's </a:t>
            </a:r>
            <a:r>
              <a:rPr lang="en-US">
                <a:solidFill>
                  <a:schemeClr val="lt2"/>
                </a:solidFill>
              </a:rPr>
              <a:t>preprocessing step</a:t>
            </a:r>
            <a:r>
              <a:rPr lang="en-US"/>
              <a:t>, each macro call is expanded into a copy of the macro.</a:t>
            </a:r>
            <a:endParaRPr/>
          </a:p>
          <a:p>
            <a:pPr indent="-342900" lvl="0" marL="342900" rtl="0" algn="l">
              <a:spcBef>
                <a:spcPts val="480"/>
              </a:spcBef>
              <a:spcAft>
                <a:spcPts val="0"/>
              </a:spcAft>
              <a:buSzPts val="2400"/>
              <a:buFont typeface="Arial"/>
              <a:buChar char="•"/>
            </a:pPr>
            <a:r>
              <a:rPr lang="en-US"/>
              <a:t>The expanded code is passed to the </a:t>
            </a:r>
            <a:r>
              <a:rPr lang="en-US">
                <a:solidFill>
                  <a:schemeClr val="lt2"/>
                </a:solidFill>
              </a:rPr>
              <a:t>assembly step</a:t>
            </a:r>
            <a:r>
              <a:rPr lang="en-US"/>
              <a:t>, where it is checked for correctness.</a:t>
            </a:r>
            <a:endParaRPr/>
          </a:p>
        </p:txBody>
      </p:sp>
      <p:sp>
        <p:nvSpPr>
          <p:cNvPr id="340" name="Google Shape;340;p29"/>
          <p:cNvSpPr txBox="1"/>
          <p:nvPr/>
        </p:nvSpPr>
        <p:spPr>
          <a:xfrm>
            <a:off x="533400" y="5562600"/>
            <a:ext cx="6934200" cy="63817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baseline="30000" i="0" lang="en-US" sz="2400" u="none" cap="none" strike="noStrike">
                <a:solidFill>
                  <a:schemeClr val="lt1"/>
                </a:solidFill>
                <a:latin typeface="Arial"/>
                <a:ea typeface="Arial"/>
                <a:cs typeface="Arial"/>
                <a:sym typeface="Arial"/>
              </a:rPr>
              <a:t>1</a:t>
            </a:r>
            <a:r>
              <a:rPr b="0" i="0" lang="en-US" sz="2400" u="none" cap="none" strike="noStrike">
                <a:solidFill>
                  <a:schemeClr val="lt1"/>
                </a:solidFill>
                <a:latin typeface="Arial"/>
                <a:ea typeface="Arial"/>
                <a:cs typeface="Arial"/>
                <a:sym typeface="Arial"/>
              </a:rPr>
              <a:t>Also called a</a:t>
            </a:r>
            <a:r>
              <a:rPr b="0" i="0" lang="en-US" sz="2400" u="none" cap="none" strike="noStrike">
                <a:solidFill>
                  <a:schemeClr val="lt2"/>
                </a:solidFill>
                <a:latin typeface="Arial"/>
                <a:ea typeface="Arial"/>
                <a:cs typeface="Arial"/>
                <a:sym typeface="Arial"/>
              </a:rPr>
              <a:t> macro procedure.</a:t>
            </a:r>
            <a:endParaRPr b="0" baseline="30000" i="0" sz="2400" u="none" cap="none" strike="noStrike">
              <a:solidFill>
                <a:schemeClr val="l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98" name="Google Shape;98;p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99" name="Google Shape;99;p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Summary</a:t>
            </a:r>
            <a:endParaRPr/>
          </a:p>
        </p:txBody>
      </p:sp>
      <p:sp>
        <p:nvSpPr>
          <p:cNvPr id="100" name="Google Shape;100;p3"/>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Use a structure to define complex types</a:t>
            </a:r>
            <a:endParaRPr/>
          </a:p>
          <a:p>
            <a:pPr indent="-285750" lvl="1" marL="742950" rtl="0" algn="l">
              <a:spcBef>
                <a:spcPts val="440"/>
              </a:spcBef>
              <a:spcAft>
                <a:spcPts val="0"/>
              </a:spcAft>
              <a:buSzPts val="2200"/>
              <a:buFont typeface="Arial"/>
              <a:buChar char="•"/>
            </a:pPr>
            <a:r>
              <a:rPr lang="en-US"/>
              <a:t>contains fields of different types</a:t>
            </a:r>
            <a:endParaRPr/>
          </a:p>
          <a:p>
            <a:pPr indent="-342900" lvl="0" marL="342900" rtl="0" algn="l">
              <a:spcBef>
                <a:spcPts val="480"/>
              </a:spcBef>
              <a:spcAft>
                <a:spcPts val="0"/>
              </a:spcAft>
              <a:buSzPts val="2400"/>
              <a:buFont typeface="Arial"/>
              <a:buChar char="•"/>
            </a:pPr>
            <a:r>
              <a:rPr lang="en-US"/>
              <a:t>Macro – named block of statements</a:t>
            </a:r>
            <a:endParaRPr/>
          </a:p>
          <a:p>
            <a:pPr indent="-285750" lvl="1" marL="742950" rtl="0" algn="l">
              <a:spcBef>
                <a:spcPts val="440"/>
              </a:spcBef>
              <a:spcAft>
                <a:spcPts val="0"/>
              </a:spcAft>
              <a:buSzPts val="2200"/>
              <a:buFont typeface="Arial"/>
              <a:buChar char="•"/>
            </a:pPr>
            <a:r>
              <a:rPr lang="en-US"/>
              <a:t>substituted by the assembler preprocessor</a:t>
            </a:r>
            <a:endParaRPr/>
          </a:p>
          <a:p>
            <a:pPr indent="-342900" lvl="0" marL="342900" rtl="0" algn="l">
              <a:spcBef>
                <a:spcPts val="480"/>
              </a:spcBef>
              <a:spcAft>
                <a:spcPts val="0"/>
              </a:spcAft>
              <a:buSzPts val="2400"/>
              <a:buFont typeface="Arial"/>
              <a:buChar char="•"/>
            </a:pPr>
            <a:r>
              <a:rPr lang="en-US"/>
              <a:t>Conditional assembly directives</a:t>
            </a:r>
            <a:endParaRPr/>
          </a:p>
          <a:p>
            <a:pPr indent="-285750" lvl="1" marL="742950" rtl="0" algn="l">
              <a:spcBef>
                <a:spcPts val="440"/>
              </a:spcBef>
              <a:spcAft>
                <a:spcPts val="0"/>
              </a:spcAft>
              <a:buSzPts val="2200"/>
              <a:buFont typeface="Arial"/>
              <a:buChar char="•"/>
            </a:pPr>
            <a:r>
              <a:rPr lang="en-US"/>
              <a:t>IF, IFNB, IFIDNI, ...</a:t>
            </a:r>
            <a:endParaRPr/>
          </a:p>
          <a:p>
            <a:pPr indent="-342900" lvl="0" marL="342900" rtl="0" algn="l">
              <a:spcBef>
                <a:spcPts val="480"/>
              </a:spcBef>
              <a:spcAft>
                <a:spcPts val="0"/>
              </a:spcAft>
              <a:buSzPts val="2400"/>
              <a:buFont typeface="Arial"/>
              <a:buChar char="•"/>
            </a:pPr>
            <a:r>
              <a:rPr lang="en-US"/>
              <a:t>Operators: &amp;, %, &lt;&gt;, !</a:t>
            </a:r>
            <a:endParaRPr/>
          </a:p>
          <a:p>
            <a:pPr indent="-342900" lvl="0" marL="342900" rtl="0" algn="l">
              <a:spcBef>
                <a:spcPts val="480"/>
              </a:spcBef>
              <a:spcAft>
                <a:spcPts val="0"/>
              </a:spcAft>
              <a:buSzPts val="2400"/>
              <a:buFont typeface="Arial"/>
              <a:buChar char="•"/>
            </a:pPr>
            <a:r>
              <a:rPr lang="en-US"/>
              <a:t>Repeat block directives (assembly time)</a:t>
            </a:r>
            <a:endParaRPr/>
          </a:p>
          <a:p>
            <a:pPr indent="-285750" lvl="1" marL="742950" rtl="0" algn="l">
              <a:spcBef>
                <a:spcPts val="440"/>
              </a:spcBef>
              <a:spcAft>
                <a:spcPts val="0"/>
              </a:spcAft>
              <a:buSzPts val="2200"/>
              <a:buFont typeface="Arial"/>
              <a:buChar char="•"/>
            </a:pPr>
            <a:r>
              <a:rPr lang="en-US"/>
              <a:t>WHILE, REPEAT, FOR, FORC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0"/>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46" name="Google Shape;346;p3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47" name="Google Shape;347;p3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Defining Macros</a:t>
            </a:r>
            <a:endParaRPr/>
          </a:p>
        </p:txBody>
      </p:sp>
      <p:sp>
        <p:nvSpPr>
          <p:cNvPr id="348" name="Google Shape;348;p30"/>
          <p:cNvSpPr txBox="1"/>
          <p:nvPr>
            <p:ph idx="1" type="body"/>
          </p:nvPr>
        </p:nvSpPr>
        <p:spPr>
          <a:xfrm>
            <a:off x="685800" y="1143000"/>
            <a:ext cx="7772400" cy="2971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500"/>
              <a:buFont typeface="Arial"/>
              <a:buChar char="•"/>
            </a:pPr>
            <a:r>
              <a:rPr lang="en-US" sz="2500"/>
              <a:t>A macro must be defined before it can be used.</a:t>
            </a:r>
            <a:endParaRPr/>
          </a:p>
          <a:p>
            <a:pPr indent="-342900" lvl="0" marL="342900" rtl="0" algn="l">
              <a:spcBef>
                <a:spcPts val="1250"/>
              </a:spcBef>
              <a:spcAft>
                <a:spcPts val="0"/>
              </a:spcAft>
              <a:buClr>
                <a:schemeClr val="lt1"/>
              </a:buClr>
              <a:buSzPts val="2500"/>
              <a:buFont typeface="Arial"/>
              <a:buChar char="•"/>
            </a:pPr>
            <a:r>
              <a:rPr lang="en-US" sz="2500"/>
              <a:t>Parameters are optional.</a:t>
            </a:r>
            <a:endParaRPr/>
          </a:p>
          <a:p>
            <a:pPr indent="-342900" lvl="0" marL="342900" rtl="0" algn="l">
              <a:spcBef>
                <a:spcPts val="1250"/>
              </a:spcBef>
              <a:spcAft>
                <a:spcPts val="0"/>
              </a:spcAft>
              <a:buClr>
                <a:schemeClr val="lt1"/>
              </a:buClr>
              <a:buSzPts val="2500"/>
              <a:buFont typeface="Arial"/>
              <a:buChar char="•"/>
            </a:pPr>
            <a:r>
              <a:rPr lang="en-US" sz="2500"/>
              <a:t>Each parameter follows the rules for identifiers. It is a string that is assigned a value when the macro is invoked. </a:t>
            </a:r>
            <a:endParaRPr/>
          </a:p>
          <a:p>
            <a:pPr indent="-342900" lvl="0" marL="342900" rtl="0" algn="l">
              <a:spcBef>
                <a:spcPts val="1250"/>
              </a:spcBef>
              <a:spcAft>
                <a:spcPts val="0"/>
              </a:spcAft>
              <a:buClr>
                <a:schemeClr val="lt1"/>
              </a:buClr>
              <a:buSzPts val="2500"/>
              <a:buFont typeface="Arial"/>
              <a:buChar char="•"/>
            </a:pPr>
            <a:r>
              <a:rPr lang="en-US" sz="2500"/>
              <a:t>Syntax:</a:t>
            </a:r>
            <a:endParaRPr sz="2800"/>
          </a:p>
        </p:txBody>
      </p:sp>
      <p:sp>
        <p:nvSpPr>
          <p:cNvPr id="349" name="Google Shape;349;p30"/>
          <p:cNvSpPr txBox="1"/>
          <p:nvPr/>
        </p:nvSpPr>
        <p:spPr>
          <a:xfrm>
            <a:off x="1447800" y="4267200"/>
            <a:ext cx="6477000" cy="1565275"/>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b="0" i="1" lang="en-US" sz="2100" u="none" cap="none" strike="noStrike">
                <a:solidFill>
                  <a:schemeClr val="dk1"/>
                </a:solidFill>
                <a:latin typeface="Arial"/>
                <a:ea typeface="Arial"/>
                <a:cs typeface="Arial"/>
                <a:sym typeface="Arial"/>
              </a:rPr>
              <a:t>macroname</a:t>
            </a:r>
            <a:r>
              <a:rPr b="0" i="0" lang="en-US" sz="2100" u="none" cap="none" strike="noStrike">
                <a:solidFill>
                  <a:schemeClr val="dk1"/>
                </a:solidFill>
                <a:latin typeface="Arial"/>
                <a:ea typeface="Arial"/>
                <a:cs typeface="Arial"/>
                <a:sym typeface="Arial"/>
              </a:rPr>
              <a:t> MACRO [</a:t>
            </a:r>
            <a:r>
              <a:rPr b="0" i="1" lang="en-US" sz="2100" u="none" cap="none" strike="noStrike">
                <a:solidFill>
                  <a:schemeClr val="dk1"/>
                </a:solidFill>
                <a:latin typeface="Arial"/>
                <a:ea typeface="Arial"/>
                <a:cs typeface="Arial"/>
                <a:sym typeface="Arial"/>
              </a:rPr>
              <a:t>parameter-1, parameter-2,...</a:t>
            </a:r>
            <a:r>
              <a:rPr b="0" i="0" lang="en-US" sz="2100" u="none" cap="none" strike="noStrike">
                <a:solidFill>
                  <a:schemeClr val="dk1"/>
                </a:solidFill>
                <a:latin typeface="Arial"/>
                <a:ea typeface="Arial"/>
                <a:cs typeface="Arial"/>
                <a:sym typeface="Arial"/>
              </a:rPr>
              <a:t>]</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	statement-list</a:t>
            </a:r>
            <a:endParaRPr/>
          </a:p>
          <a:p>
            <a:pPr indent="0" lvl="0" marL="0" marR="0" rtl="0" algn="l">
              <a:spcBef>
                <a:spcPts val="1050"/>
              </a:spcBef>
              <a:spcAft>
                <a:spcPts val="0"/>
              </a:spcAft>
              <a:buNone/>
            </a:pPr>
            <a:r>
              <a:rPr b="0" i="0" lang="en-US" sz="2100" u="none" cap="none" strike="noStrike">
                <a:solidFill>
                  <a:schemeClr val="dk1"/>
                </a:solidFill>
                <a:latin typeface="Arial"/>
                <a:ea typeface="Arial"/>
                <a:cs typeface="Arial"/>
                <a:sym typeface="Arial"/>
              </a:rPr>
              <a:t>ENDM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55" name="Google Shape;355;p3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56" name="Google Shape;356;p3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mNewLine Macro Example</a:t>
            </a:r>
            <a:endParaRPr/>
          </a:p>
        </p:txBody>
      </p:sp>
      <p:sp>
        <p:nvSpPr>
          <p:cNvPr id="357" name="Google Shape;357;p31"/>
          <p:cNvSpPr txBox="1"/>
          <p:nvPr/>
        </p:nvSpPr>
        <p:spPr>
          <a:xfrm>
            <a:off x="990600" y="2133600"/>
            <a:ext cx="6629400" cy="2133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mNewLine MACRO	; define the macro</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Crlf</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mNewLine	; invoke the macro</a:t>
            </a:r>
            <a:endParaRPr/>
          </a:p>
        </p:txBody>
      </p:sp>
      <p:sp>
        <p:nvSpPr>
          <p:cNvPr id="358" name="Google Shape;358;p31"/>
          <p:cNvSpPr txBox="1"/>
          <p:nvPr/>
        </p:nvSpPr>
        <p:spPr>
          <a:xfrm>
            <a:off x="762000" y="1295400"/>
            <a:ext cx="76962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This is how you define and invoke a simple macro.</a:t>
            </a:r>
            <a:endParaRPr/>
          </a:p>
        </p:txBody>
      </p:sp>
      <p:sp>
        <p:nvSpPr>
          <p:cNvPr id="359" name="Google Shape;359;p31"/>
          <p:cNvSpPr txBox="1"/>
          <p:nvPr/>
        </p:nvSpPr>
        <p:spPr>
          <a:xfrm>
            <a:off x="762000" y="4876800"/>
            <a:ext cx="73152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assembler will substitute "call crlf" for "mNewLine".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2"/>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65" name="Google Shape;365;p3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66" name="Google Shape;366;p3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mPutChar Macro</a:t>
            </a:r>
            <a:endParaRPr/>
          </a:p>
        </p:txBody>
      </p:sp>
      <p:sp>
        <p:nvSpPr>
          <p:cNvPr id="367" name="Google Shape;367;p32"/>
          <p:cNvSpPr txBox="1"/>
          <p:nvPr/>
        </p:nvSpPr>
        <p:spPr>
          <a:xfrm>
            <a:off x="2514600" y="1524000"/>
            <a:ext cx="4267200" cy="1828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mPutchar MACRO char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push eax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al,char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WriteChar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pop eax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368" name="Google Shape;368;p32"/>
          <p:cNvSpPr txBox="1"/>
          <p:nvPr/>
        </p:nvSpPr>
        <p:spPr>
          <a:xfrm>
            <a:off x="685800" y="838200"/>
            <a:ext cx="7696200" cy="6540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500" u="none" cap="none" strike="noStrike">
                <a:solidFill>
                  <a:schemeClr val="lt1"/>
                </a:solidFill>
                <a:latin typeface="Arial"/>
                <a:ea typeface="Arial"/>
                <a:cs typeface="Arial"/>
                <a:sym typeface="Arial"/>
              </a:rPr>
              <a:t>Writes a single character to standard output.</a:t>
            </a:r>
            <a:endParaRPr/>
          </a:p>
        </p:txBody>
      </p:sp>
      <p:sp>
        <p:nvSpPr>
          <p:cNvPr id="369" name="Google Shape;369;p32"/>
          <p:cNvSpPr txBox="1"/>
          <p:nvPr/>
        </p:nvSpPr>
        <p:spPr>
          <a:xfrm>
            <a:off x="762000" y="1981200"/>
            <a:ext cx="23622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Definition:</a:t>
            </a:r>
            <a:endParaRPr/>
          </a:p>
        </p:txBody>
      </p:sp>
      <p:sp>
        <p:nvSpPr>
          <p:cNvPr id="370" name="Google Shape;370;p32"/>
          <p:cNvSpPr txBox="1"/>
          <p:nvPr/>
        </p:nvSpPr>
        <p:spPr>
          <a:xfrm>
            <a:off x="2514600" y="3581400"/>
            <a:ext cx="4267200" cy="7620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mPutchar 'A'</a:t>
            </a:r>
            <a:endParaRPr/>
          </a:p>
        </p:txBody>
      </p:sp>
      <p:sp>
        <p:nvSpPr>
          <p:cNvPr id="371" name="Google Shape;371;p32"/>
          <p:cNvSpPr txBox="1"/>
          <p:nvPr/>
        </p:nvSpPr>
        <p:spPr>
          <a:xfrm>
            <a:off x="685800" y="3657600"/>
            <a:ext cx="23622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Invocation:</a:t>
            </a:r>
            <a:endParaRPr/>
          </a:p>
        </p:txBody>
      </p:sp>
      <p:sp>
        <p:nvSpPr>
          <p:cNvPr id="372" name="Google Shape;372;p32"/>
          <p:cNvSpPr txBox="1"/>
          <p:nvPr/>
        </p:nvSpPr>
        <p:spPr>
          <a:xfrm>
            <a:off x="2514600" y="4495800"/>
            <a:ext cx="4267200" cy="1371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1	push eax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mov al,'A'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call WriteChar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pop eax</a:t>
            </a:r>
            <a:endParaRPr/>
          </a:p>
        </p:txBody>
      </p:sp>
      <p:sp>
        <p:nvSpPr>
          <p:cNvPr id="373" name="Google Shape;373;p32"/>
          <p:cNvSpPr txBox="1"/>
          <p:nvPr/>
        </p:nvSpPr>
        <p:spPr>
          <a:xfrm>
            <a:off x="685800" y="4953000"/>
            <a:ext cx="23622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Expansion:</a:t>
            </a:r>
            <a:endParaRPr/>
          </a:p>
        </p:txBody>
      </p:sp>
      <p:sp>
        <p:nvSpPr>
          <p:cNvPr id="374" name="Google Shape;374;p32"/>
          <p:cNvSpPr txBox="1"/>
          <p:nvPr/>
        </p:nvSpPr>
        <p:spPr>
          <a:xfrm>
            <a:off x="7010400" y="4648200"/>
            <a:ext cx="18288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2"/>
                </a:solidFill>
                <a:latin typeface="Arial"/>
                <a:ea typeface="Arial"/>
                <a:cs typeface="Arial"/>
                <a:sym typeface="Arial"/>
              </a:rPr>
              <a:t>viewed in the listing file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3"/>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80" name="Google Shape;380;p3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81" name="Google Shape;381;p3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Invoking Macros</a:t>
            </a:r>
            <a:r>
              <a:rPr lang="en-US" sz="2400"/>
              <a:t> (1 of 2)</a:t>
            </a:r>
            <a:endParaRPr/>
          </a:p>
        </p:txBody>
      </p:sp>
      <p:sp>
        <p:nvSpPr>
          <p:cNvPr id="382" name="Google Shape;382;p33"/>
          <p:cNvSpPr txBox="1"/>
          <p:nvPr>
            <p:ph idx="1" type="body"/>
          </p:nvPr>
        </p:nvSpPr>
        <p:spPr>
          <a:xfrm>
            <a:off x="685800" y="1524000"/>
            <a:ext cx="7772400" cy="3810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When you invoke a macro, each argument you pass matches a declared parameter.</a:t>
            </a:r>
            <a:endParaRPr/>
          </a:p>
          <a:p>
            <a:pPr indent="-342900" lvl="0" marL="342900" rtl="0" algn="l">
              <a:spcBef>
                <a:spcPts val="480"/>
              </a:spcBef>
              <a:spcAft>
                <a:spcPts val="0"/>
              </a:spcAft>
              <a:buSzPts val="2400"/>
              <a:buFont typeface="Arial"/>
              <a:buChar char="•"/>
            </a:pPr>
            <a:r>
              <a:rPr lang="en-US"/>
              <a:t>Each parameter is replaced by its corresponding argument when the macro is expanded. </a:t>
            </a:r>
            <a:endParaRPr/>
          </a:p>
          <a:p>
            <a:pPr indent="-342900" lvl="0" marL="342900" rtl="0" algn="l">
              <a:spcBef>
                <a:spcPts val="480"/>
              </a:spcBef>
              <a:spcAft>
                <a:spcPts val="0"/>
              </a:spcAft>
              <a:buSzPts val="2400"/>
              <a:buFont typeface="Arial"/>
              <a:buChar char="•"/>
            </a:pPr>
            <a:r>
              <a:rPr lang="en-US"/>
              <a:t>When a macro expands, it generates assembly language source code.</a:t>
            </a:r>
            <a:endParaRPr/>
          </a:p>
          <a:p>
            <a:pPr indent="-342900" lvl="0" marL="342900" rtl="0" algn="l">
              <a:spcBef>
                <a:spcPts val="480"/>
              </a:spcBef>
              <a:spcAft>
                <a:spcPts val="0"/>
              </a:spcAft>
              <a:buSzPts val="2400"/>
              <a:buFont typeface="Arial"/>
              <a:buChar char="•"/>
            </a:pPr>
            <a:r>
              <a:rPr lang="en-US"/>
              <a:t>Arguments are treated as simple text by the preprocessor.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88" name="Google Shape;388;p3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89" name="Google Shape;389;p3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Invoking Macros</a:t>
            </a:r>
            <a:r>
              <a:rPr lang="en-US" sz="2400"/>
              <a:t> (2 of 2)</a:t>
            </a:r>
            <a:endParaRPr/>
          </a:p>
        </p:txBody>
      </p:sp>
      <p:graphicFrame>
        <p:nvGraphicFramePr>
          <p:cNvPr id="390" name="Google Shape;390;p34"/>
          <p:cNvGraphicFramePr/>
          <p:nvPr/>
        </p:nvGraphicFramePr>
        <p:xfrm>
          <a:off x="2057400" y="1676400"/>
          <a:ext cx="4572000" cy="4267200"/>
        </p:xfrm>
        <a:graphic>
          <a:graphicData uri="http://schemas.openxmlformats.org/presentationml/2006/ole">
            <mc:AlternateContent>
              <mc:Choice Requires="v">
                <p:oleObj r:id="rId4" imgH="4267200" imgW="4572000" progId="Visio.Drawing.6" spid="_x0000_s1">
                  <p:embed/>
                </p:oleObj>
              </mc:Choice>
              <mc:Fallback>
                <p:oleObj r:id="rId5" imgH="4267200" imgW="4572000" progId="Visio.Drawing.6">
                  <p:embed/>
                  <p:pic>
                    <p:nvPicPr>
                      <p:cNvPr id="390" name="Google Shape;390;p34"/>
                      <p:cNvPicPr preferRelativeResize="0"/>
                      <p:nvPr/>
                    </p:nvPicPr>
                    <p:blipFill rotWithShape="1">
                      <a:blip r:embed="rId6">
                        <a:alphaModFix/>
                      </a:blip>
                      <a:srcRect b="-2324" l="-1723" r="-1724" t="-1859"/>
                      <a:stretch/>
                    </p:blipFill>
                    <p:spPr>
                      <a:xfrm>
                        <a:off x="2057400" y="1676400"/>
                        <a:ext cx="4572000" cy="4267200"/>
                      </a:xfrm>
                      <a:prstGeom prst="rect">
                        <a:avLst/>
                      </a:prstGeom>
                      <a:solidFill>
                        <a:schemeClr val="lt1"/>
                      </a:solidFill>
                      <a:ln>
                        <a:noFill/>
                      </a:ln>
                    </p:spPr>
                  </p:pic>
                </p:oleObj>
              </mc:Fallback>
            </mc:AlternateContent>
          </a:graphicData>
        </a:graphic>
      </p:graphicFrame>
      <p:sp>
        <p:nvSpPr>
          <p:cNvPr id="391" name="Google Shape;391;p34"/>
          <p:cNvSpPr txBox="1"/>
          <p:nvPr/>
        </p:nvSpPr>
        <p:spPr>
          <a:xfrm>
            <a:off x="609600" y="1066800"/>
            <a:ext cx="81534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Relationships between macros, arguments, and parameters: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5"/>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397" name="Google Shape;397;p3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398" name="Google Shape;398;p3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mWriteStr Macro</a:t>
            </a:r>
            <a:r>
              <a:rPr lang="en-US" sz="2400"/>
              <a:t>  (1 of 2)</a:t>
            </a:r>
            <a:endParaRPr/>
          </a:p>
        </p:txBody>
      </p:sp>
      <p:sp>
        <p:nvSpPr>
          <p:cNvPr id="399" name="Google Shape;399;p35"/>
          <p:cNvSpPr txBox="1"/>
          <p:nvPr/>
        </p:nvSpPr>
        <p:spPr>
          <a:xfrm>
            <a:off x="1371600" y="2209800"/>
            <a:ext cx="5638800" cy="30480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mWriteStr MACRO buffer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push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edx,OFFSET buffer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WriteString</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pop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str1 BYTE "Welcome!",0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mWriteStr str1</a:t>
            </a:r>
            <a:endParaRPr/>
          </a:p>
        </p:txBody>
      </p:sp>
      <p:sp>
        <p:nvSpPr>
          <p:cNvPr id="400" name="Google Shape;400;p35"/>
          <p:cNvSpPr txBox="1"/>
          <p:nvPr/>
        </p:nvSpPr>
        <p:spPr>
          <a:xfrm>
            <a:off x="685800" y="1066800"/>
            <a:ext cx="7696200" cy="10350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500" u="none" cap="none" strike="noStrike">
                <a:solidFill>
                  <a:schemeClr val="lt1"/>
                </a:solidFill>
                <a:latin typeface="Arial"/>
                <a:ea typeface="Arial"/>
                <a:cs typeface="Arial"/>
                <a:sym typeface="Arial"/>
              </a:rPr>
              <a:t>Provides a convenient way to display a string, by passing the string name as an argument.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406" name="Google Shape;406;p3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407" name="Google Shape;407;p3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mWriteStr Macro</a:t>
            </a:r>
            <a:r>
              <a:rPr lang="en-US" sz="2400"/>
              <a:t> (2 of 2)</a:t>
            </a:r>
            <a:endParaRPr/>
          </a:p>
        </p:txBody>
      </p:sp>
      <p:sp>
        <p:nvSpPr>
          <p:cNvPr id="408" name="Google Shape;408;p36"/>
          <p:cNvSpPr txBox="1"/>
          <p:nvPr/>
        </p:nvSpPr>
        <p:spPr>
          <a:xfrm>
            <a:off x="1828800" y="4343400"/>
            <a:ext cx="4419600" cy="1371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1	push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mov  edx,OFFSET </a:t>
            </a:r>
            <a:r>
              <a:rPr b="1" i="0" lang="en-US" sz="1800" u="none" cap="none" strike="noStrike">
                <a:solidFill>
                  <a:schemeClr val="lt2"/>
                </a:solidFill>
                <a:latin typeface="Courier New"/>
                <a:ea typeface="Courier New"/>
                <a:cs typeface="Courier New"/>
                <a:sym typeface="Courier New"/>
              </a:rPr>
              <a:t>str1</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call WriteString</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pop  edx</a:t>
            </a:r>
            <a:endParaRPr/>
          </a:p>
        </p:txBody>
      </p:sp>
      <p:sp>
        <p:nvSpPr>
          <p:cNvPr id="409" name="Google Shape;409;p36"/>
          <p:cNvSpPr txBox="1"/>
          <p:nvPr/>
        </p:nvSpPr>
        <p:spPr>
          <a:xfrm>
            <a:off x="685800" y="1066800"/>
            <a:ext cx="7696200" cy="10350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500" u="none" cap="none" strike="noStrike">
                <a:solidFill>
                  <a:schemeClr val="lt1"/>
                </a:solidFill>
                <a:latin typeface="Arial"/>
                <a:ea typeface="Arial"/>
                <a:cs typeface="Arial"/>
                <a:sym typeface="Arial"/>
              </a:rPr>
              <a:t>The expanded code shows how the </a:t>
            </a:r>
            <a:r>
              <a:rPr b="0" i="0" lang="en-US" sz="2500" u="none" cap="none" strike="noStrike">
                <a:solidFill>
                  <a:schemeClr val="lt2"/>
                </a:solidFill>
                <a:latin typeface="Arial"/>
                <a:ea typeface="Arial"/>
                <a:cs typeface="Arial"/>
                <a:sym typeface="Arial"/>
              </a:rPr>
              <a:t>str1</a:t>
            </a:r>
            <a:r>
              <a:rPr b="0" i="0" lang="en-US" sz="2500" u="none" cap="none" strike="noStrike">
                <a:solidFill>
                  <a:schemeClr val="lt1"/>
                </a:solidFill>
                <a:latin typeface="Arial"/>
                <a:ea typeface="Arial"/>
                <a:cs typeface="Arial"/>
                <a:sym typeface="Arial"/>
              </a:rPr>
              <a:t> argument replaced the parameter named </a:t>
            </a:r>
            <a:r>
              <a:rPr b="0" i="0" lang="en-US" sz="2500" u="none" cap="none" strike="noStrike">
                <a:solidFill>
                  <a:schemeClr val="lt2"/>
                </a:solidFill>
                <a:latin typeface="Arial"/>
                <a:ea typeface="Arial"/>
                <a:cs typeface="Arial"/>
                <a:sym typeface="Arial"/>
              </a:rPr>
              <a:t>buffer</a:t>
            </a:r>
            <a:r>
              <a:rPr b="0" i="0" lang="en-US" sz="2500" u="none" cap="none" strike="noStrike">
                <a:solidFill>
                  <a:schemeClr val="lt1"/>
                </a:solidFill>
                <a:latin typeface="Arial"/>
                <a:ea typeface="Arial"/>
                <a:cs typeface="Arial"/>
                <a:sym typeface="Arial"/>
              </a:rPr>
              <a:t>:</a:t>
            </a:r>
            <a:endParaRPr/>
          </a:p>
        </p:txBody>
      </p:sp>
      <p:sp>
        <p:nvSpPr>
          <p:cNvPr id="410" name="Google Shape;410;p36"/>
          <p:cNvSpPr txBox="1"/>
          <p:nvPr/>
        </p:nvSpPr>
        <p:spPr>
          <a:xfrm>
            <a:off x="1828800" y="2133600"/>
            <a:ext cx="4419600" cy="1828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mWriteStr MACRO </a:t>
            </a:r>
            <a:r>
              <a:rPr b="1" i="0" lang="en-US" sz="1800" u="none" cap="none" strike="noStrike">
                <a:solidFill>
                  <a:schemeClr val="lt2"/>
                </a:solidFill>
                <a:latin typeface="Courier New"/>
                <a:ea typeface="Courier New"/>
                <a:cs typeface="Courier New"/>
                <a:sym typeface="Courier New"/>
              </a:rPr>
              <a:t>buffer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push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edx,OFFSET </a:t>
            </a:r>
            <a:r>
              <a:rPr b="1" i="0" lang="en-US" sz="1800" u="none" cap="none" strike="noStrike">
                <a:solidFill>
                  <a:schemeClr val="lt2"/>
                </a:solidFill>
                <a:latin typeface="Courier New"/>
                <a:ea typeface="Courier New"/>
                <a:cs typeface="Courier New"/>
                <a:sym typeface="Courier New"/>
              </a:rPr>
              <a:t>buffer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WriteString</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pop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cxnSp>
        <p:nvCxnSpPr>
          <p:cNvPr id="411" name="Google Shape;411;p36"/>
          <p:cNvCxnSpPr/>
          <p:nvPr/>
        </p:nvCxnSpPr>
        <p:spPr>
          <a:xfrm>
            <a:off x="5105400" y="3124200"/>
            <a:ext cx="0" cy="152400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7"/>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417" name="Google Shape;417;p3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418" name="Google Shape;418;p3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Invalid Argument</a:t>
            </a:r>
            <a:endParaRPr/>
          </a:p>
        </p:txBody>
      </p:sp>
      <p:sp>
        <p:nvSpPr>
          <p:cNvPr id="419" name="Google Shape;419;p37"/>
          <p:cNvSpPr txBox="1"/>
          <p:nvPr>
            <p:ph idx="1" type="body"/>
          </p:nvPr>
        </p:nvSpPr>
        <p:spPr>
          <a:xfrm>
            <a:off x="685800" y="1295400"/>
            <a:ext cx="7772400" cy="1600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If you pass an invalid argument, the error is caught when the expanded code is assembled.</a:t>
            </a:r>
            <a:endParaRPr/>
          </a:p>
          <a:p>
            <a:pPr indent="-342900" lvl="0" marL="342900" rtl="0" algn="l">
              <a:spcBef>
                <a:spcPts val="480"/>
              </a:spcBef>
              <a:spcAft>
                <a:spcPts val="0"/>
              </a:spcAft>
              <a:buSzPts val="2400"/>
              <a:buFont typeface="Arial"/>
              <a:buChar char="•"/>
            </a:pPr>
            <a:r>
              <a:rPr lang="en-US"/>
              <a:t>Example:</a:t>
            </a:r>
            <a:endParaRPr/>
          </a:p>
        </p:txBody>
      </p:sp>
      <p:sp>
        <p:nvSpPr>
          <p:cNvPr id="420" name="Google Shape;420;p37"/>
          <p:cNvSpPr txBox="1"/>
          <p:nvPr/>
        </p:nvSpPr>
        <p:spPr>
          <a:xfrm>
            <a:off x="1447800" y="2895600"/>
            <a:ext cx="4267200" cy="7620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mPutchar </a:t>
            </a:r>
            <a:r>
              <a:rPr b="1" i="0" lang="en-US" sz="1800" u="none" cap="none" strike="noStrike">
                <a:solidFill>
                  <a:schemeClr val="lt2"/>
                </a:solidFill>
                <a:latin typeface="Courier New"/>
                <a:ea typeface="Courier New"/>
                <a:cs typeface="Courier New"/>
                <a:sym typeface="Courier New"/>
              </a:rPr>
              <a:t>1234h</a:t>
            </a:r>
            <a:endParaRPr/>
          </a:p>
        </p:txBody>
      </p:sp>
      <p:sp>
        <p:nvSpPr>
          <p:cNvPr id="421" name="Google Shape;421;p37"/>
          <p:cNvSpPr txBox="1"/>
          <p:nvPr/>
        </p:nvSpPr>
        <p:spPr>
          <a:xfrm>
            <a:off x="1447800" y="3810000"/>
            <a:ext cx="5791200" cy="1371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1	push eax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a:t>
            </a:r>
            <a:r>
              <a:rPr b="1" i="0" lang="en-US" sz="1800" u="none" cap="none" strike="noStrike">
                <a:solidFill>
                  <a:schemeClr val="lt2"/>
                </a:solidFill>
                <a:latin typeface="Courier New"/>
                <a:ea typeface="Courier New"/>
                <a:cs typeface="Courier New"/>
                <a:sym typeface="Courier New"/>
              </a:rPr>
              <a:t>mov al,1234h	; error!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call WriteChar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pop eax</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8"/>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427" name="Google Shape;427;p3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428" name="Google Shape;428;p3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Blank Argument</a:t>
            </a:r>
            <a:endParaRPr/>
          </a:p>
        </p:txBody>
      </p:sp>
      <p:sp>
        <p:nvSpPr>
          <p:cNvPr id="429" name="Google Shape;429;p38"/>
          <p:cNvSpPr txBox="1"/>
          <p:nvPr>
            <p:ph idx="1" type="body"/>
          </p:nvPr>
        </p:nvSpPr>
        <p:spPr>
          <a:xfrm>
            <a:off x="685800" y="1295400"/>
            <a:ext cx="7772400" cy="1600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If you pass a blank argument, the error is also caught when the expanded code is assembled.</a:t>
            </a:r>
            <a:endParaRPr/>
          </a:p>
          <a:p>
            <a:pPr indent="-342900" lvl="0" marL="342900" rtl="0" algn="l">
              <a:spcBef>
                <a:spcPts val="480"/>
              </a:spcBef>
              <a:spcAft>
                <a:spcPts val="0"/>
              </a:spcAft>
              <a:buSzPts val="2400"/>
              <a:buFont typeface="Arial"/>
              <a:buChar char="•"/>
            </a:pPr>
            <a:r>
              <a:rPr lang="en-US"/>
              <a:t>Example:</a:t>
            </a:r>
            <a:endParaRPr/>
          </a:p>
        </p:txBody>
      </p:sp>
      <p:sp>
        <p:nvSpPr>
          <p:cNvPr id="430" name="Google Shape;430;p38"/>
          <p:cNvSpPr txBox="1"/>
          <p:nvPr/>
        </p:nvSpPr>
        <p:spPr>
          <a:xfrm>
            <a:off x="2209800" y="2895600"/>
            <a:ext cx="4267200" cy="7620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mPutchar</a:t>
            </a:r>
            <a:endParaRPr b="1" i="0" sz="1800" u="none" cap="none" strike="noStrike">
              <a:solidFill>
                <a:schemeClr val="lt2"/>
              </a:solidFill>
              <a:latin typeface="Courier New"/>
              <a:ea typeface="Courier New"/>
              <a:cs typeface="Courier New"/>
              <a:sym typeface="Courier New"/>
            </a:endParaRPr>
          </a:p>
        </p:txBody>
      </p:sp>
      <p:sp>
        <p:nvSpPr>
          <p:cNvPr id="431" name="Google Shape;431;p38"/>
          <p:cNvSpPr txBox="1"/>
          <p:nvPr/>
        </p:nvSpPr>
        <p:spPr>
          <a:xfrm>
            <a:off x="2209800" y="3810000"/>
            <a:ext cx="4267200" cy="1371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1	push eax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a:t>
            </a:r>
            <a:r>
              <a:rPr b="1" i="0" lang="en-US" sz="1800" u="none" cap="none" strike="noStrike">
                <a:solidFill>
                  <a:schemeClr val="lt2"/>
                </a:solidFill>
                <a:latin typeface="Courier New"/>
                <a:ea typeface="Courier New"/>
                <a:cs typeface="Courier New"/>
                <a:sym typeface="Courier New"/>
              </a:rPr>
              <a:t>mov al,</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call WriteChar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pop eax</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437" name="Google Shape;437;p3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438" name="Google Shape;438;p3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Macro Examples</a:t>
            </a:r>
            <a:endParaRPr/>
          </a:p>
        </p:txBody>
      </p:sp>
      <p:sp>
        <p:nvSpPr>
          <p:cNvPr id="439" name="Google Shape;439;p39"/>
          <p:cNvSpPr txBox="1"/>
          <p:nvPr>
            <p:ph idx="1" type="body"/>
          </p:nvPr>
        </p:nvSpPr>
        <p:spPr>
          <a:xfrm>
            <a:off x="1143000" y="1600200"/>
            <a:ext cx="6858000" cy="2971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mReadStr - reads string from standard input</a:t>
            </a:r>
            <a:endParaRPr/>
          </a:p>
          <a:p>
            <a:pPr indent="-342900" lvl="0" marL="342900" rtl="0" algn="l">
              <a:spcBef>
                <a:spcPts val="480"/>
              </a:spcBef>
              <a:spcAft>
                <a:spcPts val="0"/>
              </a:spcAft>
              <a:buSzPts val="2400"/>
              <a:buFont typeface="Arial"/>
              <a:buChar char="•"/>
            </a:pPr>
            <a:r>
              <a:rPr lang="en-US"/>
              <a:t>mGotoXY - locates the cursor on screen</a:t>
            </a:r>
            <a:endParaRPr/>
          </a:p>
          <a:p>
            <a:pPr indent="-342900" lvl="0" marL="342900" rtl="0" algn="l">
              <a:spcBef>
                <a:spcPts val="480"/>
              </a:spcBef>
              <a:spcAft>
                <a:spcPts val="0"/>
              </a:spcAft>
              <a:buSzPts val="2400"/>
              <a:buFont typeface="Arial"/>
              <a:buChar char="•"/>
            </a:pPr>
            <a:r>
              <a:rPr lang="en-US"/>
              <a:t>mDumpMem - dumps a range of memory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06" name="Google Shape;106;p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07" name="Google Shape;107;p4"/>
          <p:cNvSpPr txBox="1"/>
          <p:nvPr>
            <p:ph type="title"/>
          </p:nvPr>
        </p:nvSpPr>
        <p:spPr>
          <a:xfrm>
            <a:off x="762000" y="3276600"/>
            <a:ext cx="7772400" cy="533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4D 77 69 73 68 6F</a:t>
            </a:r>
            <a:endParaRPr/>
          </a:p>
        </p:txBody>
      </p:sp>
      <p:graphicFrame>
        <p:nvGraphicFramePr>
          <p:cNvPr id="108" name="Google Shape;108;p4"/>
          <p:cNvGraphicFramePr/>
          <p:nvPr/>
        </p:nvGraphicFramePr>
        <p:xfrm>
          <a:off x="3962400" y="2438400"/>
          <a:ext cx="1295400" cy="688975"/>
        </p:xfrm>
        <a:graphic>
          <a:graphicData uri="http://schemas.openxmlformats.org/presentationml/2006/ole">
            <mc:AlternateContent>
              <mc:Choice Requires="v">
                <p:oleObj r:id="rId4" imgH="688975" imgW="1295400" progId="MS_ClipArt_Gallery.2" spid="_x0000_s1">
                  <p:embed/>
                </p:oleObj>
              </mc:Choice>
              <mc:Fallback>
                <p:oleObj r:id="rId5" imgH="688975" imgW="1295400" progId="MS_ClipArt_Gallery.2">
                  <p:embed/>
                  <p:pic>
                    <p:nvPicPr>
                      <p:cNvPr id="108" name="Google Shape;108;p4"/>
                      <p:cNvPicPr preferRelativeResize="0"/>
                      <p:nvPr/>
                    </p:nvPicPr>
                    <p:blipFill rotWithShape="1">
                      <a:blip r:embed="rId6">
                        <a:alphaModFix/>
                      </a:blip>
                      <a:srcRect b="0" l="0" r="0" t="0"/>
                      <a:stretch/>
                    </p:blipFill>
                    <p:spPr>
                      <a:xfrm>
                        <a:off x="3962400" y="2438400"/>
                        <a:ext cx="1295400" cy="688975"/>
                      </a:xfrm>
                      <a:prstGeom prst="rect">
                        <a:avLst/>
                      </a:prstGeom>
                      <a:noFill/>
                      <a:ln>
                        <a:noFill/>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0"/>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445" name="Google Shape;445;p4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446" name="Google Shape;446;p4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mReadStr</a:t>
            </a:r>
            <a:endParaRPr/>
          </a:p>
        </p:txBody>
      </p:sp>
      <p:sp>
        <p:nvSpPr>
          <p:cNvPr id="447" name="Google Shape;447;p40"/>
          <p:cNvSpPr txBox="1"/>
          <p:nvPr/>
        </p:nvSpPr>
        <p:spPr>
          <a:xfrm>
            <a:off x="1371600" y="1981200"/>
            <a:ext cx="6400800" cy="3886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mReadStr MACRO varName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push ecx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push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edx,OFFSET varName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ecx,(SIZEOF varName) - 1</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ReadString</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pop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pop ecx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firstName BYTE 30 DUP(?)</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mReadStr firstName</a:t>
            </a:r>
            <a:endParaRPr/>
          </a:p>
        </p:txBody>
      </p:sp>
      <p:sp>
        <p:nvSpPr>
          <p:cNvPr id="448" name="Google Shape;448;p40"/>
          <p:cNvSpPr txBox="1"/>
          <p:nvPr/>
        </p:nvSpPr>
        <p:spPr>
          <a:xfrm>
            <a:off x="685800" y="9906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mReadStr macro provides a convenient wrapper around  ReadString procedure calls.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454" name="Google Shape;454;p4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455" name="Google Shape;455;p4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mGotoXY</a:t>
            </a:r>
            <a:endParaRPr/>
          </a:p>
        </p:txBody>
      </p:sp>
      <p:sp>
        <p:nvSpPr>
          <p:cNvPr id="456" name="Google Shape;456;p41"/>
          <p:cNvSpPr txBox="1"/>
          <p:nvPr/>
        </p:nvSpPr>
        <p:spPr>
          <a:xfrm>
            <a:off x="1828800" y="2286000"/>
            <a:ext cx="5029200" cy="2133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mGotoxy MACRO X:REQ, Y:REQ</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push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dh,Y</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dl,X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Gotoxy</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pop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457" name="Google Shape;457;p41"/>
          <p:cNvSpPr txBox="1"/>
          <p:nvPr/>
        </p:nvSpPr>
        <p:spPr>
          <a:xfrm>
            <a:off x="685800" y="1066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mGotoXY macro ets the console cursor position by calling the Gotoxy library procedure.</a:t>
            </a:r>
            <a:endParaRPr/>
          </a:p>
        </p:txBody>
      </p:sp>
      <p:sp>
        <p:nvSpPr>
          <p:cNvPr id="458" name="Google Shape;458;p41"/>
          <p:cNvSpPr txBox="1"/>
          <p:nvPr/>
        </p:nvSpPr>
        <p:spPr>
          <a:xfrm>
            <a:off x="1295400" y="4800600"/>
            <a:ext cx="62484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2"/>
                </a:solidFill>
                <a:latin typeface="Arial"/>
                <a:ea typeface="Arial"/>
                <a:cs typeface="Arial"/>
                <a:sym typeface="Arial"/>
              </a:rPr>
              <a:t>The REQ next to X and Y identifies them as required parameters.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2"/>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464" name="Google Shape;464;p4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465" name="Google Shape;465;p4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mDumpMem</a:t>
            </a:r>
            <a:endParaRPr/>
          </a:p>
        </p:txBody>
      </p:sp>
      <p:sp>
        <p:nvSpPr>
          <p:cNvPr id="466" name="Google Shape;466;p42"/>
          <p:cNvSpPr txBox="1"/>
          <p:nvPr/>
        </p:nvSpPr>
        <p:spPr>
          <a:xfrm>
            <a:off x="762000" y="2057400"/>
            <a:ext cx="7086600" cy="3505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mDumpMem MACRO address, itemCount, componentSize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push ebx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push ecx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push esi</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esi,address</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ecx,itemCount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ebx,componentSize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DumpMem</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pop  esi</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pop  ecx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pop  ebx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467" name="Google Shape;467;p42"/>
          <p:cNvSpPr txBox="1"/>
          <p:nvPr/>
        </p:nvSpPr>
        <p:spPr>
          <a:xfrm>
            <a:off x="685800" y="9906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mDumpMem macro streamlines calls to the link library's  DumpMem procedure.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3"/>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473" name="Google Shape;473;p4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474" name="Google Shape;474;p4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mDump</a:t>
            </a:r>
            <a:endParaRPr/>
          </a:p>
        </p:txBody>
      </p:sp>
      <p:sp>
        <p:nvSpPr>
          <p:cNvPr id="475" name="Google Shape;475;p43"/>
          <p:cNvSpPr txBox="1"/>
          <p:nvPr/>
        </p:nvSpPr>
        <p:spPr>
          <a:xfrm>
            <a:off x="990600" y="2209800"/>
            <a:ext cx="6629400" cy="3886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mDump MACRO varName:REQ, useLabel</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IFB &lt;varName&gt;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EXITM</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ENDIF</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Crlf</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IFNB &lt;useLabel&gt;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mWrite "Variable name: &amp;varName"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ELSE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mWrite " "</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ENDIF</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mDumpMem OFFSET varName, LENGTHOF varName,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TYPE varName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476" name="Google Shape;476;p43"/>
          <p:cNvSpPr txBox="1"/>
          <p:nvPr/>
        </p:nvSpPr>
        <p:spPr>
          <a:xfrm>
            <a:off x="685800" y="838200"/>
            <a:ext cx="7696200" cy="123507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mDump macro displays a variable, using its known attributes. If &lt;useLabel&gt; is nonblank, the name of the variable is displayed.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4"/>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482" name="Google Shape;482;p4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483" name="Google Shape;483;p4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mWrite</a:t>
            </a:r>
            <a:endParaRPr/>
          </a:p>
        </p:txBody>
      </p:sp>
      <p:sp>
        <p:nvSpPr>
          <p:cNvPr id="484" name="Google Shape;484;p44"/>
          <p:cNvSpPr txBox="1"/>
          <p:nvPr/>
        </p:nvSpPr>
        <p:spPr>
          <a:xfrm>
            <a:off x="838200" y="2057400"/>
            <a:ext cx="7696200" cy="2971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mWrite MACRO text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LOCAL string</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.data		;; data segment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string BYTE text,0		;; define local string</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.code		;; code segment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push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edx,OFFSET string</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Writestring</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pop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485" name="Google Shape;485;p44"/>
          <p:cNvSpPr txBox="1"/>
          <p:nvPr/>
        </p:nvSpPr>
        <p:spPr>
          <a:xfrm>
            <a:off x="685800" y="1066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mWrite macro writes a string literal to standard output. It is a good example of a macro that contains both code and data.</a:t>
            </a:r>
            <a:endParaRPr/>
          </a:p>
        </p:txBody>
      </p:sp>
      <p:sp>
        <p:nvSpPr>
          <p:cNvPr id="486" name="Google Shape;486;p44"/>
          <p:cNvSpPr txBox="1"/>
          <p:nvPr/>
        </p:nvSpPr>
        <p:spPr>
          <a:xfrm>
            <a:off x="838200" y="5105400"/>
            <a:ext cx="76200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LOCAL directive prevents </a:t>
            </a:r>
            <a:r>
              <a:rPr b="0" i="0" lang="en-US" sz="2100" u="none" cap="none" strike="noStrike">
                <a:solidFill>
                  <a:schemeClr val="lt2"/>
                </a:solidFill>
                <a:latin typeface="Arial"/>
                <a:ea typeface="Arial"/>
                <a:cs typeface="Arial"/>
                <a:sym typeface="Arial"/>
              </a:rPr>
              <a:t>string</a:t>
            </a:r>
            <a:r>
              <a:rPr b="0" i="0" lang="en-US" sz="2100" u="none" cap="none" strike="noStrike">
                <a:solidFill>
                  <a:schemeClr val="lt1"/>
                </a:solidFill>
                <a:latin typeface="Arial"/>
                <a:ea typeface="Arial"/>
                <a:cs typeface="Arial"/>
                <a:sym typeface="Arial"/>
              </a:rPr>
              <a:t> from becoming a global label.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5"/>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492" name="Google Shape;492;p4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493" name="Google Shape;493;p4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Nested Macros</a:t>
            </a:r>
            <a:endParaRPr/>
          </a:p>
        </p:txBody>
      </p:sp>
      <p:sp>
        <p:nvSpPr>
          <p:cNvPr id="494" name="Google Shape;494;p45"/>
          <p:cNvSpPr txBox="1"/>
          <p:nvPr>
            <p:ph idx="1" type="body"/>
          </p:nvPr>
        </p:nvSpPr>
        <p:spPr>
          <a:xfrm>
            <a:off x="685800" y="1143000"/>
            <a:ext cx="4191000" cy="12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Font typeface="Arial"/>
              <a:buNone/>
            </a:pPr>
            <a:r>
              <a:rPr lang="en-US" sz="2100"/>
              <a:t>The mWriteLn macro contains a </a:t>
            </a:r>
            <a:r>
              <a:rPr lang="en-US" sz="2100">
                <a:solidFill>
                  <a:schemeClr val="lt2"/>
                </a:solidFill>
              </a:rPr>
              <a:t>nested macro</a:t>
            </a:r>
            <a:r>
              <a:rPr lang="en-US" sz="2100"/>
              <a:t> (a macro invoked by another macro).</a:t>
            </a:r>
            <a:endParaRPr/>
          </a:p>
        </p:txBody>
      </p:sp>
      <p:sp>
        <p:nvSpPr>
          <p:cNvPr id="495" name="Google Shape;495;p45"/>
          <p:cNvSpPr txBox="1"/>
          <p:nvPr/>
        </p:nvSpPr>
        <p:spPr>
          <a:xfrm>
            <a:off x="4953000" y="1143000"/>
            <a:ext cx="3200400" cy="12954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mWriteLn MACRO text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mWrite text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Crlf</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496" name="Google Shape;496;p45"/>
          <p:cNvSpPr txBox="1"/>
          <p:nvPr/>
        </p:nvSpPr>
        <p:spPr>
          <a:xfrm>
            <a:off x="1066800" y="2667000"/>
            <a:ext cx="6248400" cy="457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mWriteLn "My Sample Macro Program"</a:t>
            </a:r>
            <a:endParaRPr/>
          </a:p>
        </p:txBody>
      </p:sp>
      <p:grpSp>
        <p:nvGrpSpPr>
          <p:cNvPr id="497" name="Google Shape;497;p45"/>
          <p:cNvGrpSpPr/>
          <p:nvPr/>
        </p:nvGrpSpPr>
        <p:grpSpPr>
          <a:xfrm>
            <a:off x="228600" y="3429000"/>
            <a:ext cx="7086600" cy="2970213"/>
            <a:chOff x="144" y="2160"/>
            <a:chExt cx="4464" cy="1871"/>
          </a:xfrm>
        </p:grpSpPr>
        <p:sp>
          <p:nvSpPr>
            <p:cNvPr id="498" name="Google Shape;498;p45"/>
            <p:cNvSpPr txBox="1"/>
            <p:nvPr/>
          </p:nvSpPr>
          <p:spPr>
            <a:xfrm>
              <a:off x="672" y="2160"/>
              <a:ext cx="3936" cy="1536"/>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2"/>
                  </a:solidFill>
                  <a:latin typeface="Courier New"/>
                  <a:ea typeface="Courier New"/>
                  <a:cs typeface="Courier New"/>
                  <a:sym typeface="Courier New"/>
                </a:rPr>
                <a:t>2	.data</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2	??0002 BYTE "My Sample Macro Program",0</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2 	.code</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2 	push edx</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2 	mov  edx,OFFSET ??0002</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2 	call Writestring</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2 	pop  edx</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1 	call Crlf</a:t>
              </a:r>
              <a:endParaRPr/>
            </a:p>
          </p:txBody>
        </p:sp>
        <p:sp>
          <p:nvSpPr>
            <p:cNvPr id="499" name="Google Shape;499;p45"/>
            <p:cNvSpPr txBox="1"/>
            <p:nvPr/>
          </p:nvSpPr>
          <p:spPr>
            <a:xfrm>
              <a:off x="144" y="3696"/>
              <a:ext cx="1680" cy="335"/>
            </a:xfrm>
            <a:prstGeom prst="rect">
              <a:avLst/>
            </a:prstGeom>
            <a:noFill/>
            <a:ln>
              <a:noFill/>
            </a:ln>
          </p:spPr>
          <p:txBody>
            <a:bodyPr anchorCtr="0" anchor="t" bIns="137150" lIns="91425" spcFirstLastPara="1" rIns="91425" wrap="square" tIns="137150">
              <a:spAutoFit/>
            </a:bodyPr>
            <a:lstStyle/>
            <a:p>
              <a:pPr indent="0" lvl="0" marL="0" marR="0" rtl="0" algn="ctr">
                <a:spcBef>
                  <a:spcPts val="0"/>
                </a:spcBef>
                <a:spcAft>
                  <a:spcPts val="0"/>
                </a:spcAft>
                <a:buNone/>
              </a:pPr>
              <a:r>
                <a:rPr b="0" i="0" lang="en-US" sz="1700" u="none" cap="none" strike="noStrike">
                  <a:solidFill>
                    <a:schemeClr val="lt1"/>
                  </a:solidFill>
                  <a:latin typeface="Arial"/>
                  <a:ea typeface="Arial"/>
                  <a:cs typeface="Arial"/>
                  <a:sym typeface="Arial"/>
                </a:rPr>
                <a:t>nesting level</a:t>
              </a:r>
              <a:endParaRPr/>
            </a:p>
          </p:txBody>
        </p:sp>
        <p:cxnSp>
          <p:nvCxnSpPr>
            <p:cNvPr id="500" name="Google Shape;500;p45"/>
            <p:cNvCxnSpPr/>
            <p:nvPr/>
          </p:nvCxnSpPr>
          <p:spPr>
            <a:xfrm rot="10800000">
              <a:off x="816" y="3600"/>
              <a:ext cx="0" cy="192"/>
            </a:xfrm>
            <a:prstGeom prst="straightConnector1">
              <a:avLst/>
            </a:prstGeom>
            <a:noFill/>
            <a:ln cap="flat" cmpd="sng" w="9525">
              <a:solidFill>
                <a:schemeClr val="lt1"/>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6"/>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506" name="Google Shape;506;p4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507" name="Google Shape;507;p4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Your turn . . .</a:t>
            </a:r>
            <a:endParaRPr/>
          </a:p>
        </p:txBody>
      </p:sp>
      <p:sp>
        <p:nvSpPr>
          <p:cNvPr id="508" name="Google Shape;508;p46"/>
          <p:cNvSpPr txBox="1"/>
          <p:nvPr>
            <p:ph idx="1" type="body"/>
          </p:nvPr>
        </p:nvSpPr>
        <p:spPr>
          <a:xfrm>
            <a:off x="685800" y="1143000"/>
            <a:ext cx="7772400" cy="236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Font typeface="Arial"/>
              <a:buChar char="•"/>
            </a:pPr>
            <a:r>
              <a:rPr lang="en-US" sz="2100"/>
              <a:t>Write a nested macro named </a:t>
            </a:r>
            <a:r>
              <a:rPr lang="en-US" sz="2100">
                <a:solidFill>
                  <a:schemeClr val="lt2"/>
                </a:solidFill>
              </a:rPr>
              <a:t>mAskForString</a:t>
            </a:r>
            <a:r>
              <a:rPr lang="en-US" sz="2100"/>
              <a:t> that clears the screen, locates the cursor at a given row and column, prompts the user, and inputs a string. Use any macros shown so far.</a:t>
            </a:r>
            <a:endParaRPr/>
          </a:p>
          <a:p>
            <a:pPr indent="-342900" lvl="0" marL="342900" rtl="0" algn="l">
              <a:spcBef>
                <a:spcPts val="420"/>
              </a:spcBef>
              <a:spcAft>
                <a:spcPts val="0"/>
              </a:spcAft>
              <a:buSzPts val="2100"/>
              <a:buFont typeface="Arial"/>
              <a:buChar char="•"/>
            </a:pPr>
            <a:r>
              <a:rPr lang="en-US" sz="2100"/>
              <a:t>Use the following code and data to test your macro:</a:t>
            </a:r>
            <a:endParaRPr/>
          </a:p>
        </p:txBody>
      </p:sp>
      <p:sp>
        <p:nvSpPr>
          <p:cNvPr id="509" name="Google Shape;509;p46"/>
          <p:cNvSpPr txBox="1"/>
          <p:nvPr/>
        </p:nvSpPr>
        <p:spPr>
          <a:xfrm>
            <a:off x="838200" y="3352800"/>
            <a:ext cx="7315200" cy="1828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acctNum BYTE 30 DUP(?)</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main proc</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mAskForString 5,10,"Input Account Number: ", \</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acctNum</a:t>
            </a:r>
            <a:endParaRPr/>
          </a:p>
        </p:txBody>
      </p:sp>
      <p:sp>
        <p:nvSpPr>
          <p:cNvPr id="510" name="Google Shape;510;p46"/>
          <p:cNvSpPr txBox="1"/>
          <p:nvPr/>
        </p:nvSpPr>
        <p:spPr>
          <a:xfrm>
            <a:off x="6400800" y="5486400"/>
            <a:ext cx="20574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Solution . .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7"/>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516" name="Google Shape;516;p4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517" name="Google Shape;517;p4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 . . Solution</a:t>
            </a:r>
            <a:endParaRPr/>
          </a:p>
        </p:txBody>
      </p:sp>
      <p:sp>
        <p:nvSpPr>
          <p:cNvPr id="518" name="Google Shape;518;p47"/>
          <p:cNvSpPr txBox="1"/>
          <p:nvPr/>
        </p:nvSpPr>
        <p:spPr>
          <a:xfrm>
            <a:off x="1524000" y="1752600"/>
            <a:ext cx="6477000" cy="1828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mAskForString MACRO row, col, prompt, inbuf</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Clrscr</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mGotoXY col, row</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mWrite prompt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mReadStr inbuf</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519" name="Google Shape;519;p47"/>
          <p:cNvSpPr txBox="1"/>
          <p:nvPr/>
        </p:nvSpPr>
        <p:spPr>
          <a:xfrm>
            <a:off x="1524000" y="4343400"/>
            <a:ext cx="47244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sng" cap="none" strike="noStrike">
                <a:solidFill>
                  <a:schemeClr val="lt1"/>
                </a:solidFill>
                <a:latin typeface="Arial"/>
                <a:ea typeface="Arial"/>
                <a:cs typeface="Arial"/>
                <a:sym typeface="Arial"/>
                <a:hlinkClick r:id="rId3">
                  <a:extLst>
                    <a:ext uri="{A12FA001-AC4F-418D-AE19-62706E023703}">
                      <ahyp:hlinkClr val="tx"/>
                    </a:ext>
                  </a:extLst>
                </a:hlinkClick>
              </a:rPr>
              <a:t>View the solution program</a:t>
            </a:r>
            <a:endParaRPr b="0" i="0" sz="2100" u="none" cap="none" strike="noStrike">
              <a:solidFill>
                <a:schemeClr val="lt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8"/>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525" name="Google Shape;525;p4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526" name="Google Shape;526;p4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Program: Wrappers</a:t>
            </a:r>
            <a:endParaRPr/>
          </a:p>
        </p:txBody>
      </p:sp>
      <p:sp>
        <p:nvSpPr>
          <p:cNvPr id="527" name="Google Shape;527;p48"/>
          <p:cNvSpPr txBox="1"/>
          <p:nvPr>
            <p:ph idx="1" type="body"/>
          </p:nvPr>
        </p:nvSpPr>
        <p:spPr>
          <a:xfrm>
            <a:off x="685800" y="1524000"/>
            <a:ext cx="7848600"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The </a:t>
            </a:r>
            <a:r>
              <a:rPr i="1" lang="en-US"/>
              <a:t>Wraps.asm</a:t>
            </a:r>
            <a:r>
              <a:rPr lang="en-US"/>
              <a:t> program demonstrates various macros from this chapter. It shows how macros can simplify the passing of register arguments to library procedures.</a:t>
            </a:r>
            <a:endParaRPr/>
          </a:p>
          <a:p>
            <a:pPr indent="-342900" lvl="0" marL="342900" rtl="0" algn="l">
              <a:lnSpc>
                <a:spcPct val="90000"/>
              </a:lnSpc>
              <a:spcBef>
                <a:spcPts val="480"/>
              </a:spcBef>
              <a:spcAft>
                <a:spcPts val="0"/>
              </a:spcAft>
              <a:buSzPts val="2400"/>
              <a:buFont typeface="Arial"/>
              <a:buChar char="•"/>
            </a:pPr>
            <a:r>
              <a:rPr lang="en-US"/>
              <a:t>View the </a:t>
            </a:r>
            <a:r>
              <a:rPr lang="en-US" u="sng">
                <a:solidFill>
                  <a:schemeClr val="hlink"/>
                </a:solidFill>
                <a:hlinkClick r:id="rId3"/>
              </a:rPr>
              <a:t>source code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9"/>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534" name="Google Shape;534;p4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535" name="Google Shape;535;p4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536" name="Google Shape;536;p49"/>
          <p:cNvSpPr txBox="1"/>
          <p:nvPr>
            <p:ph idx="1" type="body"/>
          </p:nvPr>
        </p:nvSpPr>
        <p:spPr>
          <a:xfrm>
            <a:off x="1828800" y="1600200"/>
            <a:ext cx="5334000" cy="2514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Structures</a:t>
            </a:r>
            <a:endParaRPr/>
          </a:p>
          <a:p>
            <a:pPr indent="-342900" lvl="0" marL="342900" rtl="0" algn="l">
              <a:spcBef>
                <a:spcPts val="480"/>
              </a:spcBef>
              <a:spcAft>
                <a:spcPts val="0"/>
              </a:spcAft>
              <a:buSzPts val="2400"/>
              <a:buFont typeface="Arial"/>
              <a:buChar char="•"/>
            </a:pPr>
            <a:r>
              <a:rPr lang="en-US"/>
              <a:t>Macros</a:t>
            </a:r>
            <a:endParaRPr/>
          </a:p>
          <a:p>
            <a:pPr indent="-342900" lvl="0" marL="342900" rtl="0" algn="l">
              <a:spcBef>
                <a:spcPts val="480"/>
              </a:spcBef>
              <a:spcAft>
                <a:spcPts val="0"/>
              </a:spcAft>
              <a:buSzPts val="2400"/>
              <a:buFont typeface="Arial"/>
              <a:buChar char="•"/>
            </a:pPr>
            <a:r>
              <a:rPr b="1" lang="en-US">
                <a:solidFill>
                  <a:schemeClr val="lt2"/>
                </a:solidFill>
              </a:rPr>
              <a:t>Conditional-Assembly Directives</a:t>
            </a:r>
            <a:endParaRPr/>
          </a:p>
          <a:p>
            <a:pPr indent="-342900" lvl="0" marL="342900" rtl="0" algn="l">
              <a:spcBef>
                <a:spcPts val="480"/>
              </a:spcBef>
              <a:spcAft>
                <a:spcPts val="0"/>
              </a:spcAft>
              <a:buSzPts val="2400"/>
              <a:buFont typeface="Arial"/>
              <a:buChar char="•"/>
            </a:pPr>
            <a:r>
              <a:rPr lang="en-US"/>
              <a:t>Defining Repeat Blocks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15" name="Google Shape;115;p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16" name="Google Shape;116;p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Structures - Overview</a:t>
            </a:r>
            <a:endParaRPr/>
          </a:p>
        </p:txBody>
      </p:sp>
      <p:sp>
        <p:nvSpPr>
          <p:cNvPr id="117" name="Google Shape;117;p5"/>
          <p:cNvSpPr txBox="1"/>
          <p:nvPr>
            <p:ph idx="1" type="body"/>
          </p:nvPr>
        </p:nvSpPr>
        <p:spPr>
          <a:xfrm>
            <a:off x="1828800" y="1600200"/>
            <a:ext cx="6096000" cy="3352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Defining Structures</a:t>
            </a:r>
            <a:endParaRPr/>
          </a:p>
          <a:p>
            <a:pPr indent="-342900" lvl="0" marL="342900" rtl="0" algn="l">
              <a:spcBef>
                <a:spcPts val="480"/>
              </a:spcBef>
              <a:spcAft>
                <a:spcPts val="0"/>
              </a:spcAft>
              <a:buSzPts val="2400"/>
              <a:buFont typeface="Arial"/>
              <a:buChar char="•"/>
            </a:pPr>
            <a:r>
              <a:rPr lang="en-US"/>
              <a:t>Declaring Structure Variables</a:t>
            </a:r>
            <a:endParaRPr/>
          </a:p>
          <a:p>
            <a:pPr indent="-342900" lvl="0" marL="342900" rtl="0" algn="l">
              <a:spcBef>
                <a:spcPts val="480"/>
              </a:spcBef>
              <a:spcAft>
                <a:spcPts val="0"/>
              </a:spcAft>
              <a:buSzPts val="2400"/>
              <a:buFont typeface="Arial"/>
              <a:buChar char="•"/>
            </a:pPr>
            <a:r>
              <a:rPr lang="en-US"/>
              <a:t>Referencing Structure Variables</a:t>
            </a:r>
            <a:endParaRPr/>
          </a:p>
          <a:p>
            <a:pPr indent="-342900" lvl="0" marL="342900" rtl="0" algn="l">
              <a:spcBef>
                <a:spcPts val="480"/>
              </a:spcBef>
              <a:spcAft>
                <a:spcPts val="0"/>
              </a:spcAft>
              <a:buSzPts val="2400"/>
              <a:buFont typeface="Arial"/>
              <a:buChar char="•"/>
            </a:pPr>
            <a:r>
              <a:rPr lang="en-US"/>
              <a:t>Example: Displaying the System Time</a:t>
            </a:r>
            <a:endParaRPr/>
          </a:p>
          <a:p>
            <a:pPr indent="-342900" lvl="0" marL="342900" rtl="0" algn="l">
              <a:spcBef>
                <a:spcPts val="480"/>
              </a:spcBef>
              <a:spcAft>
                <a:spcPts val="0"/>
              </a:spcAft>
              <a:buSzPts val="2400"/>
              <a:buFont typeface="Arial"/>
              <a:buChar char="•"/>
            </a:pPr>
            <a:r>
              <a:rPr lang="en-US"/>
              <a:t>Nested Structures</a:t>
            </a:r>
            <a:endParaRPr/>
          </a:p>
          <a:p>
            <a:pPr indent="-342900" lvl="0" marL="342900" rtl="0" algn="l">
              <a:spcBef>
                <a:spcPts val="480"/>
              </a:spcBef>
              <a:spcAft>
                <a:spcPts val="0"/>
              </a:spcAft>
              <a:buSzPts val="2400"/>
              <a:buFont typeface="Arial"/>
              <a:buChar char="•"/>
            </a:pPr>
            <a:r>
              <a:rPr lang="en-US"/>
              <a:t>Example: Drunkard's Walk</a:t>
            </a:r>
            <a:endParaRPr/>
          </a:p>
          <a:p>
            <a:pPr indent="-342900" lvl="0" marL="342900" rtl="0" algn="l">
              <a:spcBef>
                <a:spcPts val="480"/>
              </a:spcBef>
              <a:spcAft>
                <a:spcPts val="0"/>
              </a:spcAft>
              <a:buSzPts val="2400"/>
              <a:buFont typeface="Arial"/>
              <a:buChar char="•"/>
            </a:pPr>
            <a:r>
              <a:rPr lang="en-US"/>
              <a:t>Declaring and Using Unions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0"/>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542" name="Google Shape;542;p5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543" name="Google Shape;543;p5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Conditional-Assembly Directives</a:t>
            </a:r>
            <a:endParaRPr/>
          </a:p>
        </p:txBody>
      </p:sp>
      <p:sp>
        <p:nvSpPr>
          <p:cNvPr id="544" name="Google Shape;544;p50"/>
          <p:cNvSpPr txBox="1"/>
          <p:nvPr>
            <p:ph idx="1" type="body"/>
          </p:nvPr>
        </p:nvSpPr>
        <p:spPr>
          <a:xfrm>
            <a:off x="1828800" y="1600200"/>
            <a:ext cx="5715000" cy="3505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Checking for Missing Arguments</a:t>
            </a:r>
            <a:endParaRPr/>
          </a:p>
          <a:p>
            <a:pPr indent="-342900" lvl="0" marL="342900" rtl="0" algn="l">
              <a:spcBef>
                <a:spcPts val="480"/>
              </a:spcBef>
              <a:spcAft>
                <a:spcPts val="0"/>
              </a:spcAft>
              <a:buSzPts val="2400"/>
              <a:buFont typeface="Arial"/>
              <a:buChar char="•"/>
            </a:pPr>
            <a:r>
              <a:rPr lang="en-US"/>
              <a:t>Default Argument Initializers</a:t>
            </a:r>
            <a:endParaRPr/>
          </a:p>
          <a:p>
            <a:pPr indent="-342900" lvl="0" marL="342900" rtl="0" algn="l">
              <a:spcBef>
                <a:spcPts val="480"/>
              </a:spcBef>
              <a:spcAft>
                <a:spcPts val="0"/>
              </a:spcAft>
              <a:buSzPts val="2400"/>
              <a:buFont typeface="Arial"/>
              <a:buChar char="•"/>
            </a:pPr>
            <a:r>
              <a:rPr lang="en-US"/>
              <a:t>Boolean Expressions</a:t>
            </a:r>
            <a:endParaRPr/>
          </a:p>
          <a:p>
            <a:pPr indent="-342900" lvl="0" marL="342900" rtl="0" algn="l">
              <a:spcBef>
                <a:spcPts val="480"/>
              </a:spcBef>
              <a:spcAft>
                <a:spcPts val="0"/>
              </a:spcAft>
              <a:buSzPts val="2400"/>
              <a:buFont typeface="Arial"/>
              <a:buChar char="•"/>
            </a:pPr>
            <a:r>
              <a:rPr lang="en-US"/>
              <a:t>IF, ELSE, and ENDIF Directives</a:t>
            </a:r>
            <a:endParaRPr/>
          </a:p>
          <a:p>
            <a:pPr indent="-342900" lvl="0" marL="342900" rtl="0" algn="l">
              <a:spcBef>
                <a:spcPts val="480"/>
              </a:spcBef>
              <a:spcAft>
                <a:spcPts val="0"/>
              </a:spcAft>
              <a:buSzPts val="2400"/>
              <a:buFont typeface="Arial"/>
              <a:buChar char="•"/>
            </a:pPr>
            <a:r>
              <a:rPr lang="en-US"/>
              <a:t>The IFIDN and IFIDNI Directives</a:t>
            </a:r>
            <a:endParaRPr/>
          </a:p>
          <a:p>
            <a:pPr indent="-342900" lvl="0" marL="342900" rtl="0" algn="l">
              <a:spcBef>
                <a:spcPts val="480"/>
              </a:spcBef>
              <a:spcAft>
                <a:spcPts val="0"/>
              </a:spcAft>
              <a:buSzPts val="2400"/>
              <a:buFont typeface="Arial"/>
              <a:buChar char="•"/>
            </a:pPr>
            <a:r>
              <a:rPr lang="en-US"/>
              <a:t>Special Operators</a:t>
            </a:r>
            <a:endParaRPr/>
          </a:p>
          <a:p>
            <a:pPr indent="-342900" lvl="0" marL="342900" rtl="0" algn="l">
              <a:spcBef>
                <a:spcPts val="480"/>
              </a:spcBef>
              <a:spcAft>
                <a:spcPts val="0"/>
              </a:spcAft>
              <a:buSzPts val="2400"/>
              <a:buFont typeface="Arial"/>
              <a:buChar char="•"/>
            </a:pPr>
            <a:r>
              <a:rPr lang="en-US"/>
              <a:t>Macro Functions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1"/>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550" name="Google Shape;550;p5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551" name="Google Shape;551;p5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Checking for Missing Arguments</a:t>
            </a:r>
            <a:endParaRPr/>
          </a:p>
        </p:txBody>
      </p:sp>
      <p:sp>
        <p:nvSpPr>
          <p:cNvPr id="552" name="Google Shape;552;p51"/>
          <p:cNvSpPr txBox="1"/>
          <p:nvPr>
            <p:ph idx="1" type="body"/>
          </p:nvPr>
        </p:nvSpPr>
        <p:spPr>
          <a:xfrm>
            <a:off x="685800" y="1143000"/>
            <a:ext cx="7772400" cy="2057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The </a:t>
            </a:r>
            <a:r>
              <a:rPr lang="en-US">
                <a:solidFill>
                  <a:schemeClr val="lt2"/>
                </a:solidFill>
              </a:rPr>
              <a:t>IFB </a:t>
            </a:r>
            <a:r>
              <a:rPr lang="en-US"/>
              <a:t>directive returns true if its argument is blank. For example:</a:t>
            </a:r>
            <a:endParaRPr b="1" sz="1800">
              <a:latin typeface="Courier New"/>
              <a:ea typeface="Courier New"/>
              <a:cs typeface="Courier New"/>
              <a:sym typeface="Courier New"/>
            </a:endParaRPr>
          </a:p>
        </p:txBody>
      </p:sp>
      <p:sp>
        <p:nvSpPr>
          <p:cNvPr id="553" name="Google Shape;553;p51"/>
          <p:cNvSpPr txBox="1"/>
          <p:nvPr/>
        </p:nvSpPr>
        <p:spPr>
          <a:xfrm>
            <a:off x="1676400" y="2133600"/>
            <a:ext cx="5791200" cy="12954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1" marL="114300" marR="0" rtl="0" algn="l">
              <a:spcBef>
                <a:spcPts val="0"/>
              </a:spcBef>
              <a:spcAft>
                <a:spcPts val="0"/>
              </a:spcAft>
              <a:buNone/>
            </a:pPr>
            <a:r>
              <a:rPr b="1" i="0" lang="en-US" sz="1800" u="none" cap="none" strike="noStrike">
                <a:solidFill>
                  <a:schemeClr val="lt1"/>
                </a:solidFill>
                <a:latin typeface="Courier New"/>
                <a:ea typeface="Courier New"/>
                <a:cs typeface="Courier New"/>
                <a:sym typeface="Courier New"/>
              </a:rPr>
              <a:t>IFB &lt;row&gt;		;; if row is blank,</a:t>
            </a:r>
            <a:endParaRPr/>
          </a:p>
          <a:p>
            <a:pPr indent="0" lvl="1" marL="114300" marR="0" rtl="0" algn="l">
              <a:spcBef>
                <a:spcPts val="360"/>
              </a:spcBef>
              <a:spcAft>
                <a:spcPts val="0"/>
              </a:spcAft>
              <a:buNone/>
            </a:pPr>
            <a:r>
              <a:rPr b="1" i="0" lang="en-US" sz="1800" u="none" cap="none" strike="noStrike">
                <a:solidFill>
                  <a:schemeClr val="lt1"/>
                </a:solidFill>
                <a:latin typeface="Courier New"/>
                <a:ea typeface="Courier New"/>
                <a:cs typeface="Courier New"/>
                <a:sym typeface="Courier New"/>
              </a:rPr>
              <a:t>  EXITM		;; exit the macro</a:t>
            </a:r>
            <a:endParaRPr/>
          </a:p>
          <a:p>
            <a:pPr indent="0" lvl="1" marL="114300" marR="0" rtl="0" algn="l">
              <a:spcBef>
                <a:spcPts val="360"/>
              </a:spcBef>
              <a:spcAft>
                <a:spcPts val="0"/>
              </a:spcAft>
              <a:buNone/>
            </a:pPr>
            <a:r>
              <a:rPr b="1" i="0" lang="en-US" sz="1800" u="none" cap="none" strike="noStrike">
                <a:solidFill>
                  <a:schemeClr val="lt1"/>
                </a:solidFill>
                <a:latin typeface="Courier New"/>
                <a:ea typeface="Courier New"/>
                <a:cs typeface="Courier New"/>
                <a:sym typeface="Courier New"/>
              </a:rPr>
              <a:t>ENDIF</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2"/>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559" name="Google Shape;559;p5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560" name="Google Shape;560;p5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mWriteString Example</a:t>
            </a:r>
            <a:endParaRPr/>
          </a:p>
        </p:txBody>
      </p:sp>
      <p:sp>
        <p:nvSpPr>
          <p:cNvPr id="561" name="Google Shape;561;p52"/>
          <p:cNvSpPr txBox="1"/>
          <p:nvPr/>
        </p:nvSpPr>
        <p:spPr>
          <a:xfrm>
            <a:off x="838200" y="1905000"/>
            <a:ext cx="7848600" cy="38100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mWriteStr MACRO string</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IFB &lt;string&gt;</a:t>
            </a:r>
            <a:endParaRPr/>
          </a:p>
          <a:p>
            <a:pPr indent="0" lvl="2" marL="9144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ECHO -----------------------------------------</a:t>
            </a:r>
            <a:endParaRPr/>
          </a:p>
          <a:p>
            <a:pPr indent="0" lvl="2" marL="9144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ECHO * Error: parameter missing in mWriteStr</a:t>
            </a:r>
            <a:endParaRPr/>
          </a:p>
          <a:p>
            <a:pPr indent="0" lvl="2" marL="9144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ECHO * (no code generated)</a:t>
            </a:r>
            <a:endParaRPr/>
          </a:p>
          <a:p>
            <a:pPr indent="0" lvl="2" marL="9144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ECHO -----------------------------------------</a:t>
            </a:r>
            <a:endParaRPr/>
          </a:p>
          <a:p>
            <a:pPr indent="0" lvl="2" marL="9144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EXITM</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ENDIF</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push edx</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mov edx,OFFSET string</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call WriteString</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pop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562" name="Google Shape;562;p52"/>
          <p:cNvSpPr txBox="1"/>
          <p:nvPr/>
        </p:nvSpPr>
        <p:spPr>
          <a:xfrm>
            <a:off x="762000" y="9144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Display a message during assembly if the string parameter is empty: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3"/>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568" name="Google Shape;568;p5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569" name="Google Shape;569;p5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Default Argument Initializers</a:t>
            </a:r>
            <a:endParaRPr/>
          </a:p>
        </p:txBody>
      </p:sp>
      <p:sp>
        <p:nvSpPr>
          <p:cNvPr id="570" name="Google Shape;570;p53"/>
          <p:cNvSpPr txBox="1"/>
          <p:nvPr>
            <p:ph idx="1" type="body"/>
          </p:nvPr>
        </p:nvSpPr>
        <p:spPr>
          <a:xfrm>
            <a:off x="685800" y="1143000"/>
            <a:ext cx="7772400" cy="182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A </a:t>
            </a:r>
            <a:r>
              <a:rPr lang="en-US">
                <a:solidFill>
                  <a:schemeClr val="lt2"/>
                </a:solidFill>
              </a:rPr>
              <a:t>default argument initializer</a:t>
            </a:r>
            <a:r>
              <a:rPr lang="en-US"/>
              <a:t> automatically assigns a value to a parameter when a macro argument is left blank. For example, </a:t>
            </a:r>
            <a:r>
              <a:rPr lang="en-US">
                <a:solidFill>
                  <a:schemeClr val="lt2"/>
                </a:solidFill>
              </a:rPr>
              <a:t>mWriteln</a:t>
            </a:r>
            <a:r>
              <a:rPr lang="en-US"/>
              <a:t> can be invoked either with or without a string argument:</a:t>
            </a:r>
            <a:endParaRPr/>
          </a:p>
        </p:txBody>
      </p:sp>
      <p:sp>
        <p:nvSpPr>
          <p:cNvPr id="571" name="Google Shape;571;p53"/>
          <p:cNvSpPr txBox="1"/>
          <p:nvPr/>
        </p:nvSpPr>
        <p:spPr>
          <a:xfrm>
            <a:off x="838200" y="2971800"/>
            <a:ext cx="4038600" cy="24384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mWriteLn MACRO text:=&lt;" "&gt;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mWrite text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call Crlf</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mWriteln "Line one"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mWriteln</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mWriteln "Line three"</a:t>
            </a:r>
            <a:endParaRPr/>
          </a:p>
        </p:txBody>
      </p:sp>
      <p:sp>
        <p:nvSpPr>
          <p:cNvPr id="572" name="Google Shape;572;p53"/>
          <p:cNvSpPr txBox="1"/>
          <p:nvPr/>
        </p:nvSpPr>
        <p:spPr>
          <a:xfrm>
            <a:off x="5181600" y="3638550"/>
            <a:ext cx="2895600" cy="933450"/>
          </a:xfrm>
          <a:prstGeom prst="rect">
            <a:avLst/>
          </a:prstGeom>
          <a:solidFill>
            <a:schemeClr val="dk1"/>
          </a:solid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50000"/>
              </a:lnSpc>
              <a:spcBef>
                <a:spcPts val="0"/>
              </a:spcBef>
              <a:spcAft>
                <a:spcPts val="0"/>
              </a:spcAft>
              <a:buNone/>
            </a:pPr>
            <a:r>
              <a:rPr b="1" i="0" lang="en-US" sz="1700" u="none" cap="none" strike="noStrike">
                <a:solidFill>
                  <a:schemeClr val="lt1"/>
                </a:solidFill>
                <a:latin typeface="Courier New"/>
                <a:ea typeface="Courier New"/>
                <a:cs typeface="Courier New"/>
                <a:sym typeface="Courier New"/>
              </a:rPr>
              <a:t>Line one</a:t>
            </a:r>
            <a:endParaRPr/>
          </a:p>
          <a:p>
            <a:pPr indent="0" lvl="0" marL="0" marR="0" rtl="0" algn="l">
              <a:lnSpc>
                <a:spcPct val="50000"/>
              </a:lnSpc>
              <a:spcBef>
                <a:spcPts val="850"/>
              </a:spcBef>
              <a:spcAft>
                <a:spcPts val="0"/>
              </a:spcAft>
              <a:buNone/>
            </a:pPr>
            <a:r>
              <a:t/>
            </a:r>
            <a:endParaRPr b="1" i="0" sz="17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Line three</a:t>
            </a:r>
            <a:endParaRPr/>
          </a:p>
        </p:txBody>
      </p:sp>
      <p:sp>
        <p:nvSpPr>
          <p:cNvPr id="573" name="Google Shape;573;p53"/>
          <p:cNvSpPr txBox="1"/>
          <p:nvPr/>
        </p:nvSpPr>
        <p:spPr>
          <a:xfrm>
            <a:off x="5029200" y="3048000"/>
            <a:ext cx="3048000" cy="593725"/>
          </a:xfrm>
          <a:prstGeom prst="rect">
            <a:avLst/>
          </a:prstGeom>
          <a:noFill/>
          <a:ln>
            <a:noFill/>
          </a:ln>
        </p:spPr>
        <p:txBody>
          <a:bodyPr anchorCtr="0" anchor="t" bIns="137150" lIns="91425" spcFirstLastPara="1" rIns="91425" wrap="square" tIns="137150">
            <a:spAutoFit/>
          </a:bodyPr>
          <a:lstStyle/>
          <a:p>
            <a:pPr indent="0" lvl="0" marL="0" marR="0" rtl="0" algn="ctr">
              <a:spcBef>
                <a:spcPts val="0"/>
              </a:spcBef>
              <a:spcAft>
                <a:spcPts val="0"/>
              </a:spcAft>
              <a:buNone/>
            </a:pPr>
            <a:r>
              <a:rPr b="0" i="0" lang="en-US" sz="2100" u="none" cap="none" strike="noStrike">
                <a:solidFill>
                  <a:schemeClr val="lt1"/>
                </a:solidFill>
                <a:latin typeface="Arial"/>
                <a:ea typeface="Arial"/>
                <a:cs typeface="Arial"/>
                <a:sym typeface="Arial"/>
              </a:rPr>
              <a:t>Sample output: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4"/>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579" name="Google Shape;579;p5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580" name="Google Shape;580;p5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Boolean Expressions</a:t>
            </a:r>
            <a:endParaRPr/>
          </a:p>
        </p:txBody>
      </p:sp>
      <p:sp>
        <p:nvSpPr>
          <p:cNvPr id="581" name="Google Shape;581;p54"/>
          <p:cNvSpPr txBox="1"/>
          <p:nvPr>
            <p:ph idx="1" type="body"/>
          </p:nvPr>
        </p:nvSpPr>
        <p:spPr>
          <a:xfrm>
            <a:off x="990600" y="1219200"/>
            <a:ext cx="7162800" cy="350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Font typeface="Arial"/>
              <a:buNone/>
            </a:pPr>
            <a:r>
              <a:rPr lang="en-US"/>
              <a:t>A boolean expression can be formed using the following operators:</a:t>
            </a:r>
            <a:endParaRPr/>
          </a:p>
          <a:p>
            <a:pPr indent="-285750" lvl="1" marL="742950" rtl="0" algn="l">
              <a:spcBef>
                <a:spcPts val="440"/>
              </a:spcBef>
              <a:spcAft>
                <a:spcPts val="0"/>
              </a:spcAft>
              <a:buSzPts val="2200"/>
              <a:buFont typeface="Arial"/>
              <a:buChar char="•"/>
            </a:pPr>
            <a:r>
              <a:rPr lang="en-US"/>
              <a:t>LT - Less than</a:t>
            </a:r>
            <a:endParaRPr/>
          </a:p>
          <a:p>
            <a:pPr indent="-285750" lvl="1" marL="742950" rtl="0" algn="l">
              <a:spcBef>
                <a:spcPts val="440"/>
              </a:spcBef>
              <a:spcAft>
                <a:spcPts val="0"/>
              </a:spcAft>
              <a:buSzPts val="2200"/>
              <a:buFont typeface="Arial"/>
              <a:buChar char="•"/>
            </a:pPr>
            <a:r>
              <a:rPr lang="en-US"/>
              <a:t>GT - Greater than</a:t>
            </a:r>
            <a:endParaRPr/>
          </a:p>
          <a:p>
            <a:pPr indent="-285750" lvl="1" marL="742950" rtl="0" algn="l">
              <a:spcBef>
                <a:spcPts val="440"/>
              </a:spcBef>
              <a:spcAft>
                <a:spcPts val="0"/>
              </a:spcAft>
              <a:buSzPts val="2200"/>
              <a:buFont typeface="Arial"/>
              <a:buChar char="•"/>
            </a:pPr>
            <a:r>
              <a:rPr lang="en-US"/>
              <a:t>EQ - Equal to</a:t>
            </a:r>
            <a:endParaRPr/>
          </a:p>
          <a:p>
            <a:pPr indent="-285750" lvl="1" marL="742950" rtl="0" algn="l">
              <a:spcBef>
                <a:spcPts val="440"/>
              </a:spcBef>
              <a:spcAft>
                <a:spcPts val="0"/>
              </a:spcAft>
              <a:buSzPts val="2200"/>
              <a:buFont typeface="Arial"/>
              <a:buChar char="•"/>
            </a:pPr>
            <a:r>
              <a:rPr lang="en-US"/>
              <a:t>NE - Not equal to</a:t>
            </a:r>
            <a:endParaRPr/>
          </a:p>
          <a:p>
            <a:pPr indent="-285750" lvl="1" marL="742950" rtl="0" algn="l">
              <a:spcBef>
                <a:spcPts val="440"/>
              </a:spcBef>
              <a:spcAft>
                <a:spcPts val="0"/>
              </a:spcAft>
              <a:buSzPts val="2200"/>
              <a:buFont typeface="Arial"/>
              <a:buChar char="•"/>
            </a:pPr>
            <a:r>
              <a:rPr lang="en-US"/>
              <a:t>LE - Less than or equal to</a:t>
            </a:r>
            <a:endParaRPr/>
          </a:p>
          <a:p>
            <a:pPr indent="-285750" lvl="1" marL="742950" rtl="0" algn="l">
              <a:spcBef>
                <a:spcPts val="440"/>
              </a:spcBef>
              <a:spcAft>
                <a:spcPts val="0"/>
              </a:spcAft>
              <a:buSzPts val="2200"/>
              <a:buFont typeface="Arial"/>
              <a:buChar char="•"/>
            </a:pPr>
            <a:r>
              <a:rPr lang="en-US"/>
              <a:t>GE - Greater than or equal to</a:t>
            </a:r>
            <a:endParaRPr/>
          </a:p>
        </p:txBody>
      </p:sp>
      <p:sp>
        <p:nvSpPr>
          <p:cNvPr id="582" name="Google Shape;582;p54"/>
          <p:cNvSpPr txBox="1"/>
          <p:nvPr/>
        </p:nvSpPr>
        <p:spPr>
          <a:xfrm>
            <a:off x="914400" y="4800600"/>
            <a:ext cx="7620000" cy="923925"/>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Only assembly-time constants may be compared using these operators.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500"/>
                                        <p:tgtEl>
                                          <p:spTgt spid="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5"/>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588" name="Google Shape;588;p5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589" name="Google Shape;589;p5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IF, ELSE, and ENDIF Directives</a:t>
            </a:r>
            <a:endParaRPr/>
          </a:p>
        </p:txBody>
      </p:sp>
      <p:sp>
        <p:nvSpPr>
          <p:cNvPr id="590" name="Google Shape;590;p55"/>
          <p:cNvSpPr txBox="1"/>
          <p:nvPr/>
        </p:nvSpPr>
        <p:spPr>
          <a:xfrm>
            <a:off x="2895600" y="2514600"/>
            <a:ext cx="3352800" cy="252730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dk1"/>
                </a:solidFill>
                <a:latin typeface="Arial"/>
                <a:ea typeface="Arial"/>
                <a:cs typeface="Arial"/>
                <a:sym typeface="Arial"/>
              </a:rPr>
              <a:t>IF</a:t>
            </a:r>
            <a:r>
              <a:rPr b="0" i="1" lang="en-US" sz="2100" u="none" cap="none" strike="noStrike">
                <a:solidFill>
                  <a:schemeClr val="dk1"/>
                </a:solidFill>
                <a:latin typeface="Arial"/>
                <a:ea typeface="Arial"/>
                <a:cs typeface="Arial"/>
                <a:sym typeface="Arial"/>
              </a:rPr>
              <a:t> boolean-expression</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	statements</a:t>
            </a:r>
            <a:endParaRPr/>
          </a:p>
          <a:p>
            <a:pPr indent="0" lvl="0" marL="0" marR="0" rtl="0" algn="l">
              <a:spcBef>
                <a:spcPts val="1050"/>
              </a:spcBef>
              <a:spcAft>
                <a:spcPts val="0"/>
              </a:spcAft>
              <a:buNone/>
            </a:pPr>
            <a:r>
              <a:rPr b="0" i="0" lang="en-US" sz="2100" u="none" cap="none" strike="noStrike">
                <a:solidFill>
                  <a:schemeClr val="dk1"/>
                </a:solidFill>
                <a:latin typeface="Arial"/>
                <a:ea typeface="Arial"/>
                <a:cs typeface="Arial"/>
                <a:sym typeface="Arial"/>
              </a:rPr>
              <a:t>[ELSE</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	statements</a:t>
            </a:r>
            <a:r>
              <a:rPr b="0" i="0" lang="en-US" sz="2100" u="none" cap="none" strike="noStrike">
                <a:solidFill>
                  <a:schemeClr val="dk1"/>
                </a:solidFill>
                <a:latin typeface="Arial"/>
                <a:ea typeface="Arial"/>
                <a:cs typeface="Arial"/>
                <a:sym typeface="Arial"/>
              </a:rPr>
              <a:t>]</a:t>
            </a:r>
            <a:endParaRPr/>
          </a:p>
          <a:p>
            <a:pPr indent="0" lvl="0" marL="0" marR="0" rtl="0" algn="l">
              <a:spcBef>
                <a:spcPts val="1050"/>
              </a:spcBef>
              <a:spcAft>
                <a:spcPts val="0"/>
              </a:spcAft>
              <a:buNone/>
            </a:pPr>
            <a:r>
              <a:rPr b="0" i="0" lang="en-US" sz="2100" u="none" cap="none" strike="noStrike">
                <a:solidFill>
                  <a:schemeClr val="dk1"/>
                </a:solidFill>
                <a:latin typeface="Arial"/>
                <a:ea typeface="Arial"/>
                <a:cs typeface="Arial"/>
                <a:sym typeface="Arial"/>
              </a:rPr>
              <a:t>ENDIF</a:t>
            </a:r>
            <a:endParaRPr/>
          </a:p>
        </p:txBody>
      </p:sp>
      <p:sp>
        <p:nvSpPr>
          <p:cNvPr id="591" name="Google Shape;591;p55"/>
          <p:cNvSpPr txBox="1"/>
          <p:nvPr/>
        </p:nvSpPr>
        <p:spPr>
          <a:xfrm>
            <a:off x="685800" y="1143000"/>
            <a:ext cx="7848600" cy="123507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A block of statements is assembled if the boolean expression evaluates to </a:t>
            </a:r>
            <a:r>
              <a:rPr b="0" i="0" lang="en-US" sz="2100" u="none" cap="none" strike="noStrike">
                <a:solidFill>
                  <a:schemeClr val="lt2"/>
                </a:solidFill>
                <a:latin typeface="Arial"/>
                <a:ea typeface="Arial"/>
                <a:cs typeface="Arial"/>
                <a:sym typeface="Arial"/>
              </a:rPr>
              <a:t>true</a:t>
            </a:r>
            <a:r>
              <a:rPr b="0" i="0" lang="en-US" sz="2100" u="none" cap="none" strike="noStrike">
                <a:solidFill>
                  <a:schemeClr val="lt1"/>
                </a:solidFill>
                <a:latin typeface="Arial"/>
                <a:ea typeface="Arial"/>
                <a:cs typeface="Arial"/>
                <a:sym typeface="Arial"/>
              </a:rPr>
              <a:t>. An alternate block of statements can be assembled if the expression is false.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6"/>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597" name="Google Shape;597;p5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598" name="Google Shape;598;p5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Simple Example</a:t>
            </a:r>
            <a:endParaRPr/>
          </a:p>
        </p:txBody>
      </p:sp>
      <p:sp>
        <p:nvSpPr>
          <p:cNvPr id="599" name="Google Shape;599;p56"/>
          <p:cNvSpPr txBox="1"/>
          <p:nvPr/>
        </p:nvSpPr>
        <p:spPr>
          <a:xfrm>
            <a:off x="2514600" y="2209800"/>
            <a:ext cx="3429000" cy="12954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IF RealMode EQ 1</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ax,@data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ds,ax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ENDIF</a:t>
            </a:r>
            <a:endParaRPr/>
          </a:p>
        </p:txBody>
      </p:sp>
      <p:sp>
        <p:nvSpPr>
          <p:cNvPr id="600" name="Google Shape;600;p56"/>
          <p:cNvSpPr txBox="1"/>
          <p:nvPr/>
        </p:nvSpPr>
        <p:spPr>
          <a:xfrm>
            <a:off x="685800" y="11430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following IF directive permits two MOV instructions to be assembled if a constant named </a:t>
            </a:r>
            <a:r>
              <a:rPr b="0" i="0" lang="en-US" sz="2100" u="none" cap="none" strike="noStrike">
                <a:solidFill>
                  <a:schemeClr val="lt2"/>
                </a:solidFill>
                <a:latin typeface="Arial"/>
                <a:ea typeface="Arial"/>
                <a:cs typeface="Arial"/>
                <a:sym typeface="Arial"/>
              </a:rPr>
              <a:t>RealMode</a:t>
            </a:r>
            <a:r>
              <a:rPr b="0" i="0" lang="en-US" sz="2100" u="none" cap="none" strike="noStrike">
                <a:solidFill>
                  <a:schemeClr val="lt1"/>
                </a:solidFill>
                <a:latin typeface="Arial"/>
                <a:ea typeface="Arial"/>
                <a:cs typeface="Arial"/>
                <a:sym typeface="Arial"/>
              </a:rPr>
              <a:t> is equal to 1:</a:t>
            </a:r>
            <a:endParaRPr/>
          </a:p>
        </p:txBody>
      </p:sp>
      <p:sp>
        <p:nvSpPr>
          <p:cNvPr id="601" name="Google Shape;601;p56"/>
          <p:cNvSpPr txBox="1"/>
          <p:nvPr/>
        </p:nvSpPr>
        <p:spPr>
          <a:xfrm>
            <a:off x="838200" y="3657600"/>
            <a:ext cx="7924800" cy="19526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RealMode can be defined in the source code any of the following ways:</a:t>
            </a:r>
            <a:endParaRPr/>
          </a:p>
          <a:p>
            <a:pPr indent="0" lvl="1" marL="457200" marR="0" rtl="0" algn="l">
              <a:lnSpc>
                <a:spcPct val="70000"/>
              </a:lnSpc>
              <a:spcBef>
                <a:spcPts val="950"/>
              </a:spcBef>
              <a:spcAft>
                <a:spcPts val="0"/>
              </a:spcAft>
              <a:buNone/>
            </a:pPr>
            <a:r>
              <a:rPr b="1" i="0" lang="en-US" sz="1900" u="none" cap="none" strike="noStrike">
                <a:solidFill>
                  <a:schemeClr val="lt1"/>
                </a:solidFill>
                <a:latin typeface="Courier New"/>
                <a:ea typeface="Courier New"/>
                <a:cs typeface="Courier New"/>
                <a:sym typeface="Courier New"/>
              </a:rPr>
              <a:t>RealMode = 1</a:t>
            </a:r>
            <a:endParaRPr/>
          </a:p>
          <a:p>
            <a:pPr indent="0" lvl="1" marL="457200" marR="0" rtl="0" algn="l">
              <a:lnSpc>
                <a:spcPct val="70000"/>
              </a:lnSpc>
              <a:spcBef>
                <a:spcPts val="950"/>
              </a:spcBef>
              <a:spcAft>
                <a:spcPts val="0"/>
              </a:spcAft>
              <a:buNone/>
            </a:pPr>
            <a:r>
              <a:rPr b="1" i="0" lang="en-US" sz="1900" u="none" cap="none" strike="noStrike">
                <a:solidFill>
                  <a:schemeClr val="lt1"/>
                </a:solidFill>
                <a:latin typeface="Courier New"/>
                <a:ea typeface="Courier New"/>
                <a:cs typeface="Courier New"/>
                <a:sym typeface="Courier New"/>
              </a:rPr>
              <a:t>RealMode EQU 1</a:t>
            </a:r>
            <a:endParaRPr/>
          </a:p>
          <a:p>
            <a:pPr indent="0" lvl="1" marL="457200" marR="0" rtl="0" algn="l">
              <a:lnSpc>
                <a:spcPct val="70000"/>
              </a:lnSpc>
              <a:spcBef>
                <a:spcPts val="950"/>
              </a:spcBef>
              <a:spcAft>
                <a:spcPts val="0"/>
              </a:spcAft>
              <a:buNone/>
            </a:pPr>
            <a:r>
              <a:rPr b="1" i="0" lang="en-US" sz="1900" u="none" cap="none" strike="noStrike">
                <a:solidFill>
                  <a:schemeClr val="lt1"/>
                </a:solidFill>
                <a:latin typeface="Courier New"/>
                <a:ea typeface="Courier New"/>
                <a:cs typeface="Courier New"/>
                <a:sym typeface="Courier New"/>
              </a:rPr>
              <a:t>RealMode TEXTEQU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5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7"/>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607" name="Google Shape;607;p5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608" name="Google Shape;608;p5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IFIDN and IFIDNI Directives</a:t>
            </a:r>
            <a:endParaRPr/>
          </a:p>
        </p:txBody>
      </p:sp>
      <p:sp>
        <p:nvSpPr>
          <p:cNvPr id="609" name="Google Shape;609;p57"/>
          <p:cNvSpPr txBox="1"/>
          <p:nvPr>
            <p:ph idx="1" type="body"/>
          </p:nvPr>
        </p:nvSpPr>
        <p:spPr>
          <a:xfrm>
            <a:off x="685800" y="1143000"/>
            <a:ext cx="7772400" cy="2209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IFIDN compares two symbols and returns true if they are equal (case-sensitive)</a:t>
            </a:r>
            <a:endParaRPr/>
          </a:p>
          <a:p>
            <a:pPr indent="-342900" lvl="0" marL="342900" rtl="0" algn="l">
              <a:spcBef>
                <a:spcPts val="480"/>
              </a:spcBef>
              <a:spcAft>
                <a:spcPts val="0"/>
              </a:spcAft>
              <a:buSzPts val="2400"/>
              <a:buFont typeface="Arial"/>
              <a:buChar char="•"/>
            </a:pPr>
            <a:r>
              <a:rPr lang="en-US"/>
              <a:t>IFIDNI also compares two symbols, using a case-insensitive comparison</a:t>
            </a:r>
            <a:endParaRPr/>
          </a:p>
          <a:p>
            <a:pPr indent="-342900" lvl="0" marL="342900" rtl="0" algn="l">
              <a:spcBef>
                <a:spcPts val="480"/>
              </a:spcBef>
              <a:spcAft>
                <a:spcPts val="0"/>
              </a:spcAft>
              <a:buSzPts val="2400"/>
              <a:buFont typeface="Arial"/>
              <a:buChar char="•"/>
            </a:pPr>
            <a:r>
              <a:rPr lang="en-US"/>
              <a:t>Syntax:</a:t>
            </a:r>
            <a:endParaRPr/>
          </a:p>
        </p:txBody>
      </p:sp>
      <p:sp>
        <p:nvSpPr>
          <p:cNvPr id="610" name="Google Shape;610;p57"/>
          <p:cNvSpPr txBox="1"/>
          <p:nvPr/>
        </p:nvSpPr>
        <p:spPr>
          <a:xfrm>
            <a:off x="2667000" y="3200400"/>
            <a:ext cx="3733800" cy="1565275"/>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dk1"/>
                </a:solidFill>
                <a:latin typeface="Arial"/>
                <a:ea typeface="Arial"/>
                <a:cs typeface="Arial"/>
                <a:sym typeface="Arial"/>
              </a:rPr>
              <a:t>IFIDNI</a:t>
            </a:r>
            <a:r>
              <a:rPr b="0" i="1" lang="en-US" sz="2100" u="none" cap="none" strike="noStrike">
                <a:solidFill>
                  <a:schemeClr val="dk1"/>
                </a:solidFill>
                <a:latin typeface="Arial"/>
                <a:ea typeface="Arial"/>
                <a:cs typeface="Arial"/>
                <a:sym typeface="Arial"/>
              </a:rPr>
              <a:t> &lt;symbol&gt;, &lt;symbol&gt;</a:t>
            </a:r>
            <a:endParaRPr/>
          </a:p>
          <a:p>
            <a:pPr indent="0" lvl="1" marL="457200" marR="0" rtl="0" algn="l">
              <a:spcBef>
                <a:spcPts val="1050"/>
              </a:spcBef>
              <a:spcAft>
                <a:spcPts val="0"/>
              </a:spcAft>
              <a:buNone/>
            </a:pPr>
            <a:r>
              <a:rPr b="0" i="1" lang="en-US" sz="2100" u="none" cap="none" strike="noStrike">
                <a:solidFill>
                  <a:schemeClr val="dk1"/>
                </a:solidFill>
                <a:latin typeface="Arial"/>
                <a:ea typeface="Arial"/>
                <a:cs typeface="Arial"/>
                <a:sym typeface="Arial"/>
              </a:rPr>
              <a:t>statements</a:t>
            </a:r>
            <a:endParaRPr/>
          </a:p>
          <a:p>
            <a:pPr indent="0" lvl="0" marL="0" marR="0" rtl="0" algn="l">
              <a:spcBef>
                <a:spcPts val="1050"/>
              </a:spcBef>
              <a:spcAft>
                <a:spcPts val="0"/>
              </a:spcAft>
              <a:buNone/>
            </a:pPr>
            <a:r>
              <a:rPr b="0" i="0" lang="en-US" sz="2100" u="none" cap="none" strike="noStrike">
                <a:solidFill>
                  <a:schemeClr val="dk1"/>
                </a:solidFill>
                <a:latin typeface="Arial"/>
                <a:ea typeface="Arial"/>
                <a:cs typeface="Arial"/>
                <a:sym typeface="Arial"/>
              </a:rPr>
              <a:t>ENDIF</a:t>
            </a:r>
            <a:endParaRPr/>
          </a:p>
        </p:txBody>
      </p:sp>
      <p:sp>
        <p:nvSpPr>
          <p:cNvPr id="611" name="Google Shape;611;p57"/>
          <p:cNvSpPr txBox="1"/>
          <p:nvPr/>
        </p:nvSpPr>
        <p:spPr>
          <a:xfrm>
            <a:off x="533400" y="5105400"/>
            <a:ext cx="8153400" cy="923925"/>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Can be used to prevent the caller of a macro from passing an argument that would conflict with register usage inside the macro.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8"/>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617" name="Google Shape;617;p5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618" name="Google Shape;618;p5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IFIDNI Example</a:t>
            </a:r>
            <a:endParaRPr/>
          </a:p>
        </p:txBody>
      </p:sp>
      <p:sp>
        <p:nvSpPr>
          <p:cNvPr id="619" name="Google Shape;619;p58"/>
          <p:cNvSpPr txBox="1"/>
          <p:nvPr/>
        </p:nvSpPr>
        <p:spPr>
          <a:xfrm>
            <a:off x="1143000" y="2209800"/>
            <a:ext cx="7010400" cy="2971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6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mReadBuf MACRO bufferPtr, maxChars</a:t>
            </a:r>
            <a:endParaRPr/>
          </a:p>
          <a:p>
            <a:pPr indent="0" lvl="1" marL="284163"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IFIDNI &lt;maxChars&gt;,&lt;EDX&gt;</a:t>
            </a:r>
            <a:endParaRPr/>
          </a:p>
          <a:p>
            <a:pPr indent="0" lvl="2" marL="579438"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ECHO Warning: Second argument cannot be EDX</a:t>
            </a:r>
            <a:endParaRPr/>
          </a:p>
          <a:p>
            <a:pPr indent="0" lvl="2" marL="579438"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ECHO **************************************</a:t>
            </a:r>
            <a:endParaRPr/>
          </a:p>
          <a:p>
            <a:pPr indent="0" lvl="2" marL="579438"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EXITM</a:t>
            </a:r>
            <a:endParaRPr/>
          </a:p>
          <a:p>
            <a:pPr indent="0" lvl="1" marL="284163" marR="0" rtl="0" algn="l">
              <a:lnSpc>
                <a:spcPct val="6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ENDIF</a:t>
            </a:r>
            <a:endParaRPr/>
          </a:p>
          <a:p>
            <a:pPr indent="0" lvl="1" marL="284163"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a:t>
            </a:r>
            <a:endParaRPr/>
          </a:p>
          <a:p>
            <a:pPr indent="0" lvl="1" marL="284163"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620" name="Google Shape;620;p58"/>
          <p:cNvSpPr txBox="1"/>
          <p:nvPr/>
        </p:nvSpPr>
        <p:spPr>
          <a:xfrm>
            <a:off x="685800" y="1066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Prevents the user from passing EDX as the second argument to the mReadBuf macro:</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9"/>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626" name="Google Shape;626;p5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627" name="Google Shape;627;p5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Special Operators</a:t>
            </a:r>
            <a:endParaRPr/>
          </a:p>
        </p:txBody>
      </p:sp>
      <p:sp>
        <p:nvSpPr>
          <p:cNvPr id="628" name="Google Shape;628;p59"/>
          <p:cNvSpPr txBox="1"/>
          <p:nvPr>
            <p:ph idx="1" type="body"/>
          </p:nvPr>
        </p:nvSpPr>
        <p:spPr>
          <a:xfrm>
            <a:off x="685800" y="1143000"/>
            <a:ext cx="7772400" cy="114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The </a:t>
            </a:r>
            <a:r>
              <a:rPr lang="en-US">
                <a:solidFill>
                  <a:schemeClr val="lt2"/>
                </a:solidFill>
              </a:rPr>
              <a:t>substitution</a:t>
            </a:r>
            <a:r>
              <a:rPr lang="en-US"/>
              <a:t> (&amp;) operator resolves ambiguous references to parameter names within a macro.</a:t>
            </a:r>
            <a:endParaRPr/>
          </a:p>
        </p:txBody>
      </p:sp>
      <p:sp>
        <p:nvSpPr>
          <p:cNvPr id="629" name="Google Shape;629;p59"/>
          <p:cNvSpPr/>
          <p:nvPr/>
        </p:nvSpPr>
        <p:spPr>
          <a:xfrm>
            <a:off x="685800" y="1981200"/>
            <a:ext cx="7772400" cy="137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The </a:t>
            </a:r>
            <a:r>
              <a:rPr b="0" i="0" lang="en-US" sz="2400" u="none" cap="none" strike="noStrike">
                <a:solidFill>
                  <a:schemeClr val="lt2"/>
                </a:solidFill>
                <a:latin typeface="Arial"/>
                <a:ea typeface="Arial"/>
                <a:cs typeface="Arial"/>
                <a:sym typeface="Arial"/>
              </a:rPr>
              <a:t>expansion</a:t>
            </a:r>
            <a:r>
              <a:rPr b="0" i="0" lang="en-US" sz="2400" u="none" cap="none" strike="noStrike">
                <a:solidFill>
                  <a:schemeClr val="lt1"/>
                </a:solidFill>
                <a:latin typeface="Arial"/>
                <a:ea typeface="Arial"/>
                <a:cs typeface="Arial"/>
                <a:sym typeface="Arial"/>
              </a:rPr>
              <a:t> operator (%) expands text macros or converts constant expressions into their text representations.</a:t>
            </a:r>
            <a:endParaRPr/>
          </a:p>
        </p:txBody>
      </p:sp>
      <p:sp>
        <p:nvSpPr>
          <p:cNvPr id="630" name="Google Shape;630;p59"/>
          <p:cNvSpPr/>
          <p:nvPr/>
        </p:nvSpPr>
        <p:spPr>
          <a:xfrm>
            <a:off x="685800" y="3200400"/>
            <a:ext cx="7772400" cy="1676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The </a:t>
            </a:r>
            <a:r>
              <a:rPr b="0" i="0" lang="en-US" sz="2400" u="none" cap="none" strike="noStrike">
                <a:solidFill>
                  <a:schemeClr val="lt2"/>
                </a:solidFill>
                <a:latin typeface="Arial"/>
                <a:ea typeface="Arial"/>
                <a:cs typeface="Arial"/>
                <a:sym typeface="Arial"/>
              </a:rPr>
              <a:t>literal-text</a:t>
            </a:r>
            <a:r>
              <a:rPr b="0" i="0" lang="en-US" sz="2400" u="none" cap="none" strike="noStrike">
                <a:solidFill>
                  <a:schemeClr val="lt1"/>
                </a:solidFill>
                <a:latin typeface="Arial"/>
                <a:ea typeface="Arial"/>
                <a:cs typeface="Arial"/>
                <a:sym typeface="Arial"/>
              </a:rPr>
              <a:t> operator (&lt;&gt;) groups one or more characters and symbols into a single text literal. It prevents the preprocessor from interpreting members of the list as separate arguments.</a:t>
            </a:r>
            <a:endParaRPr/>
          </a:p>
        </p:txBody>
      </p:sp>
      <p:sp>
        <p:nvSpPr>
          <p:cNvPr id="631" name="Google Shape;631;p59"/>
          <p:cNvSpPr/>
          <p:nvPr/>
        </p:nvSpPr>
        <p:spPr>
          <a:xfrm>
            <a:off x="685800" y="4876800"/>
            <a:ext cx="7772400" cy="137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The </a:t>
            </a:r>
            <a:r>
              <a:rPr b="0" i="0" lang="en-US" sz="2400" u="none" cap="none" strike="noStrike">
                <a:solidFill>
                  <a:schemeClr val="lt2"/>
                </a:solidFill>
                <a:latin typeface="Arial"/>
                <a:ea typeface="Arial"/>
                <a:cs typeface="Arial"/>
                <a:sym typeface="Arial"/>
              </a:rPr>
              <a:t>literal-character</a:t>
            </a:r>
            <a:r>
              <a:rPr b="0" i="0" lang="en-US" sz="2400" u="none" cap="none" strike="noStrike">
                <a:solidFill>
                  <a:schemeClr val="lt1"/>
                </a:solidFill>
                <a:latin typeface="Arial"/>
                <a:ea typeface="Arial"/>
                <a:cs typeface="Arial"/>
                <a:sym typeface="Arial"/>
              </a:rPr>
              <a:t> operator (!) forces the preprocessor to treat a predefined operator as an ordinary character.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24" name="Google Shape;124;p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25" name="Google Shape;125;p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Structure</a:t>
            </a:r>
            <a:endParaRPr/>
          </a:p>
        </p:txBody>
      </p:sp>
      <p:sp>
        <p:nvSpPr>
          <p:cNvPr id="126" name="Google Shape;126;p6"/>
          <p:cNvSpPr txBox="1"/>
          <p:nvPr>
            <p:ph idx="1" type="body"/>
          </p:nvPr>
        </p:nvSpPr>
        <p:spPr>
          <a:xfrm>
            <a:off x="762000" y="1371600"/>
            <a:ext cx="77724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A template or pattern given to a logically related group of variables. </a:t>
            </a:r>
            <a:endParaRPr/>
          </a:p>
          <a:p>
            <a:pPr indent="-342900" lvl="0" marL="342900" rtl="0" algn="l">
              <a:spcBef>
                <a:spcPts val="480"/>
              </a:spcBef>
              <a:spcAft>
                <a:spcPts val="0"/>
              </a:spcAft>
              <a:buSzPts val="2400"/>
              <a:buFont typeface="Arial"/>
              <a:buChar char="•"/>
            </a:pPr>
            <a:r>
              <a:rPr lang="en-US">
                <a:solidFill>
                  <a:schemeClr val="lt2"/>
                </a:solidFill>
              </a:rPr>
              <a:t>field</a:t>
            </a:r>
            <a:r>
              <a:rPr lang="en-US"/>
              <a:t> - structure member containing data</a:t>
            </a:r>
            <a:endParaRPr/>
          </a:p>
          <a:p>
            <a:pPr indent="-342900" lvl="0" marL="342900" rtl="0" algn="l">
              <a:spcBef>
                <a:spcPts val="480"/>
              </a:spcBef>
              <a:spcAft>
                <a:spcPts val="0"/>
              </a:spcAft>
              <a:buSzPts val="2400"/>
              <a:buFont typeface="Arial"/>
              <a:buChar char="•"/>
            </a:pPr>
            <a:r>
              <a:rPr lang="en-US"/>
              <a:t>Program access to a structure:</a:t>
            </a:r>
            <a:endParaRPr/>
          </a:p>
          <a:p>
            <a:pPr indent="-285750" lvl="1" marL="742950" rtl="0" algn="l">
              <a:spcBef>
                <a:spcPts val="440"/>
              </a:spcBef>
              <a:spcAft>
                <a:spcPts val="0"/>
              </a:spcAft>
              <a:buSzPts val="2200"/>
              <a:buFont typeface="Arial"/>
              <a:buChar char="•"/>
            </a:pPr>
            <a:r>
              <a:rPr lang="en-US"/>
              <a:t>entire structure as a complete unit</a:t>
            </a:r>
            <a:endParaRPr/>
          </a:p>
          <a:p>
            <a:pPr indent="-285750" lvl="1" marL="742950" rtl="0" algn="l">
              <a:spcBef>
                <a:spcPts val="440"/>
              </a:spcBef>
              <a:spcAft>
                <a:spcPts val="0"/>
              </a:spcAft>
              <a:buSzPts val="2200"/>
              <a:buFont typeface="Arial"/>
              <a:buChar char="•"/>
            </a:pPr>
            <a:r>
              <a:rPr lang="en-US"/>
              <a:t>individual fields</a:t>
            </a:r>
            <a:endParaRPr/>
          </a:p>
          <a:p>
            <a:pPr indent="-342900" lvl="0" marL="342900" rtl="0" algn="l">
              <a:spcBef>
                <a:spcPts val="480"/>
              </a:spcBef>
              <a:spcAft>
                <a:spcPts val="0"/>
              </a:spcAft>
              <a:buSzPts val="2400"/>
              <a:buFont typeface="Arial"/>
              <a:buChar char="•"/>
            </a:pPr>
            <a:r>
              <a:rPr lang="en-US"/>
              <a:t>Useful way to pass multiple related arguments to a procedure</a:t>
            </a:r>
            <a:endParaRPr/>
          </a:p>
          <a:p>
            <a:pPr indent="-285750" lvl="1" marL="742950" rtl="0" algn="l">
              <a:spcBef>
                <a:spcPts val="440"/>
              </a:spcBef>
              <a:spcAft>
                <a:spcPts val="0"/>
              </a:spcAft>
              <a:buSzPts val="2200"/>
              <a:buFont typeface="Arial"/>
              <a:buChar char="•"/>
            </a:pPr>
            <a:r>
              <a:rPr lang="en-US"/>
              <a:t>example: file directory information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0"/>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637" name="Google Shape;637;p6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638" name="Google Shape;638;p6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Substitution (&amp;)</a:t>
            </a:r>
            <a:endParaRPr/>
          </a:p>
        </p:txBody>
      </p:sp>
      <p:sp>
        <p:nvSpPr>
          <p:cNvPr id="639" name="Google Shape;639;p60"/>
          <p:cNvSpPr txBox="1"/>
          <p:nvPr/>
        </p:nvSpPr>
        <p:spPr>
          <a:xfrm>
            <a:off x="1219200" y="1981200"/>
            <a:ext cx="6553200" cy="2590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ShowRegister MACRO regName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tempStr BYTE " &amp;regName=",0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ShowRegister EDX	; invoke the macro</a:t>
            </a:r>
            <a:endParaRPr/>
          </a:p>
        </p:txBody>
      </p:sp>
      <p:sp>
        <p:nvSpPr>
          <p:cNvPr id="640" name="Google Shape;640;p60"/>
          <p:cNvSpPr txBox="1"/>
          <p:nvPr/>
        </p:nvSpPr>
        <p:spPr>
          <a:xfrm>
            <a:off x="685800" y="1066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Text passed as </a:t>
            </a:r>
            <a:r>
              <a:rPr b="0" i="0" lang="en-US" sz="2100" u="none" cap="none" strike="noStrike">
                <a:solidFill>
                  <a:schemeClr val="lt2"/>
                </a:solidFill>
                <a:latin typeface="Arial"/>
                <a:ea typeface="Arial"/>
                <a:cs typeface="Arial"/>
                <a:sym typeface="Arial"/>
              </a:rPr>
              <a:t>regName</a:t>
            </a:r>
            <a:r>
              <a:rPr b="0" i="0" lang="en-US" sz="2100" u="none" cap="none" strike="noStrike">
                <a:solidFill>
                  <a:schemeClr val="lt1"/>
                </a:solidFill>
                <a:latin typeface="Arial"/>
                <a:ea typeface="Arial"/>
                <a:cs typeface="Arial"/>
                <a:sym typeface="Arial"/>
              </a:rPr>
              <a:t> is substituted into the literal string definition:</a:t>
            </a:r>
            <a:endParaRPr/>
          </a:p>
        </p:txBody>
      </p:sp>
      <p:grpSp>
        <p:nvGrpSpPr>
          <p:cNvPr id="641" name="Google Shape;641;p60"/>
          <p:cNvGrpSpPr/>
          <p:nvPr/>
        </p:nvGrpSpPr>
        <p:grpSpPr>
          <a:xfrm>
            <a:off x="685800" y="4572000"/>
            <a:ext cx="7239000" cy="1143000"/>
            <a:chOff x="432" y="2736"/>
            <a:chExt cx="4560" cy="720"/>
          </a:xfrm>
        </p:grpSpPr>
        <p:sp>
          <p:nvSpPr>
            <p:cNvPr id="642" name="Google Shape;642;p60"/>
            <p:cNvSpPr txBox="1"/>
            <p:nvPr/>
          </p:nvSpPr>
          <p:spPr>
            <a:xfrm>
              <a:off x="816" y="3072"/>
              <a:ext cx="4176" cy="384"/>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tempStr BYTE " EDX=",0</a:t>
              </a:r>
              <a:endParaRPr/>
            </a:p>
          </p:txBody>
        </p:sp>
        <p:sp>
          <p:nvSpPr>
            <p:cNvPr id="643" name="Google Shape;643;p60"/>
            <p:cNvSpPr txBox="1"/>
            <p:nvPr/>
          </p:nvSpPr>
          <p:spPr>
            <a:xfrm>
              <a:off x="432" y="2736"/>
              <a:ext cx="1776" cy="374"/>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Macro expansion: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1"/>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649" name="Google Shape;649;p6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650" name="Google Shape;650;p6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Expansion (%)</a:t>
            </a:r>
            <a:endParaRPr/>
          </a:p>
        </p:txBody>
      </p:sp>
      <p:sp>
        <p:nvSpPr>
          <p:cNvPr id="651" name="Google Shape;651;p61"/>
          <p:cNvSpPr txBox="1"/>
          <p:nvPr/>
        </p:nvSpPr>
        <p:spPr>
          <a:xfrm>
            <a:off x="762000" y="2514600"/>
            <a:ext cx="7696200" cy="2895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mGotoXY %(5 * 10),%(3 + 4)</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The preprocessor generates the following code:</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push edx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mov dl,50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mov dh,7</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call Gotoxy</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1 pop edx</a:t>
            </a:r>
            <a:endParaRPr/>
          </a:p>
        </p:txBody>
      </p:sp>
      <p:sp>
        <p:nvSpPr>
          <p:cNvPr id="652" name="Google Shape;652;p61"/>
          <p:cNvSpPr txBox="1"/>
          <p:nvPr/>
        </p:nvSpPr>
        <p:spPr>
          <a:xfrm>
            <a:off x="685800" y="1066800"/>
            <a:ext cx="7696200" cy="123507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Forces the evaluation of an integer expression. After the expression has been evaluated, its value is passed as a macro argument:</a:t>
            </a:r>
            <a:endParaRPr/>
          </a:p>
        </p:txBody>
      </p:sp>
      <p:cxnSp>
        <p:nvCxnSpPr>
          <p:cNvPr id="653" name="Google Shape;653;p61"/>
          <p:cNvCxnSpPr/>
          <p:nvPr/>
        </p:nvCxnSpPr>
        <p:spPr>
          <a:xfrm flipH="1">
            <a:off x="2286000" y="2819400"/>
            <a:ext cx="304800" cy="1219200"/>
          </a:xfrm>
          <a:prstGeom prst="straightConnector1">
            <a:avLst/>
          </a:prstGeom>
          <a:noFill/>
          <a:ln cap="flat" cmpd="sng" w="9525">
            <a:solidFill>
              <a:schemeClr val="lt2"/>
            </a:solidFill>
            <a:prstDash val="solid"/>
            <a:round/>
            <a:headEnd len="med" w="med" type="none"/>
            <a:tailEnd len="med" w="med" type="triangle"/>
          </a:ln>
        </p:spPr>
      </p:cxnSp>
      <p:cxnSp>
        <p:nvCxnSpPr>
          <p:cNvPr id="654" name="Google Shape;654;p61"/>
          <p:cNvCxnSpPr/>
          <p:nvPr/>
        </p:nvCxnSpPr>
        <p:spPr>
          <a:xfrm flipH="1">
            <a:off x="2286000" y="2819400"/>
            <a:ext cx="1676400" cy="1524000"/>
          </a:xfrm>
          <a:prstGeom prst="straightConnector1">
            <a:avLst/>
          </a:prstGeom>
          <a:noFill/>
          <a:ln cap="flat" cmpd="sng" w="9525">
            <a:solidFill>
              <a:schemeClr val="lt2"/>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2"/>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660" name="Google Shape;660;p6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661" name="Google Shape;661;p6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Literal-Text (&lt;&gt;)</a:t>
            </a:r>
            <a:endParaRPr/>
          </a:p>
        </p:txBody>
      </p:sp>
      <p:sp>
        <p:nvSpPr>
          <p:cNvPr id="662" name="Google Shape;662;p62"/>
          <p:cNvSpPr txBox="1"/>
          <p:nvPr/>
        </p:nvSpPr>
        <p:spPr>
          <a:xfrm>
            <a:off x="1447800" y="2514600"/>
            <a:ext cx="5943600" cy="1066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mWrite "Line three", 0dh, 0ah</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mWrite &lt;"Line three", 0dh, 0ah&gt;</a:t>
            </a:r>
            <a:endParaRPr/>
          </a:p>
        </p:txBody>
      </p:sp>
      <p:sp>
        <p:nvSpPr>
          <p:cNvPr id="663" name="Google Shape;663;p62"/>
          <p:cNvSpPr txBox="1"/>
          <p:nvPr/>
        </p:nvSpPr>
        <p:spPr>
          <a:xfrm>
            <a:off x="685800" y="13716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first macro call passes three arguments. The second call passes a single argument: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3"/>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669" name="Google Shape;669;p6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670" name="Google Shape;670;p6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Literal-Character (!)</a:t>
            </a:r>
            <a:endParaRPr/>
          </a:p>
        </p:txBody>
      </p:sp>
      <p:sp>
        <p:nvSpPr>
          <p:cNvPr id="671" name="Google Shape;671;p63"/>
          <p:cNvSpPr txBox="1"/>
          <p:nvPr/>
        </p:nvSpPr>
        <p:spPr>
          <a:xfrm>
            <a:off x="914400" y="2362200"/>
            <a:ext cx="7315200" cy="5334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BadYValue TEXTEQU Warning: &lt;Y-coordinate is &gt; 24&gt;</a:t>
            </a:r>
            <a:endParaRPr/>
          </a:p>
        </p:txBody>
      </p:sp>
      <p:sp>
        <p:nvSpPr>
          <p:cNvPr id="672" name="Google Shape;672;p63"/>
          <p:cNvSpPr txBox="1"/>
          <p:nvPr/>
        </p:nvSpPr>
        <p:spPr>
          <a:xfrm>
            <a:off x="838200" y="1447800"/>
            <a:ext cx="73914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following declaration prematurely ends the text definition when the first &gt; character is reached.</a:t>
            </a:r>
            <a:endParaRPr/>
          </a:p>
        </p:txBody>
      </p:sp>
      <p:grpSp>
        <p:nvGrpSpPr>
          <p:cNvPr id="673" name="Google Shape;673;p63"/>
          <p:cNvGrpSpPr/>
          <p:nvPr/>
        </p:nvGrpSpPr>
        <p:grpSpPr>
          <a:xfrm>
            <a:off x="914400" y="3505200"/>
            <a:ext cx="7391400" cy="1447800"/>
            <a:chOff x="576" y="2208"/>
            <a:chExt cx="4656" cy="912"/>
          </a:xfrm>
        </p:grpSpPr>
        <p:sp>
          <p:nvSpPr>
            <p:cNvPr id="674" name="Google Shape;674;p63"/>
            <p:cNvSpPr txBox="1"/>
            <p:nvPr/>
          </p:nvSpPr>
          <p:spPr>
            <a:xfrm>
              <a:off x="576" y="2208"/>
              <a:ext cx="4656" cy="576"/>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following declaration continues the text definition until the final  &gt; character is reached.</a:t>
              </a:r>
              <a:endParaRPr/>
            </a:p>
          </p:txBody>
        </p:sp>
        <p:sp>
          <p:nvSpPr>
            <p:cNvPr id="675" name="Google Shape;675;p63"/>
            <p:cNvSpPr txBox="1"/>
            <p:nvPr/>
          </p:nvSpPr>
          <p:spPr>
            <a:xfrm>
              <a:off x="576" y="2832"/>
              <a:ext cx="4608" cy="288"/>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BadYValue TEXTEQU &lt;Warning: Y-coordinate is !&gt; 24&gt;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4"/>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681" name="Google Shape;681;p6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682" name="Google Shape;682;p6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Macro Functions </a:t>
            </a:r>
            <a:r>
              <a:rPr lang="en-US" sz="2400"/>
              <a:t>(1 of 2)</a:t>
            </a:r>
            <a:endParaRPr/>
          </a:p>
        </p:txBody>
      </p:sp>
      <p:sp>
        <p:nvSpPr>
          <p:cNvPr id="683" name="Google Shape;683;p64"/>
          <p:cNvSpPr txBox="1"/>
          <p:nvPr>
            <p:ph idx="1" type="body"/>
          </p:nvPr>
        </p:nvSpPr>
        <p:spPr>
          <a:xfrm>
            <a:off x="685800" y="1143000"/>
            <a:ext cx="7772400" cy="175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A </a:t>
            </a:r>
            <a:r>
              <a:rPr lang="en-US">
                <a:solidFill>
                  <a:schemeClr val="lt2"/>
                </a:solidFill>
              </a:rPr>
              <a:t>macro function</a:t>
            </a:r>
            <a:r>
              <a:rPr lang="en-US"/>
              <a:t> returns an integer or string constant </a:t>
            </a:r>
            <a:endParaRPr/>
          </a:p>
          <a:p>
            <a:pPr indent="-342900" lvl="0" marL="342900" rtl="0" algn="l">
              <a:spcBef>
                <a:spcPts val="480"/>
              </a:spcBef>
              <a:spcAft>
                <a:spcPts val="0"/>
              </a:spcAft>
              <a:buSzPts val="2400"/>
              <a:buFont typeface="Arial"/>
              <a:buChar char="•"/>
            </a:pPr>
            <a:r>
              <a:rPr lang="en-US"/>
              <a:t>The value is returned by the EXITM directive</a:t>
            </a:r>
            <a:endParaRPr/>
          </a:p>
          <a:p>
            <a:pPr indent="-342900" lvl="0" marL="342900" rtl="0" algn="l">
              <a:spcBef>
                <a:spcPts val="500"/>
              </a:spcBef>
              <a:spcAft>
                <a:spcPts val="0"/>
              </a:spcAft>
              <a:buSzPts val="2400"/>
              <a:buFont typeface="Arial"/>
              <a:buChar char="•"/>
            </a:pPr>
            <a:r>
              <a:rPr lang="en-US"/>
              <a:t>Example: The </a:t>
            </a:r>
            <a:r>
              <a:rPr lang="en-US">
                <a:solidFill>
                  <a:schemeClr val="lt2"/>
                </a:solidFill>
              </a:rPr>
              <a:t>IsDefined</a:t>
            </a:r>
            <a:r>
              <a:rPr lang="en-US"/>
              <a:t> macro acts as </a:t>
            </a:r>
            <a:r>
              <a:rPr lang="en-US" sz="2500"/>
              <a:t>a wrapper for the IFDEF directive.</a:t>
            </a:r>
            <a:endParaRPr/>
          </a:p>
        </p:txBody>
      </p:sp>
      <p:sp>
        <p:nvSpPr>
          <p:cNvPr id="684" name="Google Shape;684;p64"/>
          <p:cNvSpPr txBox="1"/>
          <p:nvPr/>
        </p:nvSpPr>
        <p:spPr>
          <a:xfrm>
            <a:off x="1828800" y="2971800"/>
            <a:ext cx="5867400" cy="2133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IsDefined MACRO symbol</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IFDEF symbol</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EXITM &lt;-1&gt; 	;; True</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ELSE</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EXITM &lt;0&gt; 	;; False</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ENDIF</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685" name="Google Shape;685;p64"/>
          <p:cNvSpPr txBox="1"/>
          <p:nvPr/>
        </p:nvSpPr>
        <p:spPr>
          <a:xfrm>
            <a:off x="838200" y="5257800"/>
            <a:ext cx="7924800" cy="593725"/>
          </a:xfrm>
          <a:prstGeom prst="rect">
            <a:avLst/>
          </a:prstGeom>
          <a:noFill/>
          <a:ln>
            <a:noFill/>
          </a:ln>
        </p:spPr>
        <p:txBody>
          <a:bodyPr anchorCtr="0" anchor="t" bIns="137150" lIns="91425" spcFirstLastPara="1" rIns="91425" wrap="square" tIns="137150">
            <a:spAutoFit/>
          </a:bodyPr>
          <a:lstStyle/>
          <a:p>
            <a:pPr indent="0" lvl="0" marL="0" marR="0" rtl="0" algn="ctr">
              <a:spcBef>
                <a:spcPts val="0"/>
              </a:spcBef>
              <a:spcAft>
                <a:spcPts val="0"/>
              </a:spcAft>
              <a:buNone/>
            </a:pPr>
            <a:r>
              <a:rPr b="0" i="0" lang="en-US" sz="2100" u="none" cap="none" strike="noStrike">
                <a:solidFill>
                  <a:schemeClr val="lt2"/>
                </a:solidFill>
                <a:latin typeface="Arial"/>
                <a:ea typeface="Arial"/>
                <a:cs typeface="Arial"/>
                <a:sym typeface="Arial"/>
              </a:rPr>
              <a:t>Notice how the assembler defines True and False.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5"/>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691" name="Google Shape;691;p6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692" name="Google Shape;692;p6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Macro Functions </a:t>
            </a:r>
            <a:r>
              <a:rPr lang="en-US" sz="2400"/>
              <a:t>(2 of 2)</a:t>
            </a:r>
            <a:endParaRPr/>
          </a:p>
        </p:txBody>
      </p:sp>
      <p:sp>
        <p:nvSpPr>
          <p:cNvPr id="693" name="Google Shape;693;p65"/>
          <p:cNvSpPr txBox="1"/>
          <p:nvPr>
            <p:ph idx="1" type="body"/>
          </p:nvPr>
        </p:nvSpPr>
        <p:spPr>
          <a:xfrm>
            <a:off x="685800" y="1143000"/>
            <a:ext cx="7772400"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When calling a macro function, the argument(s) must be enclosed in parentheses</a:t>
            </a:r>
            <a:endParaRPr/>
          </a:p>
          <a:p>
            <a:pPr indent="-342900" lvl="0" marL="342900" rtl="0" algn="l">
              <a:lnSpc>
                <a:spcPct val="90000"/>
              </a:lnSpc>
              <a:spcBef>
                <a:spcPts val="480"/>
              </a:spcBef>
              <a:spcAft>
                <a:spcPts val="0"/>
              </a:spcAft>
              <a:buSzPts val="2400"/>
              <a:buFont typeface="Arial"/>
              <a:buChar char="•"/>
            </a:pPr>
            <a:r>
              <a:rPr lang="en-US"/>
              <a:t>The following code permits the two MOV statements to be assembled only if the </a:t>
            </a:r>
            <a:r>
              <a:rPr lang="en-US">
                <a:solidFill>
                  <a:schemeClr val="lt2"/>
                </a:solidFill>
              </a:rPr>
              <a:t>RealMode</a:t>
            </a:r>
            <a:r>
              <a:rPr lang="en-US"/>
              <a:t> symbol has been defined:</a:t>
            </a:r>
            <a:endParaRPr/>
          </a:p>
        </p:txBody>
      </p:sp>
      <p:sp>
        <p:nvSpPr>
          <p:cNvPr id="694" name="Google Shape;694;p65"/>
          <p:cNvSpPr txBox="1"/>
          <p:nvPr/>
        </p:nvSpPr>
        <p:spPr>
          <a:xfrm>
            <a:off x="2286000" y="3200400"/>
            <a:ext cx="4343400" cy="1371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IF IsDefined( RealMode )</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ax,@data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mov ds,ax</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ENDIF</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6"/>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701" name="Google Shape;701;p6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702" name="Google Shape;702;p6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703" name="Google Shape;703;p66"/>
          <p:cNvSpPr txBox="1"/>
          <p:nvPr>
            <p:ph idx="1" type="body"/>
          </p:nvPr>
        </p:nvSpPr>
        <p:spPr>
          <a:xfrm>
            <a:off x="1828800" y="1600200"/>
            <a:ext cx="5334000" cy="2514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Structures</a:t>
            </a:r>
            <a:endParaRPr/>
          </a:p>
          <a:p>
            <a:pPr indent="-342900" lvl="0" marL="342900" rtl="0" algn="l">
              <a:spcBef>
                <a:spcPts val="480"/>
              </a:spcBef>
              <a:spcAft>
                <a:spcPts val="0"/>
              </a:spcAft>
              <a:buSzPts val="2400"/>
              <a:buFont typeface="Arial"/>
              <a:buChar char="•"/>
            </a:pPr>
            <a:r>
              <a:rPr lang="en-US"/>
              <a:t>Macros</a:t>
            </a:r>
            <a:endParaRPr/>
          </a:p>
          <a:p>
            <a:pPr indent="-342900" lvl="0" marL="342900" rtl="0" algn="l">
              <a:spcBef>
                <a:spcPts val="480"/>
              </a:spcBef>
              <a:spcAft>
                <a:spcPts val="0"/>
              </a:spcAft>
              <a:buSzPts val="2400"/>
              <a:buFont typeface="Arial"/>
              <a:buChar char="•"/>
            </a:pPr>
            <a:r>
              <a:rPr lang="en-US"/>
              <a:t>Conditional-Assembly Directives</a:t>
            </a:r>
            <a:endParaRPr/>
          </a:p>
          <a:p>
            <a:pPr indent="-342900" lvl="0" marL="342900" rtl="0" algn="l">
              <a:spcBef>
                <a:spcPts val="480"/>
              </a:spcBef>
              <a:spcAft>
                <a:spcPts val="0"/>
              </a:spcAft>
              <a:buSzPts val="2400"/>
              <a:buFont typeface="Arial"/>
              <a:buChar char="•"/>
            </a:pPr>
            <a:r>
              <a:rPr b="1" lang="en-US">
                <a:solidFill>
                  <a:schemeClr val="lt2"/>
                </a:solidFill>
              </a:rPr>
              <a:t>Defining Repeat Blocks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7"/>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709" name="Google Shape;709;p6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710" name="Google Shape;710;p6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Defining Repeat Blocks</a:t>
            </a:r>
            <a:endParaRPr/>
          </a:p>
        </p:txBody>
      </p:sp>
      <p:sp>
        <p:nvSpPr>
          <p:cNvPr id="711" name="Google Shape;711;p67"/>
          <p:cNvSpPr txBox="1"/>
          <p:nvPr>
            <p:ph idx="1" type="body"/>
          </p:nvPr>
        </p:nvSpPr>
        <p:spPr>
          <a:xfrm>
            <a:off x="1828800" y="1600200"/>
            <a:ext cx="4343400" cy="2819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WHILE Directive</a:t>
            </a:r>
            <a:endParaRPr/>
          </a:p>
          <a:p>
            <a:pPr indent="-342900" lvl="0" marL="342900" rtl="0" algn="l">
              <a:spcBef>
                <a:spcPts val="480"/>
              </a:spcBef>
              <a:spcAft>
                <a:spcPts val="0"/>
              </a:spcAft>
              <a:buSzPts val="2400"/>
              <a:buFont typeface="Arial"/>
              <a:buChar char="•"/>
            </a:pPr>
            <a:r>
              <a:rPr lang="en-US"/>
              <a:t>REPEAT Directive</a:t>
            </a:r>
            <a:endParaRPr/>
          </a:p>
          <a:p>
            <a:pPr indent="-342900" lvl="0" marL="342900" rtl="0" algn="l">
              <a:spcBef>
                <a:spcPts val="480"/>
              </a:spcBef>
              <a:spcAft>
                <a:spcPts val="0"/>
              </a:spcAft>
              <a:buSzPts val="2400"/>
              <a:buFont typeface="Arial"/>
              <a:buChar char="•"/>
            </a:pPr>
            <a:r>
              <a:rPr lang="en-US"/>
              <a:t>FOR Directive</a:t>
            </a:r>
            <a:endParaRPr/>
          </a:p>
          <a:p>
            <a:pPr indent="-342900" lvl="0" marL="342900" rtl="0" algn="l">
              <a:spcBef>
                <a:spcPts val="480"/>
              </a:spcBef>
              <a:spcAft>
                <a:spcPts val="0"/>
              </a:spcAft>
              <a:buSzPts val="2400"/>
              <a:buFont typeface="Arial"/>
              <a:buChar char="•"/>
            </a:pPr>
            <a:r>
              <a:rPr lang="en-US"/>
              <a:t>FORC Directive</a:t>
            </a:r>
            <a:endParaRPr/>
          </a:p>
          <a:p>
            <a:pPr indent="-342900" lvl="0" marL="342900" rtl="0" algn="l">
              <a:spcBef>
                <a:spcPts val="480"/>
              </a:spcBef>
              <a:spcAft>
                <a:spcPts val="0"/>
              </a:spcAft>
              <a:buSzPts val="2400"/>
              <a:buFont typeface="Arial"/>
              <a:buChar char="•"/>
            </a:pPr>
            <a:r>
              <a:rPr lang="en-US"/>
              <a:t>Example: Linked List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8"/>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717" name="Google Shape;717;p6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718" name="Google Shape;718;p6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WHILE Directive</a:t>
            </a:r>
            <a:endParaRPr/>
          </a:p>
        </p:txBody>
      </p:sp>
      <p:sp>
        <p:nvSpPr>
          <p:cNvPr id="719" name="Google Shape;719;p68"/>
          <p:cNvSpPr txBox="1"/>
          <p:nvPr>
            <p:ph idx="1" type="body"/>
          </p:nvPr>
        </p:nvSpPr>
        <p:spPr>
          <a:xfrm>
            <a:off x="685800" y="1143000"/>
            <a:ext cx="7772400" cy="175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The WHILE directive repeats a statement block as long as a particular constant expression is true. </a:t>
            </a:r>
            <a:endParaRPr/>
          </a:p>
          <a:p>
            <a:pPr indent="-342900" lvl="0" marL="342900" rtl="0" algn="l">
              <a:spcBef>
                <a:spcPts val="480"/>
              </a:spcBef>
              <a:spcAft>
                <a:spcPts val="0"/>
              </a:spcAft>
              <a:buSzPts val="2400"/>
              <a:buFont typeface="Arial"/>
              <a:buChar char="•"/>
            </a:pPr>
            <a:r>
              <a:rPr lang="en-US"/>
              <a:t>Syntax:</a:t>
            </a:r>
            <a:endParaRPr/>
          </a:p>
        </p:txBody>
      </p:sp>
      <p:sp>
        <p:nvSpPr>
          <p:cNvPr id="720" name="Google Shape;720;p68"/>
          <p:cNvSpPr txBox="1"/>
          <p:nvPr/>
        </p:nvSpPr>
        <p:spPr>
          <a:xfrm>
            <a:off x="1828800" y="2667000"/>
            <a:ext cx="3962400" cy="1565275"/>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dk1"/>
                </a:solidFill>
                <a:latin typeface="Arial"/>
                <a:ea typeface="Arial"/>
                <a:cs typeface="Arial"/>
                <a:sym typeface="Arial"/>
              </a:rPr>
              <a:t>WHILE </a:t>
            </a:r>
            <a:r>
              <a:rPr b="0" i="1" lang="en-US" sz="2100" u="none" cap="none" strike="noStrike">
                <a:solidFill>
                  <a:schemeClr val="dk1"/>
                </a:solidFill>
                <a:latin typeface="Arial"/>
                <a:ea typeface="Arial"/>
                <a:cs typeface="Arial"/>
                <a:sym typeface="Arial"/>
              </a:rPr>
              <a:t>constExpression</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	statements</a:t>
            </a:r>
            <a:endParaRPr/>
          </a:p>
          <a:p>
            <a:pPr indent="0" lvl="0" marL="0" marR="0" rtl="0" algn="l">
              <a:spcBef>
                <a:spcPts val="1050"/>
              </a:spcBef>
              <a:spcAft>
                <a:spcPts val="0"/>
              </a:spcAft>
              <a:buNone/>
            </a:pPr>
            <a:r>
              <a:rPr b="0" i="0" lang="en-US" sz="2100" u="none" cap="none" strike="noStrike">
                <a:solidFill>
                  <a:schemeClr val="dk1"/>
                </a:solidFill>
                <a:latin typeface="Arial"/>
                <a:ea typeface="Arial"/>
                <a:cs typeface="Arial"/>
                <a:sym typeface="Arial"/>
              </a:rPr>
              <a:t>ENDM</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9"/>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726" name="Google Shape;726;p6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727" name="Google Shape;727;p6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WHILE Example</a:t>
            </a:r>
            <a:endParaRPr/>
          </a:p>
        </p:txBody>
      </p:sp>
      <p:sp>
        <p:nvSpPr>
          <p:cNvPr id="728" name="Google Shape;728;p69"/>
          <p:cNvSpPr txBox="1"/>
          <p:nvPr/>
        </p:nvSpPr>
        <p:spPr>
          <a:xfrm>
            <a:off x="1143000" y="1905000"/>
            <a:ext cx="6705600" cy="3886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val1 = 1</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val2 = 1</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DWORD val1 	; first two values</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DWORD val2</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val3 = val1 + val2</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WHILE val3 LT 0F0000000h</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DWORD val3</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val1 = val2</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val2 = val3</a:t>
            </a:r>
            <a:endParaRPr/>
          </a:p>
          <a:p>
            <a:pPr indent="0" lvl="1" marL="45720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val3 = val1 + val2</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729" name="Google Shape;729;p69"/>
          <p:cNvSpPr txBox="1"/>
          <p:nvPr/>
        </p:nvSpPr>
        <p:spPr>
          <a:xfrm>
            <a:off x="685800" y="9144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Generates Fibonacci integers between 1 and F0000000h at assembly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33" name="Google Shape;133;p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34" name="Google Shape;134;p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Using a Structure</a:t>
            </a:r>
            <a:endParaRPr/>
          </a:p>
        </p:txBody>
      </p:sp>
      <p:sp>
        <p:nvSpPr>
          <p:cNvPr id="135" name="Google Shape;135;p7"/>
          <p:cNvSpPr txBox="1"/>
          <p:nvPr>
            <p:ph idx="1" type="body"/>
          </p:nvPr>
        </p:nvSpPr>
        <p:spPr>
          <a:xfrm>
            <a:off x="762000" y="1524000"/>
            <a:ext cx="7467600" cy="3505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None/>
            </a:pPr>
            <a:r>
              <a:rPr lang="en-US"/>
              <a:t>Using a structure involves three sequential steps:</a:t>
            </a:r>
            <a:endParaRPr/>
          </a:p>
          <a:p>
            <a:pPr indent="-285750" lvl="1" marL="742950" rtl="0" algn="l">
              <a:spcBef>
                <a:spcPts val="440"/>
              </a:spcBef>
              <a:spcAft>
                <a:spcPts val="0"/>
              </a:spcAft>
              <a:buSzPts val="2200"/>
              <a:buFont typeface="Arial"/>
              <a:buNone/>
            </a:pPr>
            <a:r>
              <a:rPr lang="en-US"/>
              <a:t>1. Define the structure.</a:t>
            </a:r>
            <a:endParaRPr/>
          </a:p>
          <a:p>
            <a:pPr indent="-285750" lvl="1" marL="742950" rtl="0" algn="l">
              <a:spcBef>
                <a:spcPts val="440"/>
              </a:spcBef>
              <a:spcAft>
                <a:spcPts val="0"/>
              </a:spcAft>
              <a:buSzPts val="2200"/>
              <a:buFont typeface="Arial"/>
              <a:buNone/>
            </a:pPr>
            <a:r>
              <a:rPr lang="en-US"/>
              <a:t>2. Declare one or more variables of the structure type, called </a:t>
            </a:r>
            <a:r>
              <a:rPr lang="en-US">
                <a:solidFill>
                  <a:schemeClr val="lt2"/>
                </a:solidFill>
              </a:rPr>
              <a:t>structure variables</a:t>
            </a:r>
            <a:r>
              <a:rPr lang="en-US"/>
              <a:t>.</a:t>
            </a:r>
            <a:endParaRPr/>
          </a:p>
          <a:p>
            <a:pPr indent="-285750" lvl="1" marL="742950" rtl="0" algn="l">
              <a:spcBef>
                <a:spcPts val="440"/>
              </a:spcBef>
              <a:spcAft>
                <a:spcPts val="0"/>
              </a:spcAft>
              <a:buSzPts val="2200"/>
              <a:buFont typeface="Arial"/>
              <a:buNone/>
            </a:pPr>
            <a:r>
              <a:rPr lang="en-US"/>
              <a:t>3. Write runtime instructions that access the structure.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70"/>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735" name="Google Shape;735;p7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736" name="Google Shape;736;p7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REPEAT Directive</a:t>
            </a:r>
            <a:endParaRPr/>
          </a:p>
        </p:txBody>
      </p:sp>
      <p:sp>
        <p:nvSpPr>
          <p:cNvPr id="737" name="Google Shape;737;p70"/>
          <p:cNvSpPr txBox="1"/>
          <p:nvPr>
            <p:ph idx="1" type="body"/>
          </p:nvPr>
        </p:nvSpPr>
        <p:spPr>
          <a:xfrm>
            <a:off x="685800" y="1143000"/>
            <a:ext cx="7772400" cy="144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The REPEAT directive repeats a statement block a fixed number of times.</a:t>
            </a:r>
            <a:endParaRPr/>
          </a:p>
          <a:p>
            <a:pPr indent="-342900" lvl="0" marL="342900" rtl="0" algn="l">
              <a:spcBef>
                <a:spcPts val="480"/>
              </a:spcBef>
              <a:spcAft>
                <a:spcPts val="0"/>
              </a:spcAft>
              <a:buSzPts val="2400"/>
              <a:buFont typeface="Arial"/>
              <a:buChar char="•"/>
            </a:pPr>
            <a:r>
              <a:rPr lang="en-US"/>
              <a:t>Syntax:</a:t>
            </a:r>
            <a:endParaRPr/>
          </a:p>
        </p:txBody>
      </p:sp>
      <p:sp>
        <p:nvSpPr>
          <p:cNvPr id="738" name="Google Shape;738;p70"/>
          <p:cNvSpPr txBox="1"/>
          <p:nvPr/>
        </p:nvSpPr>
        <p:spPr>
          <a:xfrm>
            <a:off x="2438400" y="2514600"/>
            <a:ext cx="3962400" cy="1565275"/>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dk1"/>
                </a:solidFill>
                <a:latin typeface="Arial"/>
                <a:ea typeface="Arial"/>
                <a:cs typeface="Arial"/>
                <a:sym typeface="Arial"/>
              </a:rPr>
              <a:t>REPEAT</a:t>
            </a:r>
            <a:r>
              <a:rPr b="0" i="1" lang="en-US" sz="2100" u="none" cap="none" strike="noStrike">
                <a:solidFill>
                  <a:schemeClr val="dk1"/>
                </a:solidFill>
                <a:latin typeface="Arial"/>
                <a:ea typeface="Arial"/>
                <a:cs typeface="Arial"/>
                <a:sym typeface="Arial"/>
              </a:rPr>
              <a:t> constExpression</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	statements</a:t>
            </a:r>
            <a:endParaRPr/>
          </a:p>
          <a:p>
            <a:pPr indent="0" lvl="0" marL="0" marR="0" rtl="0" algn="l">
              <a:spcBef>
                <a:spcPts val="1050"/>
              </a:spcBef>
              <a:spcAft>
                <a:spcPts val="0"/>
              </a:spcAft>
              <a:buNone/>
            </a:pPr>
            <a:r>
              <a:rPr b="0" i="0" lang="en-US" sz="2100" u="none" cap="none" strike="noStrike">
                <a:solidFill>
                  <a:schemeClr val="dk1"/>
                </a:solidFill>
                <a:latin typeface="Arial"/>
                <a:ea typeface="Arial"/>
                <a:cs typeface="Arial"/>
                <a:sym typeface="Arial"/>
              </a:rPr>
              <a:t>ENDM</a:t>
            </a:r>
            <a:endParaRPr/>
          </a:p>
        </p:txBody>
      </p:sp>
      <p:sp>
        <p:nvSpPr>
          <p:cNvPr id="739" name="Google Shape;739;p70"/>
          <p:cNvSpPr txBox="1"/>
          <p:nvPr/>
        </p:nvSpPr>
        <p:spPr>
          <a:xfrm>
            <a:off x="838200" y="4419600"/>
            <a:ext cx="74676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1" lang="en-US" sz="2100" u="none" cap="none" strike="noStrike">
                <a:solidFill>
                  <a:schemeClr val="lt1"/>
                </a:solidFill>
                <a:latin typeface="Arial"/>
                <a:ea typeface="Arial"/>
                <a:cs typeface="Arial"/>
                <a:sym typeface="Arial"/>
              </a:rPr>
              <a:t>ConstExpression</a:t>
            </a:r>
            <a:r>
              <a:rPr b="0" i="0" lang="en-US" sz="2100" u="none" cap="none" strike="noStrike">
                <a:solidFill>
                  <a:schemeClr val="lt1"/>
                </a:solidFill>
                <a:latin typeface="Arial"/>
                <a:ea typeface="Arial"/>
                <a:cs typeface="Arial"/>
                <a:sym typeface="Arial"/>
              </a:rPr>
              <a:t>, an unsigned constant integer expression, determines the number of repetitions.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1"/>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745" name="Google Shape;745;p7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746" name="Google Shape;746;p7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REPEAT Example</a:t>
            </a:r>
            <a:endParaRPr/>
          </a:p>
        </p:txBody>
      </p:sp>
      <p:sp>
        <p:nvSpPr>
          <p:cNvPr id="747" name="Google Shape;747;p71"/>
          <p:cNvSpPr txBox="1"/>
          <p:nvPr/>
        </p:nvSpPr>
        <p:spPr>
          <a:xfrm>
            <a:off x="2057400" y="2514600"/>
            <a:ext cx="4953000" cy="1600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iVal = 10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REPEAT 100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DWORD iVal</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iVal = iVal + 10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748" name="Google Shape;748;p71"/>
          <p:cNvSpPr txBox="1"/>
          <p:nvPr/>
        </p:nvSpPr>
        <p:spPr>
          <a:xfrm>
            <a:off x="609600" y="1447800"/>
            <a:ext cx="76962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following code generates 100 integer data definitions in the sequence 10, 20, 30, . . . </a:t>
            </a:r>
            <a:endParaRPr/>
          </a:p>
        </p:txBody>
      </p:sp>
      <p:sp>
        <p:nvSpPr>
          <p:cNvPr id="749" name="Google Shape;749;p71"/>
          <p:cNvSpPr txBox="1"/>
          <p:nvPr/>
        </p:nvSpPr>
        <p:spPr>
          <a:xfrm>
            <a:off x="685800" y="4572000"/>
            <a:ext cx="78486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How might we assign a data name to this list of integers?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2"/>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755" name="Google Shape;755;p7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756" name="Google Shape;756;p7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Your turn . . .</a:t>
            </a:r>
            <a:endParaRPr/>
          </a:p>
        </p:txBody>
      </p:sp>
      <p:sp>
        <p:nvSpPr>
          <p:cNvPr id="757" name="Google Shape;757;p72"/>
          <p:cNvSpPr txBox="1"/>
          <p:nvPr/>
        </p:nvSpPr>
        <p:spPr>
          <a:xfrm>
            <a:off x="2362200" y="2438400"/>
            <a:ext cx="4038600" cy="2362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rows = 10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columns = 5</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iVal = 10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REPEAT rows * columns</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DWORD iVal</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iVal = iVal + 10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758" name="Google Shape;758;p72"/>
          <p:cNvSpPr txBox="1"/>
          <p:nvPr/>
        </p:nvSpPr>
        <p:spPr>
          <a:xfrm>
            <a:off x="685800" y="1447800"/>
            <a:ext cx="77724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What will be the last integer to be generated by the following loop?</a:t>
            </a:r>
            <a:endParaRPr/>
          </a:p>
        </p:txBody>
      </p:sp>
      <p:sp>
        <p:nvSpPr>
          <p:cNvPr id="759" name="Google Shape;759;p72"/>
          <p:cNvSpPr txBox="1"/>
          <p:nvPr/>
        </p:nvSpPr>
        <p:spPr>
          <a:xfrm>
            <a:off x="1524000" y="1768475"/>
            <a:ext cx="18288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2"/>
                </a:solidFill>
                <a:latin typeface="Arial"/>
                <a:ea typeface="Arial"/>
                <a:cs typeface="Arial"/>
                <a:sym typeface="Arial"/>
              </a:rPr>
              <a:t>500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500"/>
                                        <p:tgtEl>
                                          <p:spTgt spid="7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73"/>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765" name="Google Shape;765;p7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766" name="Google Shape;766;p7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FOR Directive</a:t>
            </a:r>
            <a:endParaRPr/>
          </a:p>
        </p:txBody>
      </p:sp>
      <p:sp>
        <p:nvSpPr>
          <p:cNvPr id="767" name="Google Shape;767;p73"/>
          <p:cNvSpPr txBox="1"/>
          <p:nvPr>
            <p:ph idx="1" type="body"/>
          </p:nvPr>
        </p:nvSpPr>
        <p:spPr>
          <a:xfrm>
            <a:off x="685800" y="1143000"/>
            <a:ext cx="7772400" cy="2057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The FOR directive repeats a statement block by iterating over a comma-delimited list of symbols.</a:t>
            </a:r>
            <a:endParaRPr/>
          </a:p>
          <a:p>
            <a:pPr indent="-342900" lvl="0" marL="342900" rtl="0" algn="l">
              <a:lnSpc>
                <a:spcPct val="90000"/>
              </a:lnSpc>
              <a:spcBef>
                <a:spcPts val="480"/>
              </a:spcBef>
              <a:spcAft>
                <a:spcPts val="0"/>
              </a:spcAft>
              <a:buSzPts val="2400"/>
              <a:buFont typeface="Arial"/>
              <a:buChar char="•"/>
            </a:pPr>
            <a:r>
              <a:rPr lang="en-US"/>
              <a:t>Each symbol in the list causes one iteration of the loop.</a:t>
            </a:r>
            <a:endParaRPr/>
          </a:p>
          <a:p>
            <a:pPr indent="-342900" lvl="0" marL="342900" rtl="0" algn="l">
              <a:lnSpc>
                <a:spcPct val="90000"/>
              </a:lnSpc>
              <a:spcBef>
                <a:spcPts val="480"/>
              </a:spcBef>
              <a:spcAft>
                <a:spcPts val="0"/>
              </a:spcAft>
              <a:buSzPts val="2400"/>
              <a:buFont typeface="Arial"/>
              <a:buChar char="•"/>
            </a:pPr>
            <a:r>
              <a:rPr lang="en-US"/>
              <a:t>Syntax:</a:t>
            </a:r>
            <a:endParaRPr/>
          </a:p>
        </p:txBody>
      </p:sp>
      <p:sp>
        <p:nvSpPr>
          <p:cNvPr id="768" name="Google Shape;768;p73"/>
          <p:cNvSpPr txBox="1"/>
          <p:nvPr/>
        </p:nvSpPr>
        <p:spPr>
          <a:xfrm>
            <a:off x="2133600" y="3200400"/>
            <a:ext cx="5181600" cy="1565275"/>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b="0" i="1" lang="en-US" sz="2100" u="none" cap="none" strike="noStrike">
                <a:solidFill>
                  <a:schemeClr val="dk1"/>
                </a:solidFill>
                <a:latin typeface="Arial"/>
                <a:ea typeface="Arial"/>
                <a:cs typeface="Arial"/>
                <a:sym typeface="Arial"/>
              </a:rPr>
              <a:t>FOR parameter,&lt;arg1,arg2,arg3,...&gt;</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	statements</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ENDM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4"/>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774" name="Google Shape;774;p7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775" name="Google Shape;775;p7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FOR Example</a:t>
            </a:r>
            <a:endParaRPr/>
          </a:p>
        </p:txBody>
      </p:sp>
      <p:sp>
        <p:nvSpPr>
          <p:cNvPr id="776" name="Google Shape;776;p74"/>
          <p:cNvSpPr txBox="1"/>
          <p:nvPr/>
        </p:nvSpPr>
        <p:spPr>
          <a:xfrm>
            <a:off x="838200" y="2362200"/>
            <a:ext cx="7315200" cy="1600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Window STRUCT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FOR color,&lt;frame,titlebar,background,foreground&gt;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color DWORD ?</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ENDM</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Window ENDS</a:t>
            </a:r>
            <a:endParaRPr/>
          </a:p>
        </p:txBody>
      </p:sp>
      <p:sp>
        <p:nvSpPr>
          <p:cNvPr id="777" name="Google Shape;777;p74"/>
          <p:cNvSpPr txBox="1"/>
          <p:nvPr/>
        </p:nvSpPr>
        <p:spPr>
          <a:xfrm>
            <a:off x="685800" y="1066800"/>
            <a:ext cx="7696200" cy="123507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following Window structure contains frame, title bar, background, and foreground colors. The field definitions are created using a FOR directive:</a:t>
            </a:r>
            <a:endParaRPr/>
          </a:p>
        </p:txBody>
      </p:sp>
      <p:grpSp>
        <p:nvGrpSpPr>
          <p:cNvPr id="778" name="Google Shape;778;p74"/>
          <p:cNvGrpSpPr/>
          <p:nvPr/>
        </p:nvGrpSpPr>
        <p:grpSpPr>
          <a:xfrm>
            <a:off x="457200" y="4191000"/>
            <a:ext cx="6477000" cy="1828800"/>
            <a:chOff x="288" y="2640"/>
            <a:chExt cx="4080" cy="1152"/>
          </a:xfrm>
        </p:grpSpPr>
        <p:sp>
          <p:nvSpPr>
            <p:cNvPr id="779" name="Google Shape;779;p74"/>
            <p:cNvSpPr txBox="1"/>
            <p:nvPr/>
          </p:nvSpPr>
          <p:spPr>
            <a:xfrm>
              <a:off x="288" y="3024"/>
              <a:ext cx="1632" cy="374"/>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2"/>
                  </a:solidFill>
                  <a:latin typeface="Arial"/>
                  <a:ea typeface="Arial"/>
                  <a:cs typeface="Arial"/>
                  <a:sym typeface="Arial"/>
                </a:rPr>
                <a:t>Generated code:</a:t>
              </a:r>
              <a:endParaRPr/>
            </a:p>
          </p:txBody>
        </p:sp>
        <p:sp>
          <p:nvSpPr>
            <p:cNvPr id="780" name="Google Shape;780;p74"/>
            <p:cNvSpPr txBox="1"/>
            <p:nvPr/>
          </p:nvSpPr>
          <p:spPr>
            <a:xfrm>
              <a:off x="1872" y="2640"/>
              <a:ext cx="2496" cy="1152"/>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2"/>
                  </a:solidFill>
                  <a:latin typeface="Courier New"/>
                  <a:ea typeface="Courier New"/>
                  <a:cs typeface="Courier New"/>
                  <a:sym typeface="Courier New"/>
                </a:rPr>
                <a:t>Window STRUCT</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   frame DWORD ?</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   titlebar DWORD ?</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	background DWORD ?</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	foreground DWORD ?</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Window ENDS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500"/>
                                        <p:tgtEl>
                                          <p:spTgt spid="7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75"/>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786" name="Google Shape;786;p7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787" name="Google Shape;787;p7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FORC Directive</a:t>
            </a:r>
            <a:endParaRPr/>
          </a:p>
        </p:txBody>
      </p:sp>
      <p:sp>
        <p:nvSpPr>
          <p:cNvPr id="788" name="Google Shape;788;p75"/>
          <p:cNvSpPr txBox="1"/>
          <p:nvPr>
            <p:ph idx="1" type="body"/>
          </p:nvPr>
        </p:nvSpPr>
        <p:spPr>
          <a:xfrm>
            <a:off x="685800" y="1143000"/>
            <a:ext cx="7772400" cy="167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The FORC directive repeats a statement block by iterating over a string of characters. Each character in the string causes one iteration of the loop.</a:t>
            </a:r>
            <a:endParaRPr/>
          </a:p>
          <a:p>
            <a:pPr indent="-342900" lvl="0" marL="342900" rtl="0" algn="l">
              <a:spcBef>
                <a:spcPts val="480"/>
              </a:spcBef>
              <a:spcAft>
                <a:spcPts val="0"/>
              </a:spcAft>
              <a:buSzPts val="2400"/>
              <a:buFont typeface="Arial"/>
              <a:buChar char="•"/>
            </a:pPr>
            <a:r>
              <a:rPr lang="en-US"/>
              <a:t>Syntax:</a:t>
            </a:r>
            <a:endParaRPr/>
          </a:p>
        </p:txBody>
      </p:sp>
      <p:sp>
        <p:nvSpPr>
          <p:cNvPr id="789" name="Google Shape;789;p75"/>
          <p:cNvSpPr txBox="1"/>
          <p:nvPr/>
        </p:nvSpPr>
        <p:spPr>
          <a:xfrm>
            <a:off x="2514600" y="2971800"/>
            <a:ext cx="3962400" cy="1565275"/>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b="0" i="1" lang="en-US" sz="2100" u="none" cap="none" strike="noStrike">
                <a:solidFill>
                  <a:schemeClr val="dk1"/>
                </a:solidFill>
                <a:latin typeface="Arial"/>
                <a:ea typeface="Arial"/>
                <a:cs typeface="Arial"/>
                <a:sym typeface="Arial"/>
              </a:rPr>
              <a:t>FORC parameter, &lt;string&gt;</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	statements</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ENDM</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6"/>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795" name="Google Shape;795;p7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796" name="Google Shape;796;p7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FORC Example</a:t>
            </a:r>
            <a:endParaRPr/>
          </a:p>
        </p:txBody>
      </p:sp>
      <p:sp>
        <p:nvSpPr>
          <p:cNvPr id="797" name="Google Shape;797;p76"/>
          <p:cNvSpPr txBox="1"/>
          <p:nvPr/>
        </p:nvSpPr>
        <p:spPr>
          <a:xfrm>
            <a:off x="2057400" y="2438400"/>
            <a:ext cx="4724400" cy="11430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FORC code,&lt;ABCDEFG&gt;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Group_&amp;code WORD ?</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798" name="Google Shape;798;p76"/>
          <p:cNvSpPr txBox="1"/>
          <p:nvPr/>
        </p:nvSpPr>
        <p:spPr>
          <a:xfrm>
            <a:off x="685800" y="1066800"/>
            <a:ext cx="7696200" cy="123507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Suppose we need to accumulate seven sets of integer data  for an experiment. Their label names are to be Group_A, Group_B, Group_C, and so on. The FORC directive creates the variables:</a:t>
            </a:r>
            <a:endParaRPr/>
          </a:p>
        </p:txBody>
      </p:sp>
      <p:grpSp>
        <p:nvGrpSpPr>
          <p:cNvPr id="799" name="Google Shape;799;p76"/>
          <p:cNvGrpSpPr/>
          <p:nvPr/>
        </p:nvGrpSpPr>
        <p:grpSpPr>
          <a:xfrm>
            <a:off x="457200" y="3962400"/>
            <a:ext cx="6553200" cy="2133600"/>
            <a:chOff x="288" y="2496"/>
            <a:chExt cx="4128" cy="1344"/>
          </a:xfrm>
        </p:grpSpPr>
        <p:sp>
          <p:nvSpPr>
            <p:cNvPr id="800" name="Google Shape;800;p76"/>
            <p:cNvSpPr txBox="1"/>
            <p:nvPr/>
          </p:nvSpPr>
          <p:spPr>
            <a:xfrm>
              <a:off x="288" y="2928"/>
              <a:ext cx="1632" cy="374"/>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2"/>
                  </a:solidFill>
                  <a:latin typeface="Arial"/>
                  <a:ea typeface="Arial"/>
                  <a:cs typeface="Arial"/>
                  <a:sym typeface="Arial"/>
                </a:rPr>
                <a:t>Generated code:</a:t>
              </a:r>
              <a:endParaRPr/>
            </a:p>
          </p:txBody>
        </p:sp>
        <p:sp>
          <p:nvSpPr>
            <p:cNvPr id="801" name="Google Shape;801;p76"/>
            <p:cNvSpPr txBox="1"/>
            <p:nvPr/>
          </p:nvSpPr>
          <p:spPr>
            <a:xfrm>
              <a:off x="1824" y="2496"/>
              <a:ext cx="2592" cy="1344"/>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2"/>
                  </a:solidFill>
                  <a:latin typeface="Courier New"/>
                  <a:ea typeface="Courier New"/>
                  <a:cs typeface="Courier New"/>
                  <a:sym typeface="Courier New"/>
                </a:rPr>
                <a:t> Group_A WORD ?</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 Group_B WORD ?</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 Group_C WORD ?</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 Group_D WORD ?</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 Group_E WORD ?</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 Group_F WORD ?</a:t>
              </a:r>
              <a:endParaRPr/>
            </a:p>
            <a:p>
              <a:pPr indent="0" lvl="0" marL="0" marR="0" rtl="0" algn="l">
                <a:lnSpc>
                  <a:spcPct val="50000"/>
                </a:lnSpc>
                <a:spcBef>
                  <a:spcPts val="900"/>
                </a:spcBef>
                <a:spcAft>
                  <a:spcPts val="0"/>
                </a:spcAft>
                <a:buNone/>
              </a:pPr>
              <a:r>
                <a:rPr b="1" i="0" lang="en-US" sz="1800" u="none" cap="none" strike="noStrike">
                  <a:solidFill>
                    <a:schemeClr val="lt2"/>
                  </a:solidFill>
                  <a:latin typeface="Courier New"/>
                  <a:ea typeface="Courier New"/>
                  <a:cs typeface="Courier New"/>
                  <a:sym typeface="Courier New"/>
                </a:rPr>
                <a:t> Group_G WORD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500"/>
                                        <p:tgtEl>
                                          <p:spTgt spid="7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77"/>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807" name="Google Shape;807;p7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808" name="Google Shape;808;p7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Linked List </a:t>
            </a:r>
            <a:r>
              <a:rPr lang="en-US" sz="2400"/>
              <a:t>(1 of 5)</a:t>
            </a:r>
            <a:endParaRPr/>
          </a:p>
        </p:txBody>
      </p:sp>
      <p:sp>
        <p:nvSpPr>
          <p:cNvPr id="809" name="Google Shape;809;p77"/>
          <p:cNvSpPr txBox="1"/>
          <p:nvPr>
            <p:ph idx="1" type="body"/>
          </p:nvPr>
        </p:nvSpPr>
        <p:spPr>
          <a:xfrm>
            <a:off x="685800" y="1371600"/>
            <a:ext cx="7772400"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We can use the REPT directive to create a </a:t>
            </a:r>
            <a:r>
              <a:rPr lang="en-US">
                <a:solidFill>
                  <a:schemeClr val="lt2"/>
                </a:solidFill>
              </a:rPr>
              <a:t>singly linked list</a:t>
            </a:r>
            <a:r>
              <a:rPr lang="en-US"/>
              <a:t> at assembly time.</a:t>
            </a:r>
            <a:endParaRPr/>
          </a:p>
          <a:p>
            <a:pPr indent="-342900" lvl="0" marL="342900" rtl="0" algn="l">
              <a:lnSpc>
                <a:spcPct val="90000"/>
              </a:lnSpc>
              <a:spcBef>
                <a:spcPts val="480"/>
              </a:spcBef>
              <a:spcAft>
                <a:spcPts val="0"/>
              </a:spcAft>
              <a:buSzPts val="2400"/>
              <a:buFont typeface="Arial"/>
              <a:buChar char="•"/>
            </a:pPr>
            <a:r>
              <a:rPr lang="en-US"/>
              <a:t>Each node contains a pointer to the next node.</a:t>
            </a:r>
            <a:endParaRPr/>
          </a:p>
          <a:p>
            <a:pPr indent="-342900" lvl="0" marL="342900" rtl="0" algn="l">
              <a:lnSpc>
                <a:spcPct val="90000"/>
              </a:lnSpc>
              <a:spcBef>
                <a:spcPts val="480"/>
              </a:spcBef>
              <a:spcAft>
                <a:spcPts val="0"/>
              </a:spcAft>
              <a:buSzPts val="2400"/>
              <a:buFont typeface="Arial"/>
              <a:buChar char="•"/>
            </a:pPr>
            <a:r>
              <a:rPr lang="en-US"/>
              <a:t>A null pointer in the last node marks the end of the list</a:t>
            </a:r>
            <a:endParaRPr/>
          </a:p>
        </p:txBody>
      </p:sp>
      <p:graphicFrame>
        <p:nvGraphicFramePr>
          <p:cNvPr id="810" name="Google Shape;810;p77"/>
          <p:cNvGraphicFramePr/>
          <p:nvPr/>
        </p:nvGraphicFramePr>
        <p:xfrm>
          <a:off x="685800" y="3657600"/>
          <a:ext cx="8001000" cy="1066800"/>
        </p:xfrm>
        <a:graphic>
          <a:graphicData uri="http://schemas.openxmlformats.org/presentationml/2006/ole">
            <mc:AlternateContent>
              <mc:Choice Requires="v">
                <p:oleObj r:id="rId4" imgH="1066800" imgW="8001000" progId="Visio.Drawing.6" spid="_x0000_s1">
                  <p:embed/>
                </p:oleObj>
              </mc:Choice>
              <mc:Fallback>
                <p:oleObj r:id="rId5" imgH="1066800" imgW="8001000" progId="Visio.Drawing.6">
                  <p:embed/>
                  <p:pic>
                    <p:nvPicPr>
                      <p:cNvPr id="810" name="Google Shape;810;p77"/>
                      <p:cNvPicPr preferRelativeResize="0"/>
                      <p:nvPr/>
                    </p:nvPicPr>
                    <p:blipFill rotWithShape="1">
                      <a:blip r:embed="rId6">
                        <a:alphaModFix/>
                      </a:blip>
                      <a:srcRect b="-17735" l="-916" r="4586" t="-9056"/>
                      <a:stretch/>
                    </p:blipFill>
                    <p:spPr>
                      <a:xfrm>
                        <a:off x="685800" y="3657600"/>
                        <a:ext cx="8001000" cy="1066800"/>
                      </a:xfrm>
                      <a:prstGeom prst="rect">
                        <a:avLst/>
                      </a:prstGeom>
                      <a:solidFill>
                        <a:schemeClr val="accent1"/>
                      </a:solidFill>
                      <a:ln>
                        <a:noFill/>
                      </a:ln>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78"/>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816" name="Google Shape;816;p7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817" name="Google Shape;817;p7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Linked List </a:t>
            </a:r>
            <a:r>
              <a:rPr lang="en-US" sz="2400"/>
              <a:t>(2 of 5)</a:t>
            </a:r>
            <a:endParaRPr/>
          </a:p>
        </p:txBody>
      </p:sp>
      <p:sp>
        <p:nvSpPr>
          <p:cNvPr id="818" name="Google Shape;818;p78"/>
          <p:cNvSpPr txBox="1"/>
          <p:nvPr>
            <p:ph idx="1" type="body"/>
          </p:nvPr>
        </p:nvSpPr>
        <p:spPr>
          <a:xfrm>
            <a:off x="685800" y="1219200"/>
            <a:ext cx="7772400" cy="99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Each node in the list is defined by a ListNode structure:</a:t>
            </a:r>
            <a:endParaRPr/>
          </a:p>
        </p:txBody>
      </p:sp>
      <p:sp>
        <p:nvSpPr>
          <p:cNvPr id="819" name="Google Shape;819;p78"/>
          <p:cNvSpPr txBox="1"/>
          <p:nvPr/>
        </p:nvSpPr>
        <p:spPr>
          <a:xfrm>
            <a:off x="1066800" y="2286000"/>
            <a:ext cx="7162800" cy="25146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ListNode STRUCT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NodeData DWORD ?   	; the node's 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NextPtr  DWORD ?   	; pointer to next node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ListNode ENDS</a:t>
            </a:r>
            <a:endParaRPr/>
          </a:p>
          <a:p>
            <a:pPr indent="0" lvl="0" marL="0" marR="0" rtl="0" algn="l">
              <a:lnSpc>
                <a:spcPct val="50000"/>
              </a:lnSpc>
              <a:spcBef>
                <a:spcPts val="900"/>
              </a:spcBef>
              <a:spcAft>
                <a:spcPts val="0"/>
              </a:spcAft>
              <a:buNone/>
            </a:pPr>
            <a:r>
              <a:t/>
            </a:r>
            <a:endParaRPr b="1" i="0" sz="18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TotalNodeCount = 15</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NULL = 0</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Counter = 0</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79"/>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825" name="Google Shape;825;p7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826" name="Google Shape;826;p7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Linked List </a:t>
            </a:r>
            <a:r>
              <a:rPr lang="en-US" sz="2400"/>
              <a:t>(3 of 5)</a:t>
            </a:r>
            <a:endParaRPr/>
          </a:p>
        </p:txBody>
      </p:sp>
      <p:sp>
        <p:nvSpPr>
          <p:cNvPr id="827" name="Google Shape;827;p79"/>
          <p:cNvSpPr txBox="1"/>
          <p:nvPr>
            <p:ph idx="1" type="body"/>
          </p:nvPr>
        </p:nvSpPr>
        <p:spPr>
          <a:xfrm>
            <a:off x="609600" y="990600"/>
            <a:ext cx="7848600" cy="1524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The REPEAT directive generates the nodes.</a:t>
            </a:r>
            <a:endParaRPr/>
          </a:p>
          <a:p>
            <a:pPr indent="-342900" lvl="0" marL="342900" rtl="0" algn="l">
              <a:lnSpc>
                <a:spcPct val="90000"/>
              </a:lnSpc>
              <a:spcBef>
                <a:spcPts val="480"/>
              </a:spcBef>
              <a:spcAft>
                <a:spcPts val="0"/>
              </a:spcAft>
              <a:buSzPts val="2400"/>
              <a:buFont typeface="Arial"/>
              <a:buChar char="•"/>
            </a:pPr>
            <a:r>
              <a:rPr lang="en-US"/>
              <a:t>Each ListNode is initialized with a counter and an address that points 8 bytes beyond the current node's location:</a:t>
            </a:r>
            <a:endParaRPr/>
          </a:p>
        </p:txBody>
      </p:sp>
      <p:sp>
        <p:nvSpPr>
          <p:cNvPr id="828" name="Google Shape;828;p79"/>
          <p:cNvSpPr txBox="1"/>
          <p:nvPr/>
        </p:nvSpPr>
        <p:spPr>
          <a:xfrm>
            <a:off x="685800" y="2590800"/>
            <a:ext cx="7924800" cy="18288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lnSpc>
                <a:spcPct val="5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.data</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LinkedList LABEL PTR ListNode</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REPEAT TotalNodeCount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Counter = Counter + 1</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ListNode &lt;Counter, ($ + Counter * SIZEOF ListNode)&gt;</a:t>
            </a:r>
            <a:endParaRPr/>
          </a:p>
          <a:p>
            <a:pPr indent="0" lvl="0" marL="0" marR="0" rtl="0" algn="l">
              <a:lnSpc>
                <a:spcPct val="5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ENDM</a:t>
            </a:r>
            <a:endParaRPr/>
          </a:p>
        </p:txBody>
      </p:sp>
      <p:sp>
        <p:nvSpPr>
          <p:cNvPr id="829" name="Google Shape;829;p79"/>
          <p:cNvSpPr txBox="1"/>
          <p:nvPr/>
        </p:nvSpPr>
        <p:spPr>
          <a:xfrm>
            <a:off x="685800" y="4495800"/>
            <a:ext cx="79248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2"/>
                </a:solidFill>
                <a:latin typeface="Arial"/>
                <a:ea typeface="Arial"/>
                <a:cs typeface="Arial"/>
                <a:sym typeface="Arial"/>
              </a:rPr>
              <a:t>The value of $ does not change—it remains fixed at the location of the LinkedList label.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500"/>
                                        <p:tgtEl>
                                          <p:spTgt spid="8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42" name="Google Shape;142;p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43" name="Google Shape;143;p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Structure Definition Syntax</a:t>
            </a:r>
            <a:endParaRPr/>
          </a:p>
        </p:txBody>
      </p:sp>
      <p:sp>
        <p:nvSpPr>
          <p:cNvPr id="144" name="Google Shape;144;p8"/>
          <p:cNvSpPr txBox="1"/>
          <p:nvPr/>
        </p:nvSpPr>
        <p:spPr>
          <a:xfrm>
            <a:off x="2438400" y="1752600"/>
            <a:ext cx="3352800" cy="1565275"/>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b="0" i="1" lang="en-US" sz="2100" u="none" cap="none" strike="noStrike">
                <a:solidFill>
                  <a:schemeClr val="dk1"/>
                </a:solidFill>
                <a:latin typeface="Arial"/>
                <a:ea typeface="Arial"/>
                <a:cs typeface="Arial"/>
                <a:sym typeface="Arial"/>
              </a:rPr>
              <a:t>name STRUCT</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	field-declarations</a:t>
            </a:r>
            <a:endParaRPr/>
          </a:p>
          <a:p>
            <a:pPr indent="0" lvl="0" marL="0" marR="0" rtl="0" algn="l">
              <a:spcBef>
                <a:spcPts val="1050"/>
              </a:spcBef>
              <a:spcAft>
                <a:spcPts val="0"/>
              </a:spcAft>
              <a:buNone/>
            </a:pPr>
            <a:r>
              <a:rPr b="0" i="1" lang="en-US" sz="2100" u="none" cap="none" strike="noStrike">
                <a:solidFill>
                  <a:schemeClr val="dk1"/>
                </a:solidFill>
                <a:latin typeface="Arial"/>
                <a:ea typeface="Arial"/>
                <a:cs typeface="Arial"/>
                <a:sym typeface="Arial"/>
              </a:rPr>
              <a:t>name ENDS</a:t>
            </a:r>
            <a:endParaRPr/>
          </a:p>
        </p:txBody>
      </p:sp>
      <p:sp>
        <p:nvSpPr>
          <p:cNvPr id="145" name="Google Shape;145;p8"/>
          <p:cNvSpPr/>
          <p:nvPr/>
        </p:nvSpPr>
        <p:spPr>
          <a:xfrm>
            <a:off x="762000" y="3733800"/>
            <a:ext cx="7772400" cy="91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Field-declarations are identical to variable declarations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0"/>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835" name="Google Shape;835;p8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836" name="Google Shape;836;p8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Linked List </a:t>
            </a:r>
            <a:r>
              <a:rPr lang="en-US" sz="2400"/>
              <a:t>(4 of 5)</a:t>
            </a:r>
            <a:endParaRPr/>
          </a:p>
        </p:txBody>
      </p:sp>
      <p:sp>
        <p:nvSpPr>
          <p:cNvPr id="837" name="Google Shape;837;p80"/>
          <p:cNvSpPr txBox="1"/>
          <p:nvPr/>
        </p:nvSpPr>
        <p:spPr>
          <a:xfrm>
            <a:off x="2438400" y="2674938"/>
            <a:ext cx="3048000" cy="3116262"/>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70000"/>
              </a:lnSpc>
              <a:spcBef>
                <a:spcPts val="0"/>
              </a:spcBef>
              <a:spcAft>
                <a:spcPts val="0"/>
              </a:spcAft>
              <a:buNone/>
            </a:pPr>
            <a:r>
              <a:rPr b="1" i="0" lang="en-US" sz="1800" u="none" cap="none" strike="noStrike">
                <a:solidFill>
                  <a:schemeClr val="lt1"/>
                </a:solidFill>
                <a:latin typeface="Courier New"/>
                <a:ea typeface="Courier New"/>
                <a:cs typeface="Courier New"/>
                <a:sym typeface="Courier New"/>
              </a:rPr>
              <a:t>00000000	00000001</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00000008</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00000008	00000002</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00000010</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00000010	00000003</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00000018</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00000018	00000004</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	00000020</a:t>
            </a:r>
            <a:endParaRPr/>
          </a:p>
          <a:p>
            <a:pPr indent="0" lvl="0" marL="0" marR="0" rtl="0" algn="l">
              <a:lnSpc>
                <a:spcPct val="70000"/>
              </a:lnSpc>
              <a:spcBef>
                <a:spcPts val="900"/>
              </a:spcBef>
              <a:spcAft>
                <a:spcPts val="0"/>
              </a:spcAft>
              <a:buNone/>
            </a:pPr>
            <a:r>
              <a:rPr b="1" i="0" lang="en-US" sz="1800" u="none" cap="none" strike="noStrike">
                <a:solidFill>
                  <a:schemeClr val="lt1"/>
                </a:solidFill>
                <a:latin typeface="Courier New"/>
                <a:ea typeface="Courier New"/>
                <a:cs typeface="Courier New"/>
                <a:sym typeface="Courier New"/>
              </a:rPr>
              <a:t>00000020	(etc.)</a:t>
            </a:r>
            <a:endParaRPr/>
          </a:p>
        </p:txBody>
      </p:sp>
      <p:sp>
        <p:nvSpPr>
          <p:cNvPr id="838" name="Google Shape;838;p80"/>
          <p:cNvSpPr txBox="1"/>
          <p:nvPr/>
        </p:nvSpPr>
        <p:spPr>
          <a:xfrm>
            <a:off x="685800" y="1219200"/>
            <a:ext cx="76200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The following hexadecimal values in each node show how each </a:t>
            </a:r>
            <a:r>
              <a:rPr b="0" i="0" lang="en-US" sz="2100" u="none" cap="none" strike="noStrike">
                <a:solidFill>
                  <a:schemeClr val="lt2"/>
                </a:solidFill>
                <a:latin typeface="Arial"/>
                <a:ea typeface="Arial"/>
                <a:cs typeface="Arial"/>
                <a:sym typeface="Arial"/>
              </a:rPr>
              <a:t>NextPtr</a:t>
            </a:r>
            <a:r>
              <a:rPr b="0" i="0" lang="en-US" sz="2100" u="none" cap="none" strike="noStrike">
                <a:solidFill>
                  <a:schemeClr val="lt1"/>
                </a:solidFill>
                <a:latin typeface="Arial"/>
                <a:ea typeface="Arial"/>
                <a:cs typeface="Arial"/>
                <a:sym typeface="Arial"/>
              </a:rPr>
              <a:t> field contains the address of its following node.</a:t>
            </a:r>
            <a:endParaRPr/>
          </a:p>
        </p:txBody>
      </p:sp>
      <p:cxnSp>
        <p:nvCxnSpPr>
          <p:cNvPr id="839" name="Google Shape;839;p80"/>
          <p:cNvCxnSpPr/>
          <p:nvPr/>
        </p:nvCxnSpPr>
        <p:spPr>
          <a:xfrm rot="10800000">
            <a:off x="5029200" y="3208338"/>
            <a:ext cx="838200" cy="0"/>
          </a:xfrm>
          <a:prstGeom prst="straightConnector1">
            <a:avLst/>
          </a:prstGeom>
          <a:noFill/>
          <a:ln cap="flat" cmpd="sng" w="9525">
            <a:solidFill>
              <a:schemeClr val="lt2"/>
            </a:solidFill>
            <a:prstDash val="solid"/>
            <a:round/>
            <a:headEnd len="med" w="med" type="none"/>
            <a:tailEnd len="med" w="med" type="triangle"/>
          </a:ln>
        </p:spPr>
      </p:cxnSp>
      <p:sp>
        <p:nvSpPr>
          <p:cNvPr id="840" name="Google Shape;840;p80"/>
          <p:cNvSpPr txBox="1"/>
          <p:nvPr/>
        </p:nvSpPr>
        <p:spPr>
          <a:xfrm>
            <a:off x="5943600" y="2943225"/>
            <a:ext cx="1219200" cy="56197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1900" u="none" cap="none" strike="noStrike">
                <a:solidFill>
                  <a:schemeClr val="lt2"/>
                </a:solidFill>
                <a:latin typeface="Arial"/>
                <a:ea typeface="Arial"/>
                <a:cs typeface="Arial"/>
                <a:sym typeface="Arial"/>
              </a:rPr>
              <a:t>NextPtr</a:t>
            </a:r>
            <a:endParaRPr/>
          </a:p>
        </p:txBody>
      </p:sp>
      <p:sp>
        <p:nvSpPr>
          <p:cNvPr id="841" name="Google Shape;841;p80"/>
          <p:cNvSpPr txBox="1"/>
          <p:nvPr/>
        </p:nvSpPr>
        <p:spPr>
          <a:xfrm>
            <a:off x="2438400" y="2133600"/>
            <a:ext cx="2971800" cy="56197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1900" u="none" cap="none" strike="noStrike">
                <a:solidFill>
                  <a:schemeClr val="lt2"/>
                </a:solidFill>
                <a:latin typeface="Arial"/>
                <a:ea typeface="Arial"/>
                <a:cs typeface="Arial"/>
                <a:sym typeface="Arial"/>
              </a:rPr>
              <a:t>   offset	contents</a:t>
            </a:r>
            <a:endParaRPr/>
          </a:p>
        </p:txBody>
      </p:sp>
      <p:cxnSp>
        <p:nvCxnSpPr>
          <p:cNvPr id="842" name="Google Shape;842;p80"/>
          <p:cNvCxnSpPr/>
          <p:nvPr/>
        </p:nvCxnSpPr>
        <p:spPr>
          <a:xfrm flipH="1">
            <a:off x="4953000" y="3200400"/>
            <a:ext cx="914400" cy="685800"/>
          </a:xfrm>
          <a:prstGeom prst="straightConnector1">
            <a:avLst/>
          </a:prstGeom>
          <a:noFill/>
          <a:ln cap="flat" cmpd="sng" w="9525">
            <a:solidFill>
              <a:schemeClr val="lt2"/>
            </a:solidFill>
            <a:prstDash val="solid"/>
            <a:round/>
            <a:headEnd len="med" w="med" type="none"/>
            <a:tailEnd len="med" w="med" type="triangle"/>
          </a:ln>
        </p:spPr>
      </p:cxnSp>
      <p:cxnSp>
        <p:nvCxnSpPr>
          <p:cNvPr id="843" name="Google Shape;843;p80"/>
          <p:cNvCxnSpPr/>
          <p:nvPr/>
        </p:nvCxnSpPr>
        <p:spPr>
          <a:xfrm flipH="1">
            <a:off x="5029200" y="3200400"/>
            <a:ext cx="838200" cy="1295400"/>
          </a:xfrm>
          <a:prstGeom prst="straightConnector1">
            <a:avLst/>
          </a:prstGeom>
          <a:noFill/>
          <a:ln cap="flat" cmpd="sng" w="9525">
            <a:solidFill>
              <a:schemeClr val="lt2"/>
            </a:solidFill>
            <a:prstDash val="solid"/>
            <a:round/>
            <a:headEnd len="med" w="med" type="none"/>
            <a:tailEnd len="med" w="med" type="triangle"/>
          </a:ln>
        </p:spPr>
      </p:cxnSp>
      <p:cxnSp>
        <p:nvCxnSpPr>
          <p:cNvPr id="844" name="Google Shape;844;p80"/>
          <p:cNvCxnSpPr/>
          <p:nvPr/>
        </p:nvCxnSpPr>
        <p:spPr>
          <a:xfrm flipH="1">
            <a:off x="5029200" y="3200400"/>
            <a:ext cx="838200" cy="1981200"/>
          </a:xfrm>
          <a:prstGeom prst="straightConnector1">
            <a:avLst/>
          </a:prstGeom>
          <a:noFill/>
          <a:ln cap="flat" cmpd="sng" w="9525">
            <a:solidFill>
              <a:schemeClr val="lt2"/>
            </a:solidFill>
            <a:prstDash val="solid"/>
            <a:round/>
            <a:headEnd len="med" w="med" type="none"/>
            <a:tailEnd len="med" w="med" type="triangl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81"/>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850" name="Google Shape;850;p8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851" name="Google Shape;851;p8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Linked List </a:t>
            </a:r>
            <a:r>
              <a:rPr lang="en-US" sz="2400"/>
              <a:t>(5 of 5)</a:t>
            </a:r>
            <a:endParaRPr/>
          </a:p>
        </p:txBody>
      </p:sp>
      <p:sp>
        <p:nvSpPr>
          <p:cNvPr id="852" name="Google Shape;852;p81"/>
          <p:cNvSpPr txBox="1"/>
          <p:nvPr/>
        </p:nvSpPr>
        <p:spPr>
          <a:xfrm>
            <a:off x="3352800" y="1905000"/>
            <a:ext cx="1524000" cy="4057650"/>
          </a:xfrm>
          <a:prstGeom prst="rect">
            <a:avLst/>
          </a:prstGeom>
          <a:solidFill>
            <a:schemeClr val="dk1"/>
          </a:solid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lnSpc>
                <a:spcPct val="50000"/>
              </a:lnSpc>
              <a:spcBef>
                <a:spcPts val="0"/>
              </a:spcBef>
              <a:spcAft>
                <a:spcPts val="0"/>
              </a:spcAft>
              <a:buNone/>
            </a:pPr>
            <a:r>
              <a:rPr b="1" i="0" lang="en-US" sz="1700" u="none" cap="none" strike="noStrike">
                <a:solidFill>
                  <a:schemeClr val="lt1"/>
                </a:solidFill>
                <a:latin typeface="Courier New"/>
                <a:ea typeface="Courier New"/>
                <a:cs typeface="Courier New"/>
                <a:sym typeface="Courier New"/>
              </a:rPr>
              <a:t>1</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2</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3</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4</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5</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6</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7</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8</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9</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10</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11</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12</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13</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14</a:t>
            </a:r>
            <a:endParaRPr/>
          </a:p>
          <a:p>
            <a:pPr indent="0" lvl="0" marL="0" marR="0" rtl="0" algn="l">
              <a:lnSpc>
                <a:spcPct val="50000"/>
              </a:lnSpc>
              <a:spcBef>
                <a:spcPts val="850"/>
              </a:spcBef>
              <a:spcAft>
                <a:spcPts val="0"/>
              </a:spcAft>
              <a:buNone/>
            </a:pPr>
            <a:r>
              <a:rPr b="1" i="0" lang="en-US" sz="1700" u="none" cap="none" strike="noStrike">
                <a:solidFill>
                  <a:schemeClr val="lt1"/>
                </a:solidFill>
                <a:latin typeface="Courier New"/>
                <a:ea typeface="Courier New"/>
                <a:cs typeface="Courier New"/>
                <a:sym typeface="Courier New"/>
              </a:rPr>
              <a:t>15</a:t>
            </a:r>
            <a:endParaRPr/>
          </a:p>
        </p:txBody>
      </p:sp>
      <p:sp>
        <p:nvSpPr>
          <p:cNvPr id="853" name="Google Shape;853;p81"/>
          <p:cNvSpPr txBox="1"/>
          <p:nvPr/>
        </p:nvSpPr>
        <p:spPr>
          <a:xfrm>
            <a:off x="685800" y="3581400"/>
            <a:ext cx="2514600" cy="593725"/>
          </a:xfrm>
          <a:prstGeom prst="rect">
            <a:avLst/>
          </a:prstGeom>
          <a:noFill/>
          <a:ln>
            <a:noFill/>
          </a:ln>
        </p:spPr>
        <p:txBody>
          <a:bodyPr anchorCtr="0" anchor="t" bIns="137150" lIns="91425" spcFirstLastPara="1" rIns="91425" wrap="square" tIns="137150">
            <a:spAutoFit/>
          </a:bodyPr>
          <a:lstStyle/>
          <a:p>
            <a:pPr indent="0" lvl="0" marL="0" marR="0" rtl="0" algn="r">
              <a:spcBef>
                <a:spcPts val="0"/>
              </a:spcBef>
              <a:spcAft>
                <a:spcPts val="0"/>
              </a:spcAft>
              <a:buNone/>
            </a:pPr>
            <a:r>
              <a:rPr b="0" i="0" lang="en-US" sz="2100" u="none" cap="none" strike="noStrike">
                <a:solidFill>
                  <a:schemeClr val="lt1"/>
                </a:solidFill>
                <a:latin typeface="Arial"/>
                <a:ea typeface="Arial"/>
                <a:cs typeface="Arial"/>
                <a:sym typeface="Arial"/>
              </a:rPr>
              <a:t>Sample output:</a:t>
            </a:r>
            <a:endParaRPr/>
          </a:p>
        </p:txBody>
      </p:sp>
      <p:sp>
        <p:nvSpPr>
          <p:cNvPr id="854" name="Google Shape;854;p81"/>
          <p:cNvSpPr txBox="1"/>
          <p:nvPr/>
        </p:nvSpPr>
        <p:spPr>
          <a:xfrm>
            <a:off x="609600" y="1143000"/>
            <a:ext cx="63246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sng" cap="none" strike="noStrike">
                <a:solidFill>
                  <a:schemeClr val="lt1"/>
                </a:solidFill>
                <a:latin typeface="Arial"/>
                <a:ea typeface="Arial"/>
                <a:cs typeface="Arial"/>
                <a:sym typeface="Arial"/>
                <a:hlinkClick r:id="rId3">
                  <a:extLst>
                    <a:ext uri="{A12FA001-AC4F-418D-AE19-62706E023703}">
                      <ahyp:hlinkClr val="tx"/>
                    </a:ext>
                  </a:extLst>
                </a:hlinkClick>
              </a:rPr>
              <a:t>View the program's source code</a:t>
            </a:r>
            <a:endParaRPr b="0" i="0" sz="21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idx="11" type="ftr"/>
          </p:nvPr>
        </p:nvSpPr>
        <p:spPr>
          <a:xfrm>
            <a:off x="381000" y="6340475"/>
            <a:ext cx="4343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52" name="Google Shape;152;p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53" name="Google Shape;153;p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COORD Structure</a:t>
            </a:r>
            <a:endParaRPr/>
          </a:p>
        </p:txBody>
      </p:sp>
      <p:sp>
        <p:nvSpPr>
          <p:cNvPr id="154" name="Google Shape;154;p9"/>
          <p:cNvSpPr txBox="1"/>
          <p:nvPr>
            <p:ph idx="1" type="body"/>
          </p:nvPr>
        </p:nvSpPr>
        <p:spPr>
          <a:xfrm>
            <a:off x="685800" y="1143000"/>
            <a:ext cx="7772400" cy="175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The COORD structure used by the MS-Windows programming library identifies X and Y screen coordinates</a:t>
            </a:r>
            <a:endParaRPr/>
          </a:p>
        </p:txBody>
      </p:sp>
      <p:sp>
        <p:nvSpPr>
          <p:cNvPr id="155" name="Google Shape;155;p9"/>
          <p:cNvSpPr txBox="1"/>
          <p:nvPr/>
        </p:nvSpPr>
        <p:spPr>
          <a:xfrm>
            <a:off x="1828800" y="2743200"/>
            <a:ext cx="5105400" cy="1600200"/>
          </a:xfrm>
          <a:prstGeom prst="rect">
            <a:avLst/>
          </a:prstGeom>
          <a:noFill/>
          <a:ln cap="flat" cmpd="sng" w="9525">
            <a:solidFill>
              <a:schemeClr val="lt1"/>
            </a:solidFill>
            <a:prstDash val="solid"/>
            <a:miter lim="800000"/>
            <a:headEnd len="sm" w="sm" type="none"/>
            <a:tailEnd len="sm" w="sm" type="none"/>
          </a:ln>
        </p:spPr>
        <p:txBody>
          <a:bodyPr anchorCtr="0" anchor="t" bIns="182875" lIns="137150" spcFirstLastPara="1" rIns="137150" wrap="square" tIns="182875">
            <a:noAutofit/>
          </a:bodyPr>
          <a:lstStyle/>
          <a:p>
            <a:pPr indent="0" lvl="0" marL="0" marR="0" rtl="0" algn="l">
              <a:spcBef>
                <a:spcPts val="0"/>
              </a:spcBef>
              <a:spcAft>
                <a:spcPts val="0"/>
              </a:spcAft>
              <a:buNone/>
            </a:pPr>
            <a:r>
              <a:rPr b="1" i="0" lang="en-US" sz="1800" u="none" cap="none" strike="noStrike">
                <a:solidFill>
                  <a:schemeClr val="lt1"/>
                </a:solidFill>
                <a:latin typeface="Courier New"/>
                <a:ea typeface="Courier New"/>
                <a:cs typeface="Courier New"/>
                <a:sym typeface="Courier New"/>
              </a:rPr>
              <a:t>COORD STRUCT</a:t>
            </a:r>
            <a:endParaRPr/>
          </a:p>
          <a:p>
            <a:pPr indent="0" lvl="0" marL="0" marR="0" rtl="0" algn="l">
              <a:spcBef>
                <a:spcPts val="360"/>
              </a:spcBef>
              <a:spcAft>
                <a:spcPts val="0"/>
              </a:spcAft>
              <a:buNone/>
            </a:pPr>
            <a:r>
              <a:rPr b="1" i="0" lang="en-US" sz="1800" u="none" cap="none" strike="noStrike">
                <a:solidFill>
                  <a:schemeClr val="lt1"/>
                </a:solidFill>
                <a:latin typeface="Courier New"/>
                <a:ea typeface="Courier New"/>
                <a:cs typeface="Courier New"/>
                <a:sym typeface="Courier New"/>
              </a:rPr>
              <a:t>	X WORD ? 	; offset 00</a:t>
            </a:r>
            <a:endParaRPr/>
          </a:p>
          <a:p>
            <a:pPr indent="0" lvl="0" marL="0" marR="0" rtl="0" algn="l">
              <a:spcBef>
                <a:spcPts val="360"/>
              </a:spcBef>
              <a:spcAft>
                <a:spcPts val="0"/>
              </a:spcAft>
              <a:buNone/>
            </a:pPr>
            <a:r>
              <a:rPr b="1" i="0" lang="en-US" sz="1800" u="none" cap="none" strike="noStrike">
                <a:solidFill>
                  <a:schemeClr val="lt1"/>
                </a:solidFill>
                <a:latin typeface="Courier New"/>
                <a:ea typeface="Courier New"/>
                <a:cs typeface="Courier New"/>
                <a:sym typeface="Courier New"/>
              </a:rPr>
              <a:t>	Y WORD ? 	; offset 02</a:t>
            </a:r>
            <a:endParaRPr/>
          </a:p>
          <a:p>
            <a:pPr indent="0" lvl="0" marL="0" marR="0" rtl="0" algn="l">
              <a:spcBef>
                <a:spcPts val="360"/>
              </a:spcBef>
              <a:spcAft>
                <a:spcPts val="0"/>
              </a:spcAft>
              <a:buNone/>
            </a:pPr>
            <a:r>
              <a:rPr b="1" i="0" lang="en-US" sz="1800" u="none" cap="none" strike="noStrike">
                <a:solidFill>
                  <a:schemeClr val="lt1"/>
                </a:solidFill>
                <a:latin typeface="Courier New"/>
                <a:ea typeface="Courier New"/>
                <a:cs typeface="Courier New"/>
                <a:sym typeface="Courier New"/>
              </a:rPr>
              <a:t>COORD ENDS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2002-05-30T02:31:33Z</dcterms:created>
  <dc:creator>Kip Irvine</dc:creator>
</cp:coreProperties>
</file>