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24"/>
  </p:notesMasterIdLst>
  <p:sldIdLst>
    <p:sldId id="264" r:id="rId6"/>
    <p:sldId id="266" r:id="rId7"/>
    <p:sldId id="277" r:id="rId8"/>
    <p:sldId id="271" r:id="rId9"/>
    <p:sldId id="278" r:id="rId10"/>
    <p:sldId id="275" r:id="rId11"/>
    <p:sldId id="279" r:id="rId12"/>
    <p:sldId id="273" r:id="rId13"/>
    <p:sldId id="283" r:id="rId14"/>
    <p:sldId id="281" r:id="rId15"/>
    <p:sldId id="284" r:id="rId16"/>
    <p:sldId id="276" r:id="rId17"/>
    <p:sldId id="280" r:id="rId18"/>
    <p:sldId id="274" r:id="rId19"/>
    <p:sldId id="272" r:id="rId20"/>
    <p:sldId id="270" r:id="rId21"/>
    <p:sldId id="269" r:id="rId22"/>
    <p:sldId id="26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C"/>
    <a:srgbClr val="080808"/>
    <a:srgbClr val="5EC7E8"/>
    <a:srgbClr val="9A84D8"/>
    <a:srgbClr val="B0D3BF"/>
    <a:srgbClr val="455F51"/>
    <a:srgbClr val="007F9F"/>
    <a:srgbClr val="02579E"/>
    <a:srgbClr val="2BB7B3"/>
    <a:srgbClr val="077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AE9AC-3BDC-4A52-909A-13122EE60DB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CDAD1316-FBA9-476F-B0C8-C0BDA74F1525}">
      <dgm:prSet phldrT="[文字]" custT="1"/>
      <dgm:spPr/>
      <dgm:t>
        <a:bodyPr/>
        <a:lstStyle/>
        <a:p>
          <a:r>
            <a:rPr lang="en-US" altLang="zh-TW" sz="1400" b="1" dirty="0" smtClean="0">
              <a:latin typeface="+mn-ea"/>
            </a:rPr>
            <a:t>SQL-query (load out from Oracle)</a:t>
          </a:r>
          <a:endParaRPr lang="zh-TW" altLang="en-US" sz="1400" b="1" dirty="0"/>
        </a:p>
      </dgm:t>
    </dgm:pt>
    <dgm:pt modelId="{89123A4E-5AB6-418B-AD1C-C4B70630A1FA}" type="parTrans" cxnId="{7240705F-FEAD-4951-84B1-AAB99030776A}">
      <dgm:prSet/>
      <dgm:spPr/>
      <dgm:t>
        <a:bodyPr/>
        <a:lstStyle/>
        <a:p>
          <a:endParaRPr lang="zh-TW" altLang="en-US"/>
        </a:p>
      </dgm:t>
    </dgm:pt>
    <dgm:pt modelId="{4CBC66EE-B2C3-423D-BFE5-D65D0B21479F}" type="sibTrans" cxnId="{7240705F-FEAD-4951-84B1-AAB99030776A}">
      <dgm:prSet/>
      <dgm:spPr/>
      <dgm:t>
        <a:bodyPr/>
        <a:lstStyle/>
        <a:p>
          <a:endParaRPr lang="zh-TW" altLang="en-US"/>
        </a:p>
      </dgm:t>
    </dgm:pt>
    <dgm:pt modelId="{1D43F218-658A-45F5-8E8B-8310D795A050}">
      <dgm:prSet phldrT="[文字]" custT="1"/>
      <dgm:spPr/>
      <dgm:t>
        <a:bodyPr/>
        <a:lstStyle/>
        <a:p>
          <a:r>
            <a:rPr lang="en-US" altLang="zh-TW" sz="1400" b="1" dirty="0" smtClean="0">
              <a:latin typeface="+mn-ea"/>
            </a:rPr>
            <a:t>Insert to MongoDB</a:t>
          </a:r>
          <a:endParaRPr lang="zh-TW" altLang="en-US" sz="1400" b="1" dirty="0"/>
        </a:p>
      </dgm:t>
    </dgm:pt>
    <dgm:pt modelId="{681F10CD-0818-4CEE-91E4-3AE2ED824E1C}" type="parTrans" cxnId="{CA5EA635-D439-4477-BCE1-403E7BAEFD18}">
      <dgm:prSet/>
      <dgm:spPr/>
      <dgm:t>
        <a:bodyPr/>
        <a:lstStyle/>
        <a:p>
          <a:endParaRPr lang="zh-TW" altLang="en-US"/>
        </a:p>
      </dgm:t>
    </dgm:pt>
    <dgm:pt modelId="{9CD59ACD-7C66-4094-9F84-B03BFE72FCC9}" type="sibTrans" cxnId="{CA5EA635-D439-4477-BCE1-403E7BAEFD18}">
      <dgm:prSet/>
      <dgm:spPr/>
      <dgm:t>
        <a:bodyPr/>
        <a:lstStyle/>
        <a:p>
          <a:endParaRPr lang="zh-TW" altLang="en-US"/>
        </a:p>
      </dgm:t>
    </dgm:pt>
    <dgm:pt modelId="{BE731CFF-CFC8-4F8D-912C-7378B2A0A81A}">
      <dgm:prSet phldrT="[文字]" custT="1"/>
      <dgm:spPr/>
      <dgm:t>
        <a:bodyPr/>
        <a:lstStyle/>
        <a:p>
          <a:r>
            <a:rPr lang="en-US" altLang="zh-TW" sz="1400" b="1" dirty="0" smtClean="0">
              <a:latin typeface="+mn-ea"/>
            </a:rPr>
            <a:t>Create index and ensure the uniqueness</a:t>
          </a:r>
          <a:endParaRPr lang="zh-TW" altLang="en-US" sz="1400" b="1" dirty="0"/>
        </a:p>
      </dgm:t>
    </dgm:pt>
    <dgm:pt modelId="{955FD11C-9EF9-44E2-B2B0-89FD8BA19CAB}" type="parTrans" cxnId="{20F83574-6CB5-48BB-A56D-F4A133BE68A2}">
      <dgm:prSet/>
      <dgm:spPr/>
      <dgm:t>
        <a:bodyPr/>
        <a:lstStyle/>
        <a:p>
          <a:endParaRPr lang="zh-TW" altLang="en-US"/>
        </a:p>
      </dgm:t>
    </dgm:pt>
    <dgm:pt modelId="{25804796-35DB-485B-8EB3-0B121E3024DD}" type="sibTrans" cxnId="{20F83574-6CB5-48BB-A56D-F4A133BE68A2}">
      <dgm:prSet/>
      <dgm:spPr/>
      <dgm:t>
        <a:bodyPr/>
        <a:lstStyle/>
        <a:p>
          <a:endParaRPr lang="zh-TW" altLang="en-US"/>
        </a:p>
      </dgm:t>
    </dgm:pt>
    <dgm:pt modelId="{7398BA61-0C0F-412B-B0C5-22E47904D90D}">
      <dgm:prSet custT="1"/>
      <dgm:spPr/>
      <dgm:t>
        <a:bodyPr/>
        <a:lstStyle/>
        <a:p>
          <a:r>
            <a:rPr lang="en-US" altLang="zh-TW" sz="1400" b="1" dirty="0" smtClean="0">
              <a:latin typeface="+mn-ea"/>
            </a:rPr>
            <a:t>Cursor execute traverse query</a:t>
          </a:r>
          <a:endParaRPr lang="zh-TW" altLang="en-US" sz="1400" b="1" dirty="0"/>
        </a:p>
      </dgm:t>
    </dgm:pt>
    <dgm:pt modelId="{BF9ABFA7-EAE5-49C7-8315-8EB706C76F00}" type="parTrans" cxnId="{6F1BBFCF-9E08-4D93-AC56-3B0893370033}">
      <dgm:prSet/>
      <dgm:spPr/>
      <dgm:t>
        <a:bodyPr/>
        <a:lstStyle/>
        <a:p>
          <a:endParaRPr lang="zh-TW" altLang="en-US"/>
        </a:p>
      </dgm:t>
    </dgm:pt>
    <dgm:pt modelId="{0EBF8B0B-46EC-4A25-A675-1DCB75F78548}" type="sibTrans" cxnId="{6F1BBFCF-9E08-4D93-AC56-3B0893370033}">
      <dgm:prSet/>
      <dgm:spPr/>
      <dgm:t>
        <a:bodyPr/>
        <a:lstStyle/>
        <a:p>
          <a:endParaRPr lang="zh-TW" altLang="en-US"/>
        </a:p>
      </dgm:t>
    </dgm:pt>
    <dgm:pt modelId="{8F6309A7-EA7A-43AE-AB6B-39668E292850}">
      <dgm:prSet custT="1"/>
      <dgm:spPr/>
      <dgm:t>
        <a:bodyPr/>
        <a:lstStyle/>
        <a:p>
          <a:r>
            <a:rPr lang="en-US" altLang="zh-TW" sz="1400" b="1" dirty="0" err="1" smtClean="0">
              <a:latin typeface="+mn-ea"/>
            </a:rPr>
            <a:t>Dataframe</a:t>
          </a:r>
          <a:r>
            <a:rPr lang="en-US" altLang="zh-TW" sz="1400" b="1" dirty="0" smtClean="0">
              <a:latin typeface="+mn-ea"/>
            </a:rPr>
            <a:t> to dictionary (get column name)</a:t>
          </a:r>
          <a:endParaRPr lang="zh-TW" altLang="en-US" sz="1400" b="1" dirty="0"/>
        </a:p>
      </dgm:t>
    </dgm:pt>
    <dgm:pt modelId="{3316B4F4-9B3A-4BE3-B456-85D5182B7E5A}" type="parTrans" cxnId="{CAA771A0-7173-4396-A175-801875A20112}">
      <dgm:prSet/>
      <dgm:spPr/>
      <dgm:t>
        <a:bodyPr/>
        <a:lstStyle/>
        <a:p>
          <a:endParaRPr lang="zh-TW" altLang="en-US"/>
        </a:p>
      </dgm:t>
    </dgm:pt>
    <dgm:pt modelId="{E5506C0F-8C2E-43B6-8017-6716F4E29CBA}" type="sibTrans" cxnId="{CAA771A0-7173-4396-A175-801875A20112}">
      <dgm:prSet/>
      <dgm:spPr/>
      <dgm:t>
        <a:bodyPr/>
        <a:lstStyle/>
        <a:p>
          <a:endParaRPr lang="zh-TW" altLang="en-US"/>
        </a:p>
      </dgm:t>
    </dgm:pt>
    <dgm:pt modelId="{8377A53B-B292-454B-8764-A6FD93CF922C}">
      <dgm:prSet custT="1"/>
      <dgm:spPr/>
      <dgm:t>
        <a:bodyPr/>
        <a:lstStyle/>
        <a:p>
          <a:r>
            <a:rPr lang="en-US" altLang="zh-TW" sz="1400" b="1" dirty="0" smtClean="0">
              <a:latin typeface="+mn-ea"/>
            </a:rPr>
            <a:t>Fetch </a:t>
          </a:r>
          <a:r>
            <a:rPr lang="en-US" altLang="zh-TW" sz="1400" b="1" dirty="0" err="1" smtClean="0">
              <a:latin typeface="+mn-ea"/>
            </a:rPr>
            <a:t>dataframe</a:t>
          </a:r>
          <a:endParaRPr lang="zh-TW" altLang="en-US" sz="1400" b="1" dirty="0"/>
        </a:p>
      </dgm:t>
    </dgm:pt>
    <dgm:pt modelId="{576D627D-B072-4C04-9BEB-C89EB894BAE9}" type="parTrans" cxnId="{329C1793-1214-4DA8-8E52-348B83E31D56}">
      <dgm:prSet/>
      <dgm:spPr/>
      <dgm:t>
        <a:bodyPr/>
        <a:lstStyle/>
        <a:p>
          <a:endParaRPr lang="zh-TW" altLang="en-US"/>
        </a:p>
      </dgm:t>
    </dgm:pt>
    <dgm:pt modelId="{56041E27-F797-4FAB-AED2-D61B1DCCE7B8}" type="sibTrans" cxnId="{329C1793-1214-4DA8-8E52-348B83E31D56}">
      <dgm:prSet/>
      <dgm:spPr/>
      <dgm:t>
        <a:bodyPr/>
        <a:lstStyle/>
        <a:p>
          <a:endParaRPr lang="zh-TW" altLang="en-US"/>
        </a:p>
      </dgm:t>
    </dgm:pt>
    <dgm:pt modelId="{41BE4260-9EB1-4B5F-A048-D636BE47FFDF}" type="pres">
      <dgm:prSet presAssocID="{8ECAE9AC-3BDC-4A52-909A-13122EE60D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F6590431-46D9-42CF-9B9A-7FC11F6374A7}" type="pres">
      <dgm:prSet presAssocID="{8ECAE9AC-3BDC-4A52-909A-13122EE60DBE}" presName="Name1" presStyleCnt="0"/>
      <dgm:spPr/>
    </dgm:pt>
    <dgm:pt modelId="{10CBAEAD-31F9-4E86-8260-3CA096420229}" type="pres">
      <dgm:prSet presAssocID="{8ECAE9AC-3BDC-4A52-909A-13122EE60DBE}" presName="cycle" presStyleCnt="0"/>
      <dgm:spPr/>
    </dgm:pt>
    <dgm:pt modelId="{A3766A00-FF0D-4B01-8D4A-7F4367FFC258}" type="pres">
      <dgm:prSet presAssocID="{8ECAE9AC-3BDC-4A52-909A-13122EE60DBE}" presName="srcNode" presStyleLbl="node1" presStyleIdx="0" presStyleCnt="6"/>
      <dgm:spPr/>
    </dgm:pt>
    <dgm:pt modelId="{4B7F468F-C027-45EC-B431-757CB5B5DE56}" type="pres">
      <dgm:prSet presAssocID="{8ECAE9AC-3BDC-4A52-909A-13122EE60DBE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6EA5ECE7-1A00-4A89-9170-BDCFD99FC180}" type="pres">
      <dgm:prSet presAssocID="{8ECAE9AC-3BDC-4A52-909A-13122EE60DBE}" presName="extraNode" presStyleLbl="node1" presStyleIdx="0" presStyleCnt="6"/>
      <dgm:spPr/>
    </dgm:pt>
    <dgm:pt modelId="{E6E3D35B-78FB-4EDA-92CC-A6401EF8E915}" type="pres">
      <dgm:prSet presAssocID="{8ECAE9AC-3BDC-4A52-909A-13122EE60DBE}" presName="dstNode" presStyleLbl="node1" presStyleIdx="0" presStyleCnt="6"/>
      <dgm:spPr/>
    </dgm:pt>
    <dgm:pt modelId="{0F966141-84D6-474A-9D39-8C69D60CC1CB}" type="pres">
      <dgm:prSet presAssocID="{CDAD1316-FBA9-476F-B0C8-C0BDA74F1525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4F8E89-8D85-4295-8A13-DE196696CC05}" type="pres">
      <dgm:prSet presAssocID="{CDAD1316-FBA9-476F-B0C8-C0BDA74F1525}" presName="accent_1" presStyleCnt="0"/>
      <dgm:spPr/>
    </dgm:pt>
    <dgm:pt modelId="{AD15B348-B0AF-4022-9F6A-A9AEBBFD69B5}" type="pres">
      <dgm:prSet presAssocID="{CDAD1316-FBA9-476F-B0C8-C0BDA74F1525}" presName="accentRepeatNode" presStyleLbl="solidFgAcc1" presStyleIdx="0" presStyleCnt="6"/>
      <dgm:spPr/>
    </dgm:pt>
    <dgm:pt modelId="{36AF58D9-231F-4196-8620-A9018CFEBE9C}" type="pres">
      <dgm:prSet presAssocID="{7398BA61-0C0F-412B-B0C5-22E47904D90D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33D3F8-4129-48D6-8980-88700F8E1C8E}" type="pres">
      <dgm:prSet presAssocID="{7398BA61-0C0F-412B-B0C5-22E47904D90D}" presName="accent_2" presStyleCnt="0"/>
      <dgm:spPr/>
    </dgm:pt>
    <dgm:pt modelId="{8C2A6EE2-1AEE-43FE-B7A7-7F8D6AAB7B5E}" type="pres">
      <dgm:prSet presAssocID="{7398BA61-0C0F-412B-B0C5-22E47904D90D}" presName="accentRepeatNode" presStyleLbl="solidFgAcc1" presStyleIdx="1" presStyleCnt="6"/>
      <dgm:spPr/>
    </dgm:pt>
    <dgm:pt modelId="{309199D3-975A-419D-96EF-3E56692ABF2A}" type="pres">
      <dgm:prSet presAssocID="{8377A53B-B292-454B-8764-A6FD93CF922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F32A85-563B-4231-B0D9-152D954C5930}" type="pres">
      <dgm:prSet presAssocID="{8377A53B-B292-454B-8764-A6FD93CF922C}" presName="accent_3" presStyleCnt="0"/>
      <dgm:spPr/>
    </dgm:pt>
    <dgm:pt modelId="{7A54FDF8-B023-4D71-95BF-04E0A07BC8BD}" type="pres">
      <dgm:prSet presAssocID="{8377A53B-B292-454B-8764-A6FD93CF922C}" presName="accentRepeatNode" presStyleLbl="solidFgAcc1" presStyleIdx="2" presStyleCnt="6"/>
      <dgm:spPr/>
    </dgm:pt>
    <dgm:pt modelId="{120C1CCF-3A3E-4286-924D-CA0D74AC7C94}" type="pres">
      <dgm:prSet presAssocID="{8F6309A7-EA7A-43AE-AB6B-39668E292850}" presName="text_4" presStyleLbl="node1" presStyleIdx="3" presStyleCnt="6" custScaleX="99824" custScaleY="1001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F45774-D6E9-4299-B15C-E2331B808330}" type="pres">
      <dgm:prSet presAssocID="{8F6309A7-EA7A-43AE-AB6B-39668E292850}" presName="accent_4" presStyleCnt="0"/>
      <dgm:spPr/>
    </dgm:pt>
    <dgm:pt modelId="{7AFC1EA5-54A4-44E9-B157-AC82FA005BD2}" type="pres">
      <dgm:prSet presAssocID="{8F6309A7-EA7A-43AE-AB6B-39668E292850}" presName="accentRepeatNode" presStyleLbl="solidFgAcc1" presStyleIdx="3" presStyleCnt="6"/>
      <dgm:spPr/>
    </dgm:pt>
    <dgm:pt modelId="{4F67E1CD-2CE0-423E-8096-91330E6801E9}" type="pres">
      <dgm:prSet presAssocID="{1D43F218-658A-45F5-8E8B-8310D795A050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C21F5A-5512-42E1-9AA5-50FCEE5A0070}" type="pres">
      <dgm:prSet presAssocID="{1D43F218-658A-45F5-8E8B-8310D795A050}" presName="accent_5" presStyleCnt="0"/>
      <dgm:spPr/>
    </dgm:pt>
    <dgm:pt modelId="{E83C5DDF-377C-4502-AB9B-6074B965F8CF}" type="pres">
      <dgm:prSet presAssocID="{1D43F218-658A-45F5-8E8B-8310D795A050}" presName="accentRepeatNode" presStyleLbl="solidFgAcc1" presStyleIdx="4" presStyleCnt="6"/>
      <dgm:spPr/>
    </dgm:pt>
    <dgm:pt modelId="{EEA1B34A-9757-4AC4-846B-A519966699EA}" type="pres">
      <dgm:prSet presAssocID="{BE731CFF-CFC8-4F8D-912C-7378B2A0A81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4DB8BE-1F15-4A1A-89F6-B12F0CFF536E}" type="pres">
      <dgm:prSet presAssocID="{BE731CFF-CFC8-4F8D-912C-7378B2A0A81A}" presName="accent_6" presStyleCnt="0"/>
      <dgm:spPr/>
    </dgm:pt>
    <dgm:pt modelId="{090B45CA-1A9E-49A8-A2F6-C086C654D865}" type="pres">
      <dgm:prSet presAssocID="{BE731CFF-CFC8-4F8D-912C-7378B2A0A81A}" presName="accentRepeatNode" presStyleLbl="solidFgAcc1" presStyleIdx="5" presStyleCnt="6"/>
      <dgm:spPr/>
    </dgm:pt>
  </dgm:ptLst>
  <dgm:cxnLst>
    <dgm:cxn modelId="{A8F6A6BC-B9D8-4F94-A058-3FB02F6A2D35}" type="presOf" srcId="{4CBC66EE-B2C3-423D-BFE5-D65D0B21479F}" destId="{4B7F468F-C027-45EC-B431-757CB5B5DE56}" srcOrd="0" destOrd="0" presId="urn:microsoft.com/office/officeart/2008/layout/VerticalCurvedList"/>
    <dgm:cxn modelId="{20F83574-6CB5-48BB-A56D-F4A133BE68A2}" srcId="{8ECAE9AC-3BDC-4A52-909A-13122EE60DBE}" destId="{BE731CFF-CFC8-4F8D-912C-7378B2A0A81A}" srcOrd="5" destOrd="0" parTransId="{955FD11C-9EF9-44E2-B2B0-89FD8BA19CAB}" sibTransId="{25804796-35DB-485B-8EB3-0B121E3024DD}"/>
    <dgm:cxn modelId="{CAA771A0-7173-4396-A175-801875A20112}" srcId="{8ECAE9AC-3BDC-4A52-909A-13122EE60DBE}" destId="{8F6309A7-EA7A-43AE-AB6B-39668E292850}" srcOrd="3" destOrd="0" parTransId="{3316B4F4-9B3A-4BE3-B456-85D5182B7E5A}" sibTransId="{E5506C0F-8C2E-43B6-8017-6716F4E29CBA}"/>
    <dgm:cxn modelId="{329C1793-1214-4DA8-8E52-348B83E31D56}" srcId="{8ECAE9AC-3BDC-4A52-909A-13122EE60DBE}" destId="{8377A53B-B292-454B-8764-A6FD93CF922C}" srcOrd="2" destOrd="0" parTransId="{576D627D-B072-4C04-9BEB-C89EB894BAE9}" sibTransId="{56041E27-F797-4FAB-AED2-D61B1DCCE7B8}"/>
    <dgm:cxn modelId="{BCFD1805-9A20-4556-ADD3-4D917A64F46B}" type="presOf" srcId="{1D43F218-658A-45F5-8E8B-8310D795A050}" destId="{4F67E1CD-2CE0-423E-8096-91330E6801E9}" srcOrd="0" destOrd="0" presId="urn:microsoft.com/office/officeart/2008/layout/VerticalCurvedList"/>
    <dgm:cxn modelId="{FE2844E4-D682-4C99-A22D-8AA2BBCD5AD9}" type="presOf" srcId="{8F6309A7-EA7A-43AE-AB6B-39668E292850}" destId="{120C1CCF-3A3E-4286-924D-CA0D74AC7C94}" srcOrd="0" destOrd="0" presId="urn:microsoft.com/office/officeart/2008/layout/VerticalCurvedList"/>
    <dgm:cxn modelId="{F113F32D-0939-4A32-BA73-68620BFDCEB3}" type="presOf" srcId="{7398BA61-0C0F-412B-B0C5-22E47904D90D}" destId="{36AF58D9-231F-4196-8620-A9018CFEBE9C}" srcOrd="0" destOrd="0" presId="urn:microsoft.com/office/officeart/2008/layout/VerticalCurvedList"/>
    <dgm:cxn modelId="{CA5EA635-D439-4477-BCE1-403E7BAEFD18}" srcId="{8ECAE9AC-3BDC-4A52-909A-13122EE60DBE}" destId="{1D43F218-658A-45F5-8E8B-8310D795A050}" srcOrd="4" destOrd="0" parTransId="{681F10CD-0818-4CEE-91E4-3AE2ED824E1C}" sibTransId="{9CD59ACD-7C66-4094-9F84-B03BFE72FCC9}"/>
    <dgm:cxn modelId="{7240705F-FEAD-4951-84B1-AAB99030776A}" srcId="{8ECAE9AC-3BDC-4A52-909A-13122EE60DBE}" destId="{CDAD1316-FBA9-476F-B0C8-C0BDA74F1525}" srcOrd="0" destOrd="0" parTransId="{89123A4E-5AB6-418B-AD1C-C4B70630A1FA}" sibTransId="{4CBC66EE-B2C3-423D-BFE5-D65D0B21479F}"/>
    <dgm:cxn modelId="{6F1BBFCF-9E08-4D93-AC56-3B0893370033}" srcId="{8ECAE9AC-3BDC-4A52-909A-13122EE60DBE}" destId="{7398BA61-0C0F-412B-B0C5-22E47904D90D}" srcOrd="1" destOrd="0" parTransId="{BF9ABFA7-EAE5-49C7-8315-8EB706C76F00}" sibTransId="{0EBF8B0B-46EC-4A25-A675-1DCB75F78548}"/>
    <dgm:cxn modelId="{66E39574-887B-416F-9D6F-43A162331F90}" type="presOf" srcId="{BE731CFF-CFC8-4F8D-912C-7378B2A0A81A}" destId="{EEA1B34A-9757-4AC4-846B-A519966699EA}" srcOrd="0" destOrd="0" presId="urn:microsoft.com/office/officeart/2008/layout/VerticalCurvedList"/>
    <dgm:cxn modelId="{C229A4D0-A12F-43A9-8207-665FA43382F6}" type="presOf" srcId="{8ECAE9AC-3BDC-4A52-909A-13122EE60DBE}" destId="{41BE4260-9EB1-4B5F-A048-D636BE47FFDF}" srcOrd="0" destOrd="0" presId="urn:microsoft.com/office/officeart/2008/layout/VerticalCurvedList"/>
    <dgm:cxn modelId="{3687AC3E-C182-4917-8532-7285AD529986}" type="presOf" srcId="{8377A53B-B292-454B-8764-A6FD93CF922C}" destId="{309199D3-975A-419D-96EF-3E56692ABF2A}" srcOrd="0" destOrd="0" presId="urn:microsoft.com/office/officeart/2008/layout/VerticalCurvedList"/>
    <dgm:cxn modelId="{3A9290D2-889E-4F2F-9D26-71F6B10F0400}" type="presOf" srcId="{CDAD1316-FBA9-476F-B0C8-C0BDA74F1525}" destId="{0F966141-84D6-474A-9D39-8C69D60CC1CB}" srcOrd="0" destOrd="0" presId="urn:microsoft.com/office/officeart/2008/layout/VerticalCurvedList"/>
    <dgm:cxn modelId="{77A7679A-9D68-4F00-AB48-11EBFA23D488}" type="presParOf" srcId="{41BE4260-9EB1-4B5F-A048-D636BE47FFDF}" destId="{F6590431-46D9-42CF-9B9A-7FC11F6374A7}" srcOrd="0" destOrd="0" presId="urn:microsoft.com/office/officeart/2008/layout/VerticalCurvedList"/>
    <dgm:cxn modelId="{AA578C69-03F3-4BAF-B0DB-C88480DFF490}" type="presParOf" srcId="{F6590431-46D9-42CF-9B9A-7FC11F6374A7}" destId="{10CBAEAD-31F9-4E86-8260-3CA096420229}" srcOrd="0" destOrd="0" presId="urn:microsoft.com/office/officeart/2008/layout/VerticalCurvedList"/>
    <dgm:cxn modelId="{9DD8E1CF-BA09-477C-9203-7631CC81B7D2}" type="presParOf" srcId="{10CBAEAD-31F9-4E86-8260-3CA096420229}" destId="{A3766A00-FF0D-4B01-8D4A-7F4367FFC258}" srcOrd="0" destOrd="0" presId="urn:microsoft.com/office/officeart/2008/layout/VerticalCurvedList"/>
    <dgm:cxn modelId="{CD452DA7-EE84-4156-B707-0DB79E7CEDF7}" type="presParOf" srcId="{10CBAEAD-31F9-4E86-8260-3CA096420229}" destId="{4B7F468F-C027-45EC-B431-757CB5B5DE56}" srcOrd="1" destOrd="0" presId="urn:microsoft.com/office/officeart/2008/layout/VerticalCurvedList"/>
    <dgm:cxn modelId="{EFD3440E-58AB-4480-8279-014EEEE74EE3}" type="presParOf" srcId="{10CBAEAD-31F9-4E86-8260-3CA096420229}" destId="{6EA5ECE7-1A00-4A89-9170-BDCFD99FC180}" srcOrd="2" destOrd="0" presId="urn:microsoft.com/office/officeart/2008/layout/VerticalCurvedList"/>
    <dgm:cxn modelId="{54688536-1E1A-4B5F-B88D-3E123963F7FE}" type="presParOf" srcId="{10CBAEAD-31F9-4E86-8260-3CA096420229}" destId="{E6E3D35B-78FB-4EDA-92CC-A6401EF8E915}" srcOrd="3" destOrd="0" presId="urn:microsoft.com/office/officeart/2008/layout/VerticalCurvedList"/>
    <dgm:cxn modelId="{37EC00D8-F707-4019-81FD-93DD20B92E61}" type="presParOf" srcId="{F6590431-46D9-42CF-9B9A-7FC11F6374A7}" destId="{0F966141-84D6-474A-9D39-8C69D60CC1CB}" srcOrd="1" destOrd="0" presId="urn:microsoft.com/office/officeart/2008/layout/VerticalCurvedList"/>
    <dgm:cxn modelId="{391F7EF0-FF3E-4869-889E-3BD863002889}" type="presParOf" srcId="{F6590431-46D9-42CF-9B9A-7FC11F6374A7}" destId="{664F8E89-8D85-4295-8A13-DE196696CC05}" srcOrd="2" destOrd="0" presId="urn:microsoft.com/office/officeart/2008/layout/VerticalCurvedList"/>
    <dgm:cxn modelId="{F7BEB1A9-E1F5-4A10-AFA6-14A90FA6535E}" type="presParOf" srcId="{664F8E89-8D85-4295-8A13-DE196696CC05}" destId="{AD15B348-B0AF-4022-9F6A-A9AEBBFD69B5}" srcOrd="0" destOrd="0" presId="urn:microsoft.com/office/officeart/2008/layout/VerticalCurvedList"/>
    <dgm:cxn modelId="{BEF2FB03-04A7-4096-A6A8-A0BFD91DF6FF}" type="presParOf" srcId="{F6590431-46D9-42CF-9B9A-7FC11F6374A7}" destId="{36AF58D9-231F-4196-8620-A9018CFEBE9C}" srcOrd="3" destOrd="0" presId="urn:microsoft.com/office/officeart/2008/layout/VerticalCurvedList"/>
    <dgm:cxn modelId="{82B6C293-E44E-48EE-A0A0-2FD57B803182}" type="presParOf" srcId="{F6590431-46D9-42CF-9B9A-7FC11F6374A7}" destId="{6E33D3F8-4129-48D6-8980-88700F8E1C8E}" srcOrd="4" destOrd="0" presId="urn:microsoft.com/office/officeart/2008/layout/VerticalCurvedList"/>
    <dgm:cxn modelId="{8CDE14D8-5784-4970-9311-C98DA7EB0963}" type="presParOf" srcId="{6E33D3F8-4129-48D6-8980-88700F8E1C8E}" destId="{8C2A6EE2-1AEE-43FE-B7A7-7F8D6AAB7B5E}" srcOrd="0" destOrd="0" presId="urn:microsoft.com/office/officeart/2008/layout/VerticalCurvedList"/>
    <dgm:cxn modelId="{052C1D22-9F44-476F-8551-D2560D43A500}" type="presParOf" srcId="{F6590431-46D9-42CF-9B9A-7FC11F6374A7}" destId="{309199D3-975A-419D-96EF-3E56692ABF2A}" srcOrd="5" destOrd="0" presId="urn:microsoft.com/office/officeart/2008/layout/VerticalCurvedList"/>
    <dgm:cxn modelId="{0E10E4DA-E2C8-4D4D-A545-2DEDDEACBBB6}" type="presParOf" srcId="{F6590431-46D9-42CF-9B9A-7FC11F6374A7}" destId="{25F32A85-563B-4231-B0D9-152D954C5930}" srcOrd="6" destOrd="0" presId="urn:microsoft.com/office/officeart/2008/layout/VerticalCurvedList"/>
    <dgm:cxn modelId="{11A6273D-97A9-45BD-8524-1C61558BFFEC}" type="presParOf" srcId="{25F32A85-563B-4231-B0D9-152D954C5930}" destId="{7A54FDF8-B023-4D71-95BF-04E0A07BC8BD}" srcOrd="0" destOrd="0" presId="urn:microsoft.com/office/officeart/2008/layout/VerticalCurvedList"/>
    <dgm:cxn modelId="{FAEB9E0A-8217-4049-900E-9E0EAEF14449}" type="presParOf" srcId="{F6590431-46D9-42CF-9B9A-7FC11F6374A7}" destId="{120C1CCF-3A3E-4286-924D-CA0D74AC7C94}" srcOrd="7" destOrd="0" presId="urn:microsoft.com/office/officeart/2008/layout/VerticalCurvedList"/>
    <dgm:cxn modelId="{9D2F22A0-B029-45A9-9E7F-326A9A3BD373}" type="presParOf" srcId="{F6590431-46D9-42CF-9B9A-7FC11F6374A7}" destId="{D9F45774-D6E9-4299-B15C-E2331B808330}" srcOrd="8" destOrd="0" presId="urn:microsoft.com/office/officeart/2008/layout/VerticalCurvedList"/>
    <dgm:cxn modelId="{4470B9B5-8F1F-460E-B840-C7DD1355BD3E}" type="presParOf" srcId="{D9F45774-D6E9-4299-B15C-E2331B808330}" destId="{7AFC1EA5-54A4-44E9-B157-AC82FA005BD2}" srcOrd="0" destOrd="0" presId="urn:microsoft.com/office/officeart/2008/layout/VerticalCurvedList"/>
    <dgm:cxn modelId="{3CC10E39-4D6E-419C-8D2C-DC0719B57B6D}" type="presParOf" srcId="{F6590431-46D9-42CF-9B9A-7FC11F6374A7}" destId="{4F67E1CD-2CE0-423E-8096-91330E6801E9}" srcOrd="9" destOrd="0" presId="urn:microsoft.com/office/officeart/2008/layout/VerticalCurvedList"/>
    <dgm:cxn modelId="{356EF206-1F07-4C2D-B506-4DF956836C09}" type="presParOf" srcId="{F6590431-46D9-42CF-9B9A-7FC11F6374A7}" destId="{D2C21F5A-5512-42E1-9AA5-50FCEE5A0070}" srcOrd="10" destOrd="0" presId="urn:microsoft.com/office/officeart/2008/layout/VerticalCurvedList"/>
    <dgm:cxn modelId="{205D4905-6C38-40CF-8F0E-AB07F498564C}" type="presParOf" srcId="{D2C21F5A-5512-42E1-9AA5-50FCEE5A0070}" destId="{E83C5DDF-377C-4502-AB9B-6074B965F8CF}" srcOrd="0" destOrd="0" presId="urn:microsoft.com/office/officeart/2008/layout/VerticalCurvedList"/>
    <dgm:cxn modelId="{E8DBAEFE-9C04-433F-848E-04FC8377EA77}" type="presParOf" srcId="{F6590431-46D9-42CF-9B9A-7FC11F6374A7}" destId="{EEA1B34A-9757-4AC4-846B-A519966699EA}" srcOrd="11" destOrd="0" presId="urn:microsoft.com/office/officeart/2008/layout/VerticalCurvedList"/>
    <dgm:cxn modelId="{5BCD6460-5F82-419B-8B33-889B6381E12D}" type="presParOf" srcId="{F6590431-46D9-42CF-9B9A-7FC11F6374A7}" destId="{DE4DB8BE-1F15-4A1A-89F6-B12F0CFF536E}" srcOrd="12" destOrd="0" presId="urn:microsoft.com/office/officeart/2008/layout/VerticalCurvedList"/>
    <dgm:cxn modelId="{7F0E45A7-932C-4ADB-A584-9FC227875913}" type="presParOf" srcId="{DE4DB8BE-1F15-4A1A-89F6-B12F0CFF536E}" destId="{090B45CA-1A9E-49A8-A2F6-C086C654D8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468F-C027-45EC-B431-757CB5B5DE56}">
      <dsp:nvSpPr>
        <dsp:cNvPr id="0" name=""/>
        <dsp:cNvSpPr/>
      </dsp:nvSpPr>
      <dsp:spPr>
        <a:xfrm>
          <a:off x="-5503174" y="-842575"/>
          <a:ext cx="6552451" cy="6552451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66141-84D6-474A-9D39-8C69D60CC1CB}">
      <dsp:nvSpPr>
        <dsp:cNvPr id="0" name=""/>
        <dsp:cNvSpPr/>
      </dsp:nvSpPr>
      <dsp:spPr>
        <a:xfrm>
          <a:off x="391112" y="256312"/>
          <a:ext cx="5348838" cy="5124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74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ea"/>
            </a:rPr>
            <a:t>SQL-query (load out from Oracle)</a:t>
          </a:r>
          <a:endParaRPr lang="zh-TW" altLang="en-US" sz="1400" b="1" kern="1200" dirty="0"/>
        </a:p>
      </dsp:txBody>
      <dsp:txXfrm>
        <a:off x="391112" y="256312"/>
        <a:ext cx="5348838" cy="512429"/>
      </dsp:txXfrm>
    </dsp:sp>
    <dsp:sp modelId="{AD15B348-B0AF-4022-9F6A-A9AEBBFD69B5}">
      <dsp:nvSpPr>
        <dsp:cNvPr id="0" name=""/>
        <dsp:cNvSpPr/>
      </dsp:nvSpPr>
      <dsp:spPr>
        <a:xfrm>
          <a:off x="70844" y="192258"/>
          <a:ext cx="640536" cy="6405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F58D9-231F-4196-8620-A9018CFEBE9C}">
      <dsp:nvSpPr>
        <dsp:cNvPr id="0" name=""/>
        <dsp:cNvSpPr/>
      </dsp:nvSpPr>
      <dsp:spPr>
        <a:xfrm>
          <a:off x="812620" y="1024858"/>
          <a:ext cx="4927330" cy="5124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74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ea"/>
            </a:rPr>
            <a:t>Cursor execute traverse query</a:t>
          </a:r>
          <a:endParaRPr lang="zh-TW" altLang="en-US" sz="1400" b="1" kern="1200" dirty="0"/>
        </a:p>
      </dsp:txBody>
      <dsp:txXfrm>
        <a:off x="812620" y="1024858"/>
        <a:ext cx="4927330" cy="512429"/>
      </dsp:txXfrm>
    </dsp:sp>
    <dsp:sp modelId="{8C2A6EE2-1AEE-43FE-B7A7-7F8D6AAB7B5E}">
      <dsp:nvSpPr>
        <dsp:cNvPr id="0" name=""/>
        <dsp:cNvSpPr/>
      </dsp:nvSpPr>
      <dsp:spPr>
        <a:xfrm>
          <a:off x="492352" y="960805"/>
          <a:ext cx="640536" cy="6405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99D3-975A-419D-96EF-3E56692ABF2A}">
      <dsp:nvSpPr>
        <dsp:cNvPr id="0" name=""/>
        <dsp:cNvSpPr/>
      </dsp:nvSpPr>
      <dsp:spPr>
        <a:xfrm>
          <a:off x="1005365" y="1793405"/>
          <a:ext cx="4734585" cy="5124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74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ea"/>
            </a:rPr>
            <a:t>Fetch </a:t>
          </a:r>
          <a:r>
            <a:rPr lang="en-US" altLang="zh-TW" sz="1400" b="1" kern="1200" dirty="0" err="1" smtClean="0">
              <a:latin typeface="+mn-ea"/>
            </a:rPr>
            <a:t>dataframe</a:t>
          </a:r>
          <a:endParaRPr lang="zh-TW" altLang="en-US" sz="1400" b="1" kern="1200" dirty="0"/>
        </a:p>
      </dsp:txBody>
      <dsp:txXfrm>
        <a:off x="1005365" y="1793405"/>
        <a:ext cx="4734585" cy="512429"/>
      </dsp:txXfrm>
    </dsp:sp>
    <dsp:sp modelId="{7A54FDF8-B023-4D71-95BF-04E0A07BC8BD}">
      <dsp:nvSpPr>
        <dsp:cNvPr id="0" name=""/>
        <dsp:cNvSpPr/>
      </dsp:nvSpPr>
      <dsp:spPr>
        <a:xfrm>
          <a:off x="685097" y="1729351"/>
          <a:ext cx="640536" cy="6405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C1CCF-3A3E-4286-924D-CA0D74AC7C94}">
      <dsp:nvSpPr>
        <dsp:cNvPr id="0" name=""/>
        <dsp:cNvSpPr/>
      </dsp:nvSpPr>
      <dsp:spPr>
        <a:xfrm>
          <a:off x="1009532" y="2561016"/>
          <a:ext cx="4726252" cy="5133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74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err="1" smtClean="0">
              <a:latin typeface="+mn-ea"/>
            </a:rPr>
            <a:t>Dataframe</a:t>
          </a:r>
          <a:r>
            <a:rPr lang="en-US" altLang="zh-TW" sz="1400" b="1" kern="1200" dirty="0" smtClean="0">
              <a:latin typeface="+mn-ea"/>
            </a:rPr>
            <a:t> to dictionary (get column name)</a:t>
          </a:r>
          <a:endParaRPr lang="zh-TW" altLang="en-US" sz="1400" b="1" kern="1200" dirty="0"/>
        </a:p>
      </dsp:txBody>
      <dsp:txXfrm>
        <a:off x="1009532" y="2561016"/>
        <a:ext cx="4726252" cy="513326"/>
      </dsp:txXfrm>
    </dsp:sp>
    <dsp:sp modelId="{7AFC1EA5-54A4-44E9-B157-AC82FA005BD2}">
      <dsp:nvSpPr>
        <dsp:cNvPr id="0" name=""/>
        <dsp:cNvSpPr/>
      </dsp:nvSpPr>
      <dsp:spPr>
        <a:xfrm>
          <a:off x="685097" y="2497411"/>
          <a:ext cx="640536" cy="6405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7E1CD-2CE0-423E-8096-91330E6801E9}">
      <dsp:nvSpPr>
        <dsp:cNvPr id="0" name=""/>
        <dsp:cNvSpPr/>
      </dsp:nvSpPr>
      <dsp:spPr>
        <a:xfrm>
          <a:off x="812620" y="3330011"/>
          <a:ext cx="4927330" cy="5124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74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ea"/>
            </a:rPr>
            <a:t>Insert to MongoDB</a:t>
          </a:r>
          <a:endParaRPr lang="zh-TW" altLang="en-US" sz="1400" b="1" kern="1200" dirty="0"/>
        </a:p>
      </dsp:txBody>
      <dsp:txXfrm>
        <a:off x="812620" y="3330011"/>
        <a:ext cx="4927330" cy="512429"/>
      </dsp:txXfrm>
    </dsp:sp>
    <dsp:sp modelId="{E83C5DDF-377C-4502-AB9B-6074B965F8CF}">
      <dsp:nvSpPr>
        <dsp:cNvPr id="0" name=""/>
        <dsp:cNvSpPr/>
      </dsp:nvSpPr>
      <dsp:spPr>
        <a:xfrm>
          <a:off x="492352" y="3265958"/>
          <a:ext cx="640536" cy="6405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1B34A-9757-4AC4-846B-A519966699EA}">
      <dsp:nvSpPr>
        <dsp:cNvPr id="0" name=""/>
        <dsp:cNvSpPr/>
      </dsp:nvSpPr>
      <dsp:spPr>
        <a:xfrm>
          <a:off x="391112" y="4098558"/>
          <a:ext cx="5348838" cy="5124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741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+mn-ea"/>
            </a:rPr>
            <a:t>Create index and ensure the uniqueness</a:t>
          </a:r>
          <a:endParaRPr lang="zh-TW" altLang="en-US" sz="1400" b="1" kern="1200" dirty="0"/>
        </a:p>
      </dsp:txBody>
      <dsp:txXfrm>
        <a:off x="391112" y="4098558"/>
        <a:ext cx="5348838" cy="512429"/>
      </dsp:txXfrm>
    </dsp:sp>
    <dsp:sp modelId="{090B45CA-1A9E-49A8-A2F6-C086C654D865}">
      <dsp:nvSpPr>
        <dsp:cNvPr id="0" name=""/>
        <dsp:cNvSpPr/>
      </dsp:nvSpPr>
      <dsp:spPr>
        <a:xfrm>
          <a:off x="70844" y="4034504"/>
          <a:ext cx="640536" cy="64053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EAF-34C5-4923-A9B8-601BF92B563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0C9B-1FCA-4F8E-98FC-948F91FD2D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4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60217" y="1134536"/>
            <a:ext cx="828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46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60217" y="3899123"/>
            <a:ext cx="828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 smtClean="0"/>
              <a:t>Date</a:t>
            </a:r>
            <a:endParaRPr lang="de-DE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808206" y="6558620"/>
            <a:ext cx="5383793" cy="25391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50" b="1" dirty="0">
              <a:solidFill>
                <a:schemeClr val="bg1"/>
              </a:solidFill>
              <a:effectLst>
                <a:outerShdw blurRad="101600" dist="25400" dir="2700000" algn="tl" rotWithShape="0">
                  <a:prstClr val="black">
                    <a:alpha val="65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38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5579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3069119"/>
            <a:ext cx="10080000" cy="3240000"/>
          </a:xfrm>
        </p:spPr>
        <p:txBody>
          <a:bodyPr numCol="1" spcCol="0"/>
          <a:lstStyle>
            <a:lvl1pPr marL="271463" marR="0" indent="-271463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541338" indent="-269875"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 marL="960438" marR="0" indent="-24130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 smtClean="0"/>
              <a:t>Click to edit master word style</a:t>
            </a:r>
          </a:p>
          <a:p>
            <a:pPr lvl="1"/>
            <a:r>
              <a:rPr lang="en-US" altLang="zh-TW" dirty="0" smtClean="0"/>
              <a:t>The second layer</a:t>
            </a:r>
            <a:endParaRPr lang="zh-TW" altLang="en-US" dirty="0" smtClean="0"/>
          </a:p>
          <a:p>
            <a:pPr marL="960943" marR="0" lvl="2" indent="-366175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 smtClean="0"/>
              <a:t>The third layer</a:t>
            </a:r>
            <a:endParaRPr lang="zh-TW" altLang="en-US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6000" y="2191698"/>
            <a:ext cx="10980000" cy="649499"/>
          </a:xfrm>
        </p:spPr>
        <p:txBody>
          <a:bodyPr anchor="t" anchorCtr="0"/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6000" y="868201"/>
            <a:ext cx="10980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itchFamily="2" charset="2"/>
              <a:buChar char="n"/>
              <a:defRPr/>
            </a:lvl1pPr>
            <a:lvl2pPr marL="536575" indent="-263525">
              <a:defRPr/>
            </a:lvl2pPr>
            <a:lvl3pPr marL="809625" indent="-185738">
              <a:tabLst/>
              <a:defRPr/>
            </a:lvl3pPr>
            <a:lvl4pPr marL="1073150" indent="-176213">
              <a:defRPr/>
            </a:lvl4pPr>
            <a:lvl5pPr marL="1433513" indent="-176213">
              <a:defRPr/>
            </a:lvl5pPr>
          </a:lstStyle>
          <a:p>
            <a:pPr lvl="0"/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lvl="1"/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000" y="179985"/>
            <a:ext cx="10980000" cy="4336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05999" y="868200"/>
            <a:ext cx="5256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6330000" y="868200"/>
            <a:ext cx="5256000" cy="5472112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2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5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27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000" y="868201"/>
            <a:ext cx="10980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41294" marR="0" lvl="0" indent="-241294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marL="592652" marR="0" lvl="1" indent="-34924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606000" y="179985"/>
            <a:ext cx="10980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de-DE" dirty="0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5556000" y="6572182"/>
            <a:ext cx="108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1100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61544" y="6546781"/>
            <a:ext cx="483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-1" y="-1"/>
            <a:ext cx="1296000" cy="468000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0" y="-1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直角三角形 15"/>
          <p:cNvSpPr/>
          <p:nvPr userDrawn="1"/>
        </p:nvSpPr>
        <p:spPr>
          <a:xfrm rot="10800000" flipV="1">
            <a:off x="9313066" y="6341534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10800000" flipV="1">
            <a:off x="11616000" y="6066000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64" y="6527665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5" r:id="rId4"/>
    <p:sldLayoutId id="2147483660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5pPr>
      <a:lvl6pPr marL="6095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6pPr>
      <a:lvl7pPr marL="121917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7pPr>
      <a:lvl8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8pPr>
      <a:lvl9pPr marL="24383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61942" marR="0" indent="-361942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Pct val="70000"/>
        <a:buFont typeface="Wingdings" panose="05000000000000000000" pitchFamily="2" charset="2"/>
        <a:buChar char="n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92138" marR="0" indent="-414338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1800">
          <a:solidFill>
            <a:schemeClr val="tx1"/>
          </a:solidFill>
          <a:latin typeface="+mn-lt"/>
          <a:cs typeface="+mn-cs"/>
        </a:defRPr>
      </a:lvl2pPr>
      <a:lvl3pPr marL="809625" indent="-214313" algn="l" rtl="0" eaLnBrk="1" fontAlgn="base" hangingPunct="1">
        <a:spcBef>
          <a:spcPct val="0"/>
        </a:spcBef>
        <a:spcAft>
          <a:spcPts val="60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162050" indent="-19843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524000" indent="-20478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281710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89129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500879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11046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MongoDB</a:t>
            </a:r>
            <a:r>
              <a:rPr lang="zh-TW" altLang="en-US" dirty="0"/>
              <a:t> </a:t>
            </a:r>
            <a:r>
              <a:rPr lang="en-US" altLang="zh-TW" dirty="0" smtClean="0"/>
              <a:t>Applied Research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AW0361 </a:t>
            </a:r>
            <a:r>
              <a:rPr lang="zh-TW" altLang="en-US" dirty="0" smtClean="0"/>
              <a:t>蘇柏瑜</a:t>
            </a:r>
            <a:r>
              <a:rPr lang="en-US" altLang="zh-TW" dirty="0" smtClean="0"/>
              <a:t>(Brian-Su)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4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/>
              <a:t>Asis</a:t>
            </a:r>
            <a:r>
              <a:rPr lang="en-US" altLang="zh-TW" sz="3200" dirty="0"/>
              <a:t> &amp; Tobe </a:t>
            </a:r>
            <a:r>
              <a:rPr lang="en-US" altLang="zh-TW" sz="3200" dirty="0" smtClean="0"/>
              <a:t>Compare query time</a:t>
            </a:r>
            <a:r>
              <a:rPr lang="en-US" altLang="zh-TW" sz="32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2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6000" y="5361219"/>
            <a:ext cx="595214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Therefore</a:t>
            </a:r>
            <a:r>
              <a:rPr lang="en-US" altLang="zh-TW" dirty="0"/>
              <a:t>, for large-scale </a:t>
            </a:r>
            <a:r>
              <a:rPr lang="en-US" altLang="zh-TW" dirty="0" smtClean="0"/>
              <a:t>data(at least 1TB) </a:t>
            </a:r>
            <a:r>
              <a:rPr lang="en-US" altLang="zh-TW" dirty="0"/>
              <a:t>queries, MongoDB is more efficient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2" y="3437716"/>
            <a:ext cx="5486401" cy="22897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86127" y="3582216"/>
            <a:ext cx="1556973" cy="2417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4053" y="5551982"/>
            <a:ext cx="1172924" cy="1754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" y="1455849"/>
            <a:ext cx="5859384" cy="9331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68234" y="1640391"/>
            <a:ext cx="1588560" cy="146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8234" y="2164831"/>
            <a:ext cx="1588560" cy="146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80407" y="2460567"/>
            <a:ext cx="378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Query specific </a:t>
            </a:r>
            <a:r>
              <a:rPr lang="en-US" altLang="zh-TW" sz="1600" dirty="0" err="1"/>
              <a:t>item_id</a:t>
            </a:r>
            <a:r>
              <a:rPr lang="en-US" altLang="zh-TW" sz="1600" dirty="0"/>
              <a:t> (only one result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6000" y="5727469"/>
            <a:ext cx="49297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Query specific </a:t>
            </a:r>
            <a:r>
              <a:rPr lang="en-US" altLang="zh-TW" sz="1600" dirty="0" err="1"/>
              <a:t>supply_type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(16587 results)</a:t>
            </a:r>
            <a:endParaRPr lang="zh-TW" altLang="en-US" sz="1600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49476" y="1786746"/>
            <a:ext cx="54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For a single data query, both are very </a:t>
            </a:r>
            <a:r>
              <a:rPr lang="en-US" altLang="zh-TW" dirty="0" smtClean="0"/>
              <a:t>fast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927618" y="357767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Based on the same query logic, it is obvious that MongoDB is much faster than </a:t>
            </a:r>
            <a:r>
              <a:rPr lang="en-US" altLang="zh-TW" dirty="0" err="1"/>
              <a:t>OracleDB</a:t>
            </a:r>
            <a:r>
              <a:rPr lang="en-US" altLang="zh-TW" dirty="0"/>
              <a:t> in the case of a large number of records</a:t>
            </a:r>
          </a:p>
        </p:txBody>
      </p:sp>
    </p:spTree>
    <p:extLst>
      <p:ext uri="{BB962C8B-B14F-4D97-AF65-F5344CB8AC3E}">
        <p14:creationId xmlns:p14="http://schemas.microsoft.com/office/powerpoint/2010/main" val="15721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3" grpId="0" animBg="1"/>
      <p:bldP spid="14" grpId="0" animBg="1"/>
      <p:bldP spid="16" grpId="0"/>
      <p:bldP spid="17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err="1"/>
              <a:t>Asis</a:t>
            </a:r>
            <a:r>
              <a:rPr lang="en-US" altLang="zh-TW" sz="2800" dirty="0"/>
              <a:t> &amp; Tobe </a:t>
            </a:r>
            <a:r>
              <a:rPr lang="en-US" altLang="zh-TW" sz="2800" dirty="0" smtClean="0"/>
              <a:t>Compare storage usage</a:t>
            </a:r>
            <a:r>
              <a:rPr lang="en-US" altLang="zh-TW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075531"/>
            <a:ext cx="4495800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18" y="2047081"/>
            <a:ext cx="5781675" cy="1028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953818" y="2132806"/>
            <a:ext cx="1057275" cy="8572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57439" y="3421040"/>
            <a:ext cx="1114425" cy="479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MongoDB vs </a:t>
            </a:r>
            <a:r>
              <a:rPr lang="en-US" altLang="zh-TW" dirty="0" err="1" smtClean="0"/>
              <a:t>OracleDB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17761"/>
              </p:ext>
            </p:extLst>
          </p:nvPr>
        </p:nvGraphicFramePr>
        <p:xfrm>
          <a:off x="2032000" y="719662"/>
          <a:ext cx="8128000" cy="55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4709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64653918"/>
                    </a:ext>
                  </a:extLst>
                </a:gridCol>
              </a:tblGrid>
              <a:tr h="925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MongoDB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OracleDB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525461"/>
                  </a:ext>
                </a:extLst>
              </a:tr>
              <a:tr h="925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No-SQL(</a:t>
                      </a:r>
                      <a:r>
                        <a:rPr lang="en-US" altLang="zh-TW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unstructed</a:t>
                      </a:r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SQL(</a:t>
                      </a:r>
                      <a:r>
                        <a:rPr lang="en-US" altLang="zh-TW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structed</a:t>
                      </a:r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728400"/>
                  </a:ext>
                </a:extLst>
              </a:tr>
              <a:tr h="925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Easy to read and write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Structure must be created before writing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66583"/>
                  </a:ext>
                </a:extLst>
              </a:tr>
              <a:tr h="925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is easy to change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Changes need to move the structure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173960"/>
                  </a:ext>
                </a:extLst>
              </a:tr>
              <a:tr h="925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increase or decrease consumes resources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Large objects are difficult to manage</a:t>
                      </a:r>
                      <a:endParaRPr lang="zh-TW" altLang="en-US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19701"/>
                  </a:ext>
                </a:extLst>
              </a:tr>
              <a:tr h="925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Open source and free</a:t>
                      </a:r>
                      <a:endParaRPr lang="zh-TW" alt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Expensive, must purchase a license</a:t>
                      </a:r>
                      <a:endParaRPr lang="zh-TW" altLang="en-US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35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vs No-SQL databases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34631"/>
              </p:ext>
            </p:extLst>
          </p:nvPr>
        </p:nvGraphicFramePr>
        <p:xfrm>
          <a:off x="199504" y="719665"/>
          <a:ext cx="11853950" cy="544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84">
                  <a:extLst>
                    <a:ext uri="{9D8B030D-6E8A-4147-A177-3AD203B41FA5}">
                      <a16:colId xmlns:a16="http://schemas.microsoft.com/office/drawing/2014/main" val="707426511"/>
                    </a:ext>
                  </a:extLst>
                </a:gridCol>
                <a:gridCol w="4724157">
                  <a:extLst>
                    <a:ext uri="{9D8B030D-6E8A-4147-A177-3AD203B41FA5}">
                      <a16:colId xmlns:a16="http://schemas.microsoft.com/office/drawing/2014/main" val="2159278256"/>
                    </a:ext>
                  </a:extLst>
                </a:gridCol>
                <a:gridCol w="5361709">
                  <a:extLst>
                    <a:ext uri="{9D8B030D-6E8A-4147-A177-3AD203B41FA5}">
                      <a16:colId xmlns:a16="http://schemas.microsoft.com/office/drawing/2014/main" val="3176710341"/>
                    </a:ext>
                  </a:extLst>
                </a:gridCol>
              </a:tblGrid>
              <a:tr h="5190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SQL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No-SQL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27206"/>
                  </a:ext>
                </a:extLst>
              </a:tr>
              <a:tr h="992819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Principle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ACID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(Atomicity, Consistency, Isolation, Durability)</a:t>
                      </a:r>
                      <a:endParaRPr lang="zh-TW" alt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CAP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4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Theorem</a:t>
                      </a:r>
                    </a:p>
                    <a:p>
                      <a:r>
                        <a:rPr lang="en-US" altLang="zh-TW" sz="16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(Impossible to satisfy at the same time: Consistency, Availability, Partition tolerance)</a:t>
                      </a:r>
                      <a:endParaRPr lang="zh-TW" alt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94641"/>
                  </a:ext>
                </a:extLst>
              </a:tr>
              <a:tr h="515334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Purpose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Transaction consistency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Eventual consistency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86851"/>
                  </a:ext>
                </a:extLst>
              </a:tr>
              <a:tr h="753393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Join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Normalization,</a:t>
                      </a:r>
                      <a:r>
                        <a:rPr lang="en-US" altLang="zh-TW" sz="20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0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Denormalization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Document-</a:t>
                      </a:r>
                      <a:r>
                        <a:rPr lang="en-US" altLang="zh-TW" sz="20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keyvalue</a:t>
                      </a:r>
                      <a:r>
                        <a:rPr lang="en-US" altLang="zh-TW" sz="20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 </a:t>
                      </a:r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Nested-structure</a:t>
                      </a:r>
                    </a:p>
                    <a:p>
                      <a:r>
                        <a:rPr lang="en-US" altLang="zh-TW" sz="20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Informalization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14375"/>
                  </a:ext>
                </a:extLst>
              </a:tr>
              <a:tr h="76281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Expansion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Vertical</a:t>
                      </a:r>
                      <a:r>
                        <a:rPr lang="en-US" altLang="zh-TW" sz="20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-scaling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Increase host CPU, memory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Horizontal-scaling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Exploiting Nodes with Decentralized Systems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24674"/>
                  </a:ext>
                </a:extLst>
              </a:tr>
              <a:tr h="462927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Efficacy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Sacrifice performance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High efficiency(Huge amount of data)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9021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Security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Good security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Low security, Low accuracy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73893"/>
                  </a:ext>
                </a:extLst>
              </a:tr>
              <a:tr h="872732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Applicable Environment</a:t>
                      </a:r>
                      <a:endParaRPr lang="zh-TW" alt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Relevance data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Structured data</a:t>
                      </a:r>
                    </a:p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Enterprise Resource Allocation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Retail</a:t>
                      </a:r>
                    </a:p>
                    <a:p>
                      <a:r>
                        <a:rPr lang="en-US" altLang="zh-TW" sz="20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E-commerce</a:t>
                      </a:r>
                      <a:endParaRPr lang="en-US" altLang="zh-TW" sz="20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TW" sz="2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Weather data, Stock market information</a:t>
                      </a:r>
                      <a:endParaRPr lang="zh-TW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9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3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689955" y="2841197"/>
            <a:ext cx="11139055" cy="3467922"/>
          </a:xfrm>
        </p:spPr>
        <p:txBody>
          <a:bodyPr/>
          <a:lstStyle/>
          <a:p>
            <a:r>
              <a:rPr lang="en-US" altLang="zh-TW" dirty="0"/>
              <a:t>The amount of data set is too large, resulting in memory </a:t>
            </a:r>
            <a:r>
              <a:rPr lang="en-US" altLang="zh-TW" dirty="0" smtClean="0"/>
              <a:t>exhaustion (16 GB) </a:t>
            </a:r>
            <a:r>
              <a:rPr lang="en-US" altLang="zh-TW" dirty="0"/>
              <a:t>when reading data.</a:t>
            </a:r>
          </a:p>
          <a:p>
            <a:pPr marL="269875" lvl="1" indent="0">
              <a:buNone/>
            </a:pPr>
            <a:r>
              <a:rPr lang="en-US" altLang="zh-TW" b="1" dirty="0"/>
              <a:t>Set the number of shard collections and the number of batch reads to ensure sufficient memory space. (</a:t>
            </a:r>
            <a:r>
              <a:rPr lang="en-US" altLang="zh-TW" b="1" dirty="0" err="1"/>
              <a:t>batch_size</a:t>
            </a:r>
            <a:r>
              <a:rPr lang="en-US" altLang="zh-TW" b="1" dirty="0"/>
              <a:t> &amp; </a:t>
            </a:r>
            <a:r>
              <a:rPr lang="en-US" altLang="zh-TW" b="1" dirty="0" err="1"/>
              <a:t>chunk_size</a:t>
            </a:r>
            <a:r>
              <a:rPr lang="en-US" altLang="zh-TW" b="1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Bottleneck Solution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4070744"/>
            <a:ext cx="4514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Complete the </a:t>
            </a:r>
            <a:r>
              <a:rPr lang="en-US" altLang="zh-TW" dirty="0" smtClean="0"/>
              <a:t>feasibility </a:t>
            </a:r>
            <a:r>
              <a:rPr lang="en-US" altLang="zh-TW" dirty="0"/>
              <a:t>test of </a:t>
            </a:r>
            <a:r>
              <a:rPr lang="en-US" altLang="zh-TW" dirty="0" smtClean="0"/>
              <a:t>MongoDB </a:t>
            </a:r>
            <a:r>
              <a:rPr lang="en-US" altLang="zh-TW" dirty="0"/>
              <a:t>on the </a:t>
            </a:r>
            <a:r>
              <a:rPr lang="en-US" altLang="zh-TW" dirty="0" smtClean="0">
                <a:solidFill>
                  <a:schemeClr val="accent1"/>
                </a:solidFill>
              </a:rPr>
              <a:t>ERP system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Study the new database system MongoDB, provide a </a:t>
            </a:r>
            <a:r>
              <a:rPr lang="en-US" altLang="zh-TW" dirty="0">
                <a:solidFill>
                  <a:schemeClr val="accent1"/>
                </a:solidFill>
              </a:rPr>
              <a:t>new mechanism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TW" dirty="0"/>
              <a:t>for </a:t>
            </a:r>
            <a:r>
              <a:rPr lang="en-US" altLang="zh-TW" dirty="0">
                <a:solidFill>
                  <a:srgbClr val="006EBC"/>
                </a:solidFill>
              </a:rPr>
              <a:t>querying BOM tables</a:t>
            </a:r>
            <a:r>
              <a:rPr lang="en-US" altLang="zh-TW" dirty="0"/>
              <a:t>, and improve user </a:t>
            </a:r>
            <a:r>
              <a:rPr lang="en-US" altLang="zh-TW" dirty="0" smtClean="0"/>
              <a:t>experience.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At Engineering change orders (ECO</a:t>
            </a:r>
            <a:r>
              <a:rPr lang="en-US" altLang="zh-TW" dirty="0" smtClean="0"/>
              <a:t>) </a:t>
            </a:r>
            <a:r>
              <a:rPr lang="en-US" altLang="zh-TW" dirty="0"/>
              <a:t>time, the whole change will affect the structure, and MongoDB may have an advantage at this time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006EBC"/>
                </a:solidFill>
              </a:rPr>
              <a:t>Unstructured</a:t>
            </a:r>
            <a:r>
              <a:rPr lang="en-US" altLang="zh-TW" dirty="0"/>
              <a:t> can handle a single situation </a:t>
            </a:r>
            <a:r>
              <a:rPr lang="en-US" altLang="zh-TW" dirty="0" smtClean="0"/>
              <a:t>independently)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 to WNC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585" y="2926080"/>
            <a:ext cx="10931237" cy="3607724"/>
          </a:xfrm>
        </p:spPr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the future, if the data is too large for the machine to load, you can use </a:t>
            </a:r>
            <a:r>
              <a:rPr lang="en-US" altLang="zh-TW" dirty="0" smtClean="0"/>
              <a:t>MongoDB </a:t>
            </a:r>
            <a:r>
              <a:rPr lang="en-US" altLang="zh-TW" dirty="0">
                <a:solidFill>
                  <a:srgbClr val="FF0000"/>
                </a:solidFill>
              </a:rPr>
              <a:t>fragmentation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/>
              <a:t>technology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/>
              <a:t>to evenly distribute the data among multiple </a:t>
            </a:r>
            <a:r>
              <a:rPr lang="en-US" altLang="zh-TW" dirty="0" smtClean="0"/>
              <a:t>computers.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Transaction</a:t>
            </a:r>
            <a:r>
              <a:rPr lang="en-US" altLang="zh-TW" dirty="0" smtClean="0"/>
              <a:t> </a:t>
            </a:r>
            <a:r>
              <a:rPr lang="en-US" altLang="zh-TW" dirty="0"/>
              <a:t>can restore the status of the changed data, similar to small-scale backup and </a:t>
            </a:r>
            <a:r>
              <a:rPr lang="en-US" altLang="zh-TW" dirty="0" smtClean="0"/>
              <a:t>restore.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evelop </a:t>
            </a:r>
            <a:r>
              <a:rPr lang="en-US" altLang="zh-TW" dirty="0"/>
              <a:t>and test </a:t>
            </a:r>
            <a:r>
              <a:rPr lang="en-US" altLang="zh-TW" dirty="0">
                <a:solidFill>
                  <a:srgbClr val="FF0000"/>
                </a:solidFill>
              </a:rPr>
              <a:t>API</a:t>
            </a:r>
            <a:r>
              <a:rPr lang="en-US" altLang="zh-TW" dirty="0"/>
              <a:t> servers to achieve message exchange for multiple </a:t>
            </a:r>
            <a:r>
              <a:rPr lang="en-US" altLang="zh-TW" dirty="0" smtClean="0"/>
              <a:t>users.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5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141" y="1188720"/>
            <a:ext cx="6692245" cy="43856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1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139277" y="3036493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/>
              <a:t>Thank You!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171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2"/>
          <p:cNvSpPr/>
          <p:nvPr/>
        </p:nvSpPr>
        <p:spPr>
          <a:xfrm flipV="1">
            <a:off x="8558688" y="4783919"/>
            <a:ext cx="1434105" cy="1481"/>
          </a:xfrm>
          <a:prstGeom prst="line">
            <a:avLst/>
          </a:prstGeom>
          <a:ln w="95250" cap="rnd">
            <a:solidFill>
              <a:srgbClr val="2C2A96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5" name="AutoShape 13"/>
          <p:cNvSpPr/>
          <p:nvPr/>
        </p:nvSpPr>
        <p:spPr>
          <a:xfrm>
            <a:off x="6876036" y="4783919"/>
            <a:ext cx="1682583" cy="0"/>
          </a:xfrm>
          <a:prstGeom prst="line">
            <a:avLst/>
          </a:prstGeom>
          <a:ln w="95250" cap="rnd">
            <a:solidFill>
              <a:srgbClr val="6B04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14"/>
          <p:cNvSpPr/>
          <p:nvPr/>
        </p:nvSpPr>
        <p:spPr>
          <a:xfrm>
            <a:off x="5067735" y="4783919"/>
            <a:ext cx="1808301" cy="0"/>
          </a:xfrm>
          <a:prstGeom prst="line">
            <a:avLst/>
          </a:prstGeom>
          <a:ln w="95250" cap="rnd">
            <a:solidFill>
              <a:srgbClr val="C504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15"/>
          <p:cNvSpPr/>
          <p:nvPr/>
        </p:nvSpPr>
        <p:spPr>
          <a:xfrm>
            <a:off x="3259434" y="4783919"/>
            <a:ext cx="1808301" cy="0"/>
          </a:xfrm>
          <a:prstGeom prst="line">
            <a:avLst/>
          </a:prstGeom>
          <a:ln w="95250" cap="rnd">
            <a:solidFill>
              <a:srgbClr val="FF04A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16"/>
          <p:cNvSpPr/>
          <p:nvPr/>
        </p:nvSpPr>
        <p:spPr>
          <a:xfrm>
            <a:off x="1576782" y="4783919"/>
            <a:ext cx="1682653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17"/>
          <p:cNvSpPr/>
          <p:nvPr/>
        </p:nvSpPr>
        <p:spPr>
          <a:xfrm>
            <a:off x="1643073" y="4783919"/>
            <a:ext cx="1682653" cy="0"/>
          </a:xfrm>
          <a:prstGeom prst="line">
            <a:avLst/>
          </a:prstGeom>
          <a:ln w="95250" cap="rnd">
            <a:solidFill>
              <a:srgbClr val="FF7C0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0" name="Group 18"/>
          <p:cNvGrpSpPr/>
          <p:nvPr/>
        </p:nvGrpSpPr>
        <p:grpSpPr>
          <a:xfrm>
            <a:off x="4912211" y="4675545"/>
            <a:ext cx="311049" cy="311049"/>
            <a:chOff x="0" y="0"/>
            <a:chExt cx="6350000" cy="6350000"/>
          </a:xfrm>
        </p:grpSpPr>
        <p:sp>
          <p:nvSpPr>
            <p:cNvPr id="31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04A2"/>
            </a:solidFill>
          </p:spPr>
        </p:sp>
      </p:grpSp>
      <p:grpSp>
        <p:nvGrpSpPr>
          <p:cNvPr id="32" name="Group 20"/>
          <p:cNvGrpSpPr/>
          <p:nvPr/>
        </p:nvGrpSpPr>
        <p:grpSpPr>
          <a:xfrm>
            <a:off x="3198724" y="4675545"/>
            <a:ext cx="311049" cy="311049"/>
            <a:chOff x="0" y="0"/>
            <a:chExt cx="6350000" cy="6350000"/>
          </a:xfrm>
        </p:grpSpPr>
        <p:sp>
          <p:nvSpPr>
            <p:cNvPr id="33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0431"/>
            </a:solidFill>
          </p:spPr>
        </p:sp>
      </p:grpSp>
      <p:grpSp>
        <p:nvGrpSpPr>
          <p:cNvPr id="34" name="Group 22"/>
          <p:cNvGrpSpPr/>
          <p:nvPr/>
        </p:nvGrpSpPr>
        <p:grpSpPr>
          <a:xfrm>
            <a:off x="1483705" y="4675545"/>
            <a:ext cx="311049" cy="311049"/>
            <a:chOff x="0" y="0"/>
            <a:chExt cx="6350000" cy="6350000"/>
          </a:xfrm>
        </p:grpSpPr>
        <p:sp>
          <p:nvSpPr>
            <p:cNvPr id="35" name="Freeform 2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7C04"/>
            </a:solidFill>
          </p:spPr>
        </p:sp>
      </p:grpSp>
      <p:grpSp>
        <p:nvGrpSpPr>
          <p:cNvPr id="36" name="Group 24"/>
          <p:cNvGrpSpPr/>
          <p:nvPr/>
        </p:nvGrpSpPr>
        <p:grpSpPr>
          <a:xfrm>
            <a:off x="6596951" y="4675545"/>
            <a:ext cx="311049" cy="311049"/>
            <a:chOff x="0" y="0"/>
            <a:chExt cx="6350000" cy="6350000"/>
          </a:xfrm>
        </p:grpSpPr>
        <p:sp>
          <p:nvSpPr>
            <p:cNvPr id="37" name="Freeform 2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504FF"/>
            </a:solidFill>
          </p:spPr>
        </p:sp>
      </p:grpSp>
      <p:grpSp>
        <p:nvGrpSpPr>
          <p:cNvPr id="38" name="Group 26"/>
          <p:cNvGrpSpPr/>
          <p:nvPr/>
        </p:nvGrpSpPr>
        <p:grpSpPr>
          <a:xfrm>
            <a:off x="8340786" y="4675545"/>
            <a:ext cx="311049" cy="311049"/>
            <a:chOff x="0" y="0"/>
            <a:chExt cx="6350000" cy="6350000"/>
          </a:xfrm>
        </p:grpSpPr>
        <p:sp>
          <p:nvSpPr>
            <p:cNvPr id="39" name="Freeform 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04FF"/>
            </a:solidFill>
          </p:spPr>
        </p:sp>
      </p:grpSp>
      <p:grpSp>
        <p:nvGrpSpPr>
          <p:cNvPr id="40" name="Group 28"/>
          <p:cNvGrpSpPr/>
          <p:nvPr/>
        </p:nvGrpSpPr>
        <p:grpSpPr>
          <a:xfrm>
            <a:off x="1545000" y="4736839"/>
            <a:ext cx="188460" cy="188460"/>
            <a:chOff x="0" y="0"/>
            <a:chExt cx="6350000" cy="6350000"/>
          </a:xfrm>
        </p:grpSpPr>
        <p:sp>
          <p:nvSpPr>
            <p:cNvPr id="41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2" name="Group 30"/>
          <p:cNvGrpSpPr/>
          <p:nvPr/>
        </p:nvGrpSpPr>
        <p:grpSpPr>
          <a:xfrm>
            <a:off x="4973505" y="4736839"/>
            <a:ext cx="188460" cy="188460"/>
            <a:chOff x="0" y="0"/>
            <a:chExt cx="6350000" cy="6350000"/>
          </a:xfrm>
        </p:grpSpPr>
        <p:sp>
          <p:nvSpPr>
            <p:cNvPr id="43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4" name="Group 32"/>
          <p:cNvGrpSpPr/>
          <p:nvPr/>
        </p:nvGrpSpPr>
        <p:grpSpPr>
          <a:xfrm rot="-10800000">
            <a:off x="3260018" y="4736839"/>
            <a:ext cx="188460" cy="188460"/>
            <a:chOff x="0" y="0"/>
            <a:chExt cx="6350000" cy="6350000"/>
          </a:xfrm>
        </p:grpSpPr>
        <p:sp>
          <p:nvSpPr>
            <p:cNvPr id="45" name="Freeform 3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6" name="Group 34"/>
          <p:cNvGrpSpPr/>
          <p:nvPr/>
        </p:nvGrpSpPr>
        <p:grpSpPr>
          <a:xfrm rot="-10800000">
            <a:off x="6658246" y="4736839"/>
            <a:ext cx="188460" cy="188460"/>
            <a:chOff x="0" y="0"/>
            <a:chExt cx="6350000" cy="6350000"/>
          </a:xfrm>
        </p:grpSpPr>
        <p:sp>
          <p:nvSpPr>
            <p:cNvPr id="47" name="Freeform 3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8" name="Group 36"/>
          <p:cNvGrpSpPr/>
          <p:nvPr/>
        </p:nvGrpSpPr>
        <p:grpSpPr>
          <a:xfrm>
            <a:off x="8402080" y="4736839"/>
            <a:ext cx="188460" cy="188460"/>
            <a:chOff x="0" y="0"/>
            <a:chExt cx="6350000" cy="6350000"/>
          </a:xfrm>
        </p:grpSpPr>
        <p:sp>
          <p:nvSpPr>
            <p:cNvPr id="49" name="Freeform 3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9" name="AutoShape 17"/>
          <p:cNvSpPr/>
          <p:nvPr/>
        </p:nvSpPr>
        <p:spPr>
          <a:xfrm>
            <a:off x="361148" y="4783919"/>
            <a:ext cx="1090463" cy="9609"/>
          </a:xfrm>
          <a:prstGeom prst="line">
            <a:avLst/>
          </a:prstGeom>
          <a:ln w="95250" cap="rnd">
            <a:solidFill>
              <a:srgbClr val="FFC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文字方塊 69"/>
          <p:cNvSpPr txBox="1"/>
          <p:nvPr/>
        </p:nvSpPr>
        <p:spPr>
          <a:xfrm>
            <a:off x="229118" y="5393259"/>
            <a:ext cx="1989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2015-2018</a:t>
            </a:r>
          </a:p>
          <a:p>
            <a:pPr algn="ctr"/>
            <a:r>
              <a:rPr lang="en-US" altLang="zh-TW" sz="1400" dirty="0" smtClean="0"/>
              <a:t>National Experimental High School</a:t>
            </a:r>
          </a:p>
          <a:p>
            <a:pPr algn="ctr"/>
            <a:r>
              <a:rPr lang="en-US" altLang="zh-TW" sz="1400" dirty="0"/>
              <a:t>(</a:t>
            </a:r>
            <a:r>
              <a:rPr lang="en-US" altLang="zh-TW" sz="1400" dirty="0" smtClean="0"/>
              <a:t>Central TW Science Park)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2240501" y="3906975"/>
            <a:ext cx="215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2018-2022</a:t>
            </a:r>
          </a:p>
          <a:p>
            <a:pPr algn="ctr"/>
            <a:r>
              <a:rPr lang="en-US" altLang="zh-TW" sz="1200" dirty="0">
                <a:latin typeface="Arial Black" panose="020B0A04020102020204" pitchFamily="34" charset="0"/>
              </a:rPr>
              <a:t>NCU</a:t>
            </a:r>
            <a:r>
              <a:rPr lang="en-US" altLang="zh-TW" sz="1400" dirty="0"/>
              <a:t> Math-Science</a:t>
            </a:r>
          </a:p>
        </p:txBody>
      </p:sp>
      <p:sp>
        <p:nvSpPr>
          <p:cNvPr id="72" name="矩形 71"/>
          <p:cNvSpPr/>
          <p:nvPr/>
        </p:nvSpPr>
        <p:spPr>
          <a:xfrm>
            <a:off x="2418108" y="5393258"/>
            <a:ext cx="1973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/>
              <a:t>2020~2022</a:t>
            </a:r>
          </a:p>
          <a:p>
            <a:pPr algn="ctr"/>
            <a:r>
              <a:rPr lang="en-US" altLang="zh-TW" sz="1400" dirty="0" smtClean="0"/>
              <a:t>Minor-specialty:</a:t>
            </a:r>
          </a:p>
          <a:p>
            <a:pPr algn="ctr"/>
            <a:r>
              <a:rPr lang="en-US" altLang="zh-TW" sz="1400" dirty="0" smtClean="0"/>
              <a:t>Computer Science &amp; Programming</a:t>
            </a:r>
            <a:endParaRPr lang="en-US" altLang="zh-TW" sz="1400" dirty="0"/>
          </a:p>
        </p:txBody>
      </p:sp>
      <p:sp>
        <p:nvSpPr>
          <p:cNvPr id="73" name="矩形 72"/>
          <p:cNvSpPr/>
          <p:nvPr/>
        </p:nvSpPr>
        <p:spPr>
          <a:xfrm>
            <a:off x="3898285" y="3882868"/>
            <a:ext cx="2385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/>
              <a:t>2020 / 2022 </a:t>
            </a:r>
            <a:r>
              <a:rPr lang="en-US" altLang="zh-TW" sz="1400" dirty="0" smtClean="0"/>
              <a:t>Summer</a:t>
            </a:r>
          </a:p>
          <a:p>
            <a:r>
              <a:rPr lang="en-US" altLang="zh-TW" sz="1400" dirty="0" smtClean="0"/>
              <a:t>      Military Service</a:t>
            </a:r>
          </a:p>
          <a:p>
            <a:r>
              <a:rPr lang="en-US" altLang="zh-TW" sz="1400" dirty="0" smtClean="0"/>
              <a:t>      </a:t>
            </a:r>
            <a:r>
              <a:rPr lang="en-US" altLang="zh-TW" sz="1200" dirty="0" smtClean="0">
                <a:latin typeface="Arial Black" panose="020B0A04020102020204" pitchFamily="34" charset="0"/>
              </a:rPr>
              <a:t>Army 257 Brigade</a:t>
            </a:r>
            <a:endParaRPr lang="en-US" altLang="zh-TW" sz="1400" dirty="0">
              <a:latin typeface="Arial Black" panose="020B0A040201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083701" y="5340578"/>
            <a:ext cx="19680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/>
              <a:t>2021~2023</a:t>
            </a:r>
          </a:p>
          <a:p>
            <a:pPr algn="ctr"/>
            <a:endParaRPr lang="en-US" altLang="zh-TW" sz="1400" b="1" dirty="0" smtClean="0"/>
          </a:p>
          <a:p>
            <a:pPr algn="ctr"/>
            <a:endParaRPr lang="en-US" altLang="zh-TW" sz="1400" b="1" dirty="0"/>
          </a:p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smtClean="0"/>
              <a:t>  Online-Tutor</a:t>
            </a:r>
            <a:endParaRPr lang="en-US" altLang="zh-TW" sz="1400" dirty="0"/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/>
          <a:srcRect l="4003" t="21030" r="5911" b="28923"/>
          <a:stretch/>
        </p:blipFill>
        <p:spPr>
          <a:xfrm>
            <a:off x="4582043" y="5565685"/>
            <a:ext cx="1017805" cy="565448"/>
          </a:xfrm>
          <a:prstGeom prst="rect">
            <a:avLst/>
          </a:prstGeom>
        </p:spPr>
      </p:pic>
      <p:pic>
        <p:nvPicPr>
          <p:cNvPr id="79" name="圖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61" y="4115662"/>
            <a:ext cx="454240" cy="587063"/>
          </a:xfrm>
          <a:prstGeom prst="rect">
            <a:avLst/>
          </a:prstGeom>
        </p:spPr>
      </p:pic>
      <p:pic>
        <p:nvPicPr>
          <p:cNvPr id="1032" name="Picture 8" descr="NCU 的圖片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71" y="4614251"/>
            <a:ext cx="554824" cy="4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中科實中 的圖片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2" y="4554074"/>
            <a:ext cx="526980" cy="549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 81"/>
          <p:cNvSpPr/>
          <p:nvPr/>
        </p:nvSpPr>
        <p:spPr>
          <a:xfrm>
            <a:off x="5533170" y="5340578"/>
            <a:ext cx="2438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 smtClean="0"/>
              <a:t>2023/02~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Graduate student</a:t>
            </a:r>
          </a:p>
          <a:p>
            <a:pPr algn="ctr"/>
            <a:r>
              <a:rPr lang="en-US" altLang="zh-TW" sz="1400" dirty="0" smtClean="0"/>
              <a:t>Computer-Science Engineering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</a:t>
            </a:r>
            <a:r>
              <a:rPr lang="zh-TW" altLang="en-US" sz="1400" dirty="0" smtClean="0"/>
              <a:t> </a:t>
            </a:r>
            <a:r>
              <a:rPr lang="en-US" altLang="zh-TW" sz="1400" b="1" dirty="0" smtClean="0"/>
              <a:t>NSYSU-WCMC Lab</a:t>
            </a:r>
            <a:endParaRPr lang="en-US" altLang="zh-TW" sz="1400" b="1" dirty="0"/>
          </a:p>
        </p:txBody>
      </p:sp>
      <p:pic>
        <p:nvPicPr>
          <p:cNvPr id="1036" name="Picture 12" descr="nsysu校徽 的圖片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06" y="4568747"/>
            <a:ext cx="520338" cy="41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Flisar Developme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847" y="2291943"/>
            <a:ext cx="1600784" cy="8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2518912" y="2565344"/>
            <a:ext cx="14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rian09088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078181" y="3967143"/>
            <a:ext cx="2648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2023/07~2023/08</a:t>
            </a:r>
          </a:p>
          <a:p>
            <a:pPr algn="ctr"/>
            <a:r>
              <a:rPr lang="en-US" altLang="zh-TW" sz="1400" dirty="0"/>
              <a:t>WNC </a:t>
            </a:r>
            <a:r>
              <a:rPr lang="en-US" altLang="zh-TW" sz="1400" dirty="0" smtClean="0"/>
              <a:t>Summer Internship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38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05999" y="839585"/>
            <a:ext cx="112645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pt-BR" altLang="zh-TW" sz="2400" dirty="0" smtClean="0"/>
              <a:t>BOM </a:t>
            </a:r>
            <a:r>
              <a:rPr lang="pt-BR" altLang="zh-TW" sz="2400" dirty="0"/>
              <a:t>Transfer to Mongo Format</a:t>
            </a:r>
            <a:endParaRPr lang="pt-BR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zh-TW" sz="2400" dirty="0"/>
              <a:t>Transferred BOM Import To MongoDB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zh-TW" sz="2400" dirty="0" smtClean="0"/>
              <a:t>BOM UX Query </a:t>
            </a:r>
            <a:r>
              <a:rPr lang="en-US" altLang="zh-TW" sz="2400" dirty="0"/>
              <a:t>&amp; </a:t>
            </a:r>
            <a:r>
              <a:rPr lang="en-US" altLang="zh-TW" sz="2400" dirty="0" smtClean="0"/>
              <a:t>Export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Structure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 Calculation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Recursively expand by </a:t>
            </a:r>
            <a:r>
              <a:rPr lang="en-US" altLang="zh-TW" sz="1600" dirty="0" smtClean="0"/>
              <a:t>Level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zh-TW" sz="2400" dirty="0" err="1"/>
              <a:t>Asis</a:t>
            </a:r>
            <a:r>
              <a:rPr lang="en-US" altLang="zh-TW" sz="2400" dirty="0"/>
              <a:t> &amp; Tobe Compare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TW" sz="28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Project Outline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75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BOM Transfer &amp;</a:t>
            </a:r>
            <a:r>
              <a:rPr lang="zh-TW" altLang="en-US" dirty="0"/>
              <a:t> </a:t>
            </a:r>
            <a:r>
              <a:rPr lang="en-US" altLang="zh-TW" dirty="0" smtClean="0"/>
              <a:t>Import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63864"/>
              </p:ext>
            </p:extLst>
          </p:nvPr>
        </p:nvGraphicFramePr>
        <p:xfrm>
          <a:off x="420262" y="850526"/>
          <a:ext cx="5902300" cy="52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575">
                  <a:extLst>
                    <a:ext uri="{9D8B030D-6E8A-4147-A177-3AD203B41FA5}">
                      <a16:colId xmlns:a16="http://schemas.microsoft.com/office/drawing/2014/main" val="2889806992"/>
                    </a:ext>
                  </a:extLst>
                </a:gridCol>
                <a:gridCol w="1475575">
                  <a:extLst>
                    <a:ext uri="{9D8B030D-6E8A-4147-A177-3AD203B41FA5}">
                      <a16:colId xmlns:a16="http://schemas.microsoft.com/office/drawing/2014/main" val="390646876"/>
                    </a:ext>
                  </a:extLst>
                </a:gridCol>
                <a:gridCol w="1475575">
                  <a:extLst>
                    <a:ext uri="{9D8B030D-6E8A-4147-A177-3AD203B41FA5}">
                      <a16:colId xmlns:a16="http://schemas.microsoft.com/office/drawing/2014/main" val="3069379155"/>
                    </a:ext>
                  </a:extLst>
                </a:gridCol>
                <a:gridCol w="1475575">
                  <a:extLst>
                    <a:ext uri="{9D8B030D-6E8A-4147-A177-3AD203B41FA5}">
                      <a16:colId xmlns:a16="http://schemas.microsoft.com/office/drawing/2014/main" val="2525034543"/>
                    </a:ext>
                  </a:extLst>
                </a:gridCol>
              </a:tblGrid>
              <a:tr h="46923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smtClean="0"/>
                        <a:t>                                                  </a:t>
                      </a:r>
                      <a:r>
                        <a:rPr lang="en-US" altLang="zh-TW" sz="1600" dirty="0" err="1" smtClean="0"/>
                        <a:t>Env</a:t>
                      </a:r>
                      <a:r>
                        <a:rPr lang="en-US" altLang="zh-TW" sz="1600" dirty="0" smtClean="0"/>
                        <a:t>                    </a:t>
                      </a:r>
                    </a:p>
                    <a:p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Support 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Python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MongoDB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OracleDB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927953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SQL-query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  <a:r>
                        <a:rPr lang="en-US" altLang="zh-TW" sz="1800" dirty="0" smtClean="0"/>
                        <a:t>(part</a:t>
                      </a:r>
                      <a:r>
                        <a:rPr lang="en-US" altLang="zh-TW" sz="1800" baseline="0" dirty="0" smtClean="0"/>
                        <a:t>ial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84574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csv,tsv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  <a:r>
                        <a:rPr lang="en-US" altLang="zh-TW" sz="1800" dirty="0" smtClean="0"/>
                        <a:t>(xml)</a:t>
                      </a:r>
                      <a:endParaRPr lang="zh-TW" alt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292025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254239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Json</a:t>
                      </a:r>
                      <a:endParaRPr lang="en-US" altLang="zh-TW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55071"/>
                  </a:ext>
                </a:extLst>
              </a:tr>
              <a:tr h="51003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780304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Dataframe</a:t>
                      </a:r>
                      <a:endParaRPr lang="en-US" altLang="zh-TW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140655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cursor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959527"/>
                  </a:ext>
                </a:extLst>
              </a:tr>
              <a:tr h="46808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489429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 bwMode="auto">
          <a:xfrm>
            <a:off x="420262" y="850526"/>
            <a:ext cx="1451401" cy="1264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7553498" y="263048"/>
            <a:ext cx="5286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軟正黑體" pitchFamily="34" charset="-120"/>
                <a:cs typeface="+mj-cs"/>
              </a:rPr>
              <a:t>Transfer order(top-down)</a:t>
            </a:r>
          </a:p>
          <a:p>
            <a:pPr>
              <a:lnSpc>
                <a:spcPct val="200000"/>
              </a:lnSpc>
            </a:pPr>
            <a:endParaRPr lang="en-US" altLang="zh-TW" sz="2000" dirty="0" smtClean="0"/>
          </a:p>
          <a:p>
            <a:endParaRPr lang="zh-TW" altLang="en-US" sz="2000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673890004"/>
              </p:ext>
            </p:extLst>
          </p:nvPr>
        </p:nvGraphicFramePr>
        <p:xfrm>
          <a:off x="6384175" y="1140211"/>
          <a:ext cx="5807825" cy="48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617139" y="14603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57506" y="2227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38898" y="30032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32279" y="3782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40880" y="4538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25124" y="5295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6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BOM </a:t>
            </a:r>
            <a:r>
              <a:rPr lang="en-US" altLang="zh-TW" dirty="0" smtClean="0"/>
              <a:t>Transfer &amp; Export from Oracle (SQL-query)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31" y="785812"/>
            <a:ext cx="3400425" cy="560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5" y="798512"/>
            <a:ext cx="6928275" cy="55999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8216900" y="4102100"/>
            <a:ext cx="508000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191500" y="2101056"/>
            <a:ext cx="508000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976400" y="1041400"/>
            <a:ext cx="508000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001800" y="3048000"/>
            <a:ext cx="508000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BOM MongoDB Import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1139632"/>
            <a:ext cx="3294672" cy="49291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69" y="1371600"/>
            <a:ext cx="7461631" cy="34813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825500" y="1371600"/>
            <a:ext cx="2209800" cy="317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54100" y="3327400"/>
            <a:ext cx="1625600" cy="13589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96956" y="838462"/>
            <a:ext cx="292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</a:rPr>
              <a:t>Replace id, </a:t>
            </a:r>
            <a:r>
              <a:rPr lang="en-US" altLang="zh-TW" sz="2000" dirty="0" err="1" smtClean="0">
                <a:solidFill>
                  <a:schemeClr val="tx2">
                    <a:lumMod val="50000"/>
                  </a:schemeClr>
                </a:solidFill>
              </a:rPr>
              <a:t>item_name</a:t>
            </a:r>
            <a:endParaRPr lang="zh-TW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96956" y="5210863"/>
            <a:ext cx="292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50000"/>
                  </a:schemeClr>
                </a:solidFill>
              </a:rPr>
              <a:t>Create dictionary to fit in </a:t>
            </a:r>
            <a:endParaRPr lang="zh-TW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sz="2800" dirty="0"/>
              <a:t>BOM </a:t>
            </a:r>
            <a:r>
              <a:rPr lang="en-US" altLang="zh-TW" sz="2800" dirty="0" smtClean="0"/>
              <a:t>UX Query (Structure Analysis) </a:t>
            </a:r>
            <a:r>
              <a:rPr lang="en-US" altLang="zh-TW" sz="2800" dirty="0"/>
              <a:t>&amp; Export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51" y="1069975"/>
            <a:ext cx="5051811" cy="4959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03" y="396799"/>
            <a:ext cx="2671763" cy="38401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478259" y="4387285"/>
            <a:ext cx="649128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List </a:t>
            </a:r>
            <a:r>
              <a:rPr lang="en-US" altLang="zh-TW" dirty="0"/>
              <a:t>which </a:t>
            </a:r>
            <a:r>
              <a:rPr lang="en-US" altLang="zh-TW" dirty="0">
                <a:solidFill>
                  <a:srgbClr val="FF0000"/>
                </a:solidFill>
              </a:rPr>
              <a:t>components</a:t>
            </a:r>
            <a:r>
              <a:rPr lang="en-US" altLang="zh-TW" dirty="0"/>
              <a:t> are included with this </a:t>
            </a:r>
            <a:r>
              <a:rPr lang="en-US" altLang="zh-TW" dirty="0">
                <a:solidFill>
                  <a:srgbClr val="FF0000"/>
                </a:solidFill>
              </a:rPr>
              <a:t>assembly item</a:t>
            </a:r>
            <a:r>
              <a:rPr lang="en-US" altLang="zh-TW" dirty="0"/>
              <a:t>, under which item assembly </a:t>
            </a:r>
            <a:r>
              <a:rPr lang="en-US" altLang="zh-TW" dirty="0" smtClean="0"/>
              <a:t>list.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407324" y="1629295"/>
            <a:ext cx="4854632" cy="8146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76429" y="906087"/>
            <a:ext cx="334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For more complex screening criteria: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Advanced query using aggregation list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9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1700" y="163103"/>
            <a:ext cx="10980000" cy="433629"/>
          </a:xfrm>
        </p:spPr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sz="3200" dirty="0"/>
              <a:t>BOM (Recursively expand by </a:t>
            </a:r>
            <a:r>
              <a:rPr lang="en-US" altLang="zh-TW" sz="3200" dirty="0" smtClean="0"/>
              <a:t>Level) &amp; Excel Export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95809" y="3293807"/>
            <a:ext cx="63722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According to the input </a:t>
            </a:r>
            <a:r>
              <a:rPr lang="en-US" altLang="zh-TW" dirty="0" smtClean="0">
                <a:solidFill>
                  <a:srgbClr val="FF0000"/>
                </a:solidFill>
              </a:rPr>
              <a:t>assembly item </a:t>
            </a:r>
            <a:r>
              <a:rPr lang="en-US" altLang="zh-TW" dirty="0"/>
              <a:t>to view all the included items below, the quantity and item number can also be used to see the relevance of product components through this </a:t>
            </a:r>
            <a:r>
              <a:rPr lang="en-US" altLang="zh-TW" dirty="0" smtClean="0"/>
              <a:t>table.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Expand the output form to the spreadsheet at the same time, which is more convenient for users to </a:t>
            </a:r>
            <a:r>
              <a:rPr lang="en-US" altLang="zh-TW" dirty="0" smtClean="0"/>
              <a:t>view.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82" y="898988"/>
            <a:ext cx="7087880" cy="1692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12" y="714374"/>
            <a:ext cx="4023150" cy="56610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1087098" y="913279"/>
            <a:ext cx="881613" cy="16924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58475" y="2591488"/>
            <a:ext cx="136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</a:rPr>
              <a:t>BOM_level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scending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BOM </a:t>
            </a:r>
            <a:r>
              <a:rPr lang="en-US" altLang="zh-TW" dirty="0"/>
              <a:t>UX </a:t>
            </a:r>
            <a:r>
              <a:rPr lang="en-US" altLang="zh-TW" dirty="0" smtClean="0"/>
              <a:t>Query(Demand Calculation)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80713" y="991779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There are </a:t>
            </a:r>
            <a:r>
              <a:rPr lang="en-US" altLang="zh-TW" b="1" dirty="0" smtClean="0"/>
              <a:t>46048</a:t>
            </a:r>
            <a:r>
              <a:rPr lang="en-US" altLang="zh-TW" dirty="0" smtClean="0"/>
              <a:t> records in total, and </a:t>
            </a:r>
            <a:r>
              <a:rPr lang="en-US" altLang="zh-TW" b="1" dirty="0" smtClean="0"/>
              <a:t>17735 </a:t>
            </a:r>
            <a:r>
              <a:rPr lang="en-US" altLang="zh-TW" b="1" dirty="0" smtClean="0">
                <a:solidFill>
                  <a:srgbClr val="FF0000"/>
                </a:solidFill>
              </a:rPr>
              <a:t>different component items</a:t>
            </a:r>
            <a:endParaRPr lang="en-US" altLang="zh-TW" b="1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780713" y="2759825"/>
            <a:ext cx="417298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Sorting and totaling according to different subgroup materials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Calculate how much each material is used, and you can check it to make up for it when it is missing or insufficient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9" y="1064168"/>
            <a:ext cx="4007187" cy="42874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07" y="991779"/>
            <a:ext cx="3293684" cy="44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WNC 2022 v1.1">
  <a:themeElements>
    <a:clrScheme name="WNC 2022 v1.1">
      <a:dk1>
        <a:sysClr val="windowText" lastClr="000000"/>
      </a:dk1>
      <a:lt1>
        <a:sysClr val="window" lastClr="FFFFFF"/>
      </a:lt1>
      <a:dk2>
        <a:srgbClr val="007F9F"/>
      </a:dk2>
      <a:lt2>
        <a:srgbClr val="E3DED1"/>
      </a:lt2>
      <a:accent1>
        <a:srgbClr val="0775CF"/>
      </a:accent1>
      <a:accent2>
        <a:srgbClr val="BFD05F"/>
      </a:accent2>
      <a:accent3>
        <a:srgbClr val="019C7C"/>
      </a:accent3>
      <a:accent4>
        <a:srgbClr val="5EC7E8"/>
      </a:accent4>
      <a:accent5>
        <a:srgbClr val="9A84D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44D456123924A8E85DB52980449BC" ma:contentTypeVersion="3" ma:contentTypeDescription="Create a new document." ma:contentTypeScope="" ma:versionID="064f7e676bab533904af4b546c3bca94">
  <xsd:schema xmlns:xsd="http://www.w3.org/2001/XMLSchema" xmlns:xs="http://www.w3.org/2001/XMLSchema" xmlns:p="http://schemas.microsoft.com/office/2006/metadata/properties" xmlns:ns2="b7928887-a13f-4a0c-ba6b-edf00864e2e5" xmlns:ns3="88607630-b62c-47f3-8d44-be6f65e9905b" targetNamespace="http://schemas.microsoft.com/office/2006/metadata/properties" ma:root="true" ma:fieldsID="d7d7c06e50afd1fca0c8cac0c2879362" ns2:_="" ns3:_="">
    <xsd:import namespace="b7928887-a13f-4a0c-ba6b-edf00864e2e5"/>
    <xsd:import namespace="88607630-b62c-47f3-8d44-be6f65e990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 minOccurs="0"/>
                <xsd:element ref="ns2:SharedWithUsers" minOccurs="0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28887-a13f-4a0c-ba6b-edf00864e2e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07630-b62c-47f3-8d44-be6f65e9905b" elementFormDefault="qualified">
    <xsd:import namespace="http://schemas.microsoft.com/office/2006/documentManagement/types"/>
    <xsd:import namespace="http://schemas.microsoft.com/office/infopath/2007/PartnerControls"/>
    <xsd:element name="category" ma:index="11" nillable="true" ma:displayName="category" ma:default="Word 中文" ma:format="Dropdown" ma:internalName="category">
      <xsd:simpleType>
        <xsd:restriction base="dms:Choice">
          <xsd:enumeration value="Word 中文"/>
          <xsd:enumeration value="Word English"/>
          <xsd:enumeration value="Excel 中文"/>
          <xsd:enumeration value="Excel English"/>
          <xsd:enumeration value="Power Point"/>
          <xsd:enumeration value="ISO"/>
        </xsd:restriction>
      </xsd:simpleType>
    </xsd:element>
    <xsd:element name="site" ma:index="13" nillable="true" ma:displayName="site" ma:format="Dropdown" ma:internalName="site">
      <xsd:simpleType>
        <xsd:restriction base="dms:Choice">
          <xsd:enumeration value="HQ"/>
          <xsd:enumeration value="啓佳通訊NQJ"/>
          <xsd:enumeration value="啓新通訊NQX"/>
          <xsd:enumeration value="啓基永昌NYC"/>
          <xsd:enumeration value="啓承技術NQC"/>
          <xsd:enumeration value="易碁控股WNCH"/>
          <xsd:enumeration value="永威控股NEWH"/>
          <xsd:enumeration value="佳碁控股ANCH"/>
          <xsd:enumeration value="WNC Japan Inc."/>
          <xsd:enumeration value="WNC VIETNAM CO., LTD."/>
          <xsd:enumeration value="WNC UK Limited"/>
          <xsd:enumeration value="W-NeWeb Corporation"/>
          <xsd:enumeration value="NeWeb GmbH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88607630-b62c-47f3-8d44-be6f65e9905b">Power Point</category>
    <SharedWithUsers xmlns="b7928887-a13f-4a0c-ba6b-edf00864e2e5">
      <UserInfo>
        <DisplayName>Paul Liu(劉玉龍)</DisplayName>
        <AccountId>2772</AccountId>
        <AccountType/>
      </UserInfo>
    </SharedWithUsers>
    <site xmlns="88607630-b62c-47f3-8d44-be6f65e9905b">HQ</site>
    <_dlc_DocId xmlns="b7928887-a13f-4a0c-ba6b-edf00864e2e5">SPMK-400393825-136</_dlc_DocId>
    <_dlc_DocIdUrl xmlns="b7928887-a13f-4a0c-ba6b-edf00864e2e5">
      <Url>https://mk.wnc.com.tw/_layouts/15/DocIdRedir.aspx?ID=SPMK-400393825-136</Url>
      <Description>SPMK-400393825-136</Description>
    </_dlc_DocIdUrl>
  </documentManagement>
</p:properties>
</file>

<file path=customXml/itemProps1.xml><?xml version="1.0" encoding="utf-8"?>
<ds:datastoreItem xmlns:ds="http://schemas.openxmlformats.org/officeDocument/2006/customXml" ds:itemID="{11E8A148-9230-46A2-B064-D384B490A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28887-a13f-4a0c-ba6b-edf00864e2e5"/>
    <ds:schemaRef ds:uri="88607630-b62c-47f3-8d44-be6f65e990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93D64-5244-47DC-842B-9174ADC583C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7A64EE2-A659-44BA-95EC-5C937B2AD42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CAEDD3-D686-4C03-AB1B-40B825377F6D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88607630-b62c-47f3-8d44-be6f65e9905b"/>
    <ds:schemaRef ds:uri="b7928887-a13f-4a0c-ba6b-edf00864e2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753</Words>
  <Application>Microsoft Office PowerPoint</Application>
  <PresentationFormat>寬螢幕</PresentationFormat>
  <Paragraphs>166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微軟正黑體</vt:lpstr>
      <vt:lpstr>新細明體</vt:lpstr>
      <vt:lpstr>Arial</vt:lpstr>
      <vt:lpstr>Arial Black</vt:lpstr>
      <vt:lpstr>Calibri</vt:lpstr>
      <vt:lpstr>Tahoma</vt:lpstr>
      <vt:lpstr>Wingdings</vt:lpstr>
      <vt:lpstr>WNC 2022 v1.1</vt:lpstr>
      <vt:lpstr>MongoDB Applied Research</vt:lpstr>
      <vt:lpstr>PowerPoint 簡報</vt:lpstr>
      <vt:lpstr>Project Outline</vt:lpstr>
      <vt:lpstr>BOM Transfer &amp; Import</vt:lpstr>
      <vt:lpstr>BOM Transfer &amp; Export from Oracle (SQL-query)</vt:lpstr>
      <vt:lpstr>BOM MongoDB Import </vt:lpstr>
      <vt:lpstr> BOM UX Query (Structure Analysis) &amp; Export </vt:lpstr>
      <vt:lpstr> BOM (Recursively expand by Level) &amp; Excel Export</vt:lpstr>
      <vt:lpstr>BOM UX Query(Demand Calculation)</vt:lpstr>
      <vt:lpstr>Asis &amp; Tobe Compare query time </vt:lpstr>
      <vt:lpstr>Asis &amp; Tobe Compare storage usage </vt:lpstr>
      <vt:lpstr>MongoDB vs OracleDB</vt:lpstr>
      <vt:lpstr>SQL vs No-SQL databases</vt:lpstr>
      <vt:lpstr>Bottleneck Solution</vt:lpstr>
      <vt:lpstr>Contribution to WNC</vt:lpstr>
      <vt:lpstr>Future Works 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wnc</dc:creator>
  <cp:lastModifiedBy>Brian Su(蘇柏瑜)</cp:lastModifiedBy>
  <cp:revision>476</cp:revision>
  <dcterms:created xsi:type="dcterms:W3CDTF">2021-12-10T05:46:53Z</dcterms:created>
  <dcterms:modified xsi:type="dcterms:W3CDTF">2023-08-21T01:25:59Z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fedb0b28-67b2-454b-9715-a2039cf46a36</vt:lpwstr>
  </property>
  <property fmtid="{D5CDD505-2E9C-101B-9397-08002B2CF9AE}" pid="3" name="ContentTypeId">
    <vt:lpwstr>0x0101008C144D456123924A8E85DB52980449BC</vt:lpwstr>
  </property>
</Properties>
</file>