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8" r:id="rId4"/>
    <p:sldId id="268" r:id="rId5"/>
    <p:sldId id="260" r:id="rId6"/>
    <p:sldId id="261" r:id="rId7"/>
    <p:sldId id="266" r:id="rId8"/>
    <p:sldId id="269" r:id="rId9"/>
    <p:sldId id="267" r:id="rId10"/>
    <p:sldId id="262" r:id="rId11"/>
    <p:sldId id="257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3E9771-551A-44F8-BE20-7D06D0DE52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28CFDF1-A0D4-43E3-8258-DCEDA4C2D9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ABD59DA-1ABD-4B8B-A4D4-210C5CA7B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8FA5E-F9D7-4E39-912B-3D166545B278}" type="datetimeFigureOut">
              <a:rPr lang="zh-TW" altLang="en-US" smtClean="0"/>
              <a:t>2023/5/5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39F375D-4EAF-4288-AE97-083AA88DA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9BE360E-7EDC-49DE-ABD9-774B70859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CFE8E-87BF-445E-8D71-9CBCD7A632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6885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88C793-769B-4FF6-9576-40B890791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1EC7CE2-5077-4306-8079-59EBB2C2A5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A1FE344-9E4E-49C7-9ABF-4CC567DB9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8FA5E-F9D7-4E39-912B-3D166545B278}" type="datetimeFigureOut">
              <a:rPr lang="zh-TW" altLang="en-US" smtClean="0"/>
              <a:t>2023/5/5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625D727-6BCC-40F7-A2EF-A945B991D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D011E29-021B-4761-98CE-E9F1C3066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CFE8E-87BF-445E-8D71-9CBCD7A632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2023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D60669D-2CC3-4C8B-B501-00E302798F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35FCF0B-0D3F-45C3-9AE5-FD30C288FE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1E04E47-7A40-4FB7-A84B-872783DE1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8FA5E-F9D7-4E39-912B-3D166545B278}" type="datetimeFigureOut">
              <a:rPr lang="zh-TW" altLang="en-US" smtClean="0"/>
              <a:t>2023/5/5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C0EB749-4D42-4442-9549-C81602869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999B055-3126-45D1-ACB7-84126C2A5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CFE8E-87BF-445E-8D71-9CBCD7A632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8066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C4DDEE-30F6-4115-9812-052B2CE00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1A6166-4FFE-4993-99BB-AAFB103E4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D9A9B94-6EDC-4D64-BF4A-EBCBDAF10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8FA5E-F9D7-4E39-912B-3D166545B278}" type="datetimeFigureOut">
              <a:rPr lang="zh-TW" altLang="en-US" smtClean="0"/>
              <a:t>2023/5/5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1735554-B0DF-4FCD-BC1B-6DED458F1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7FC0A07-BE0B-41A7-B6BA-06C7CF12E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CFE8E-87BF-445E-8D71-9CBCD7A632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118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DB3F67-2650-48F5-A481-23EE50623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5A5D9C3-E8D8-4EC8-A705-A94FD854E7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E316C82-B061-406B-9820-4DFF8D5BA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8FA5E-F9D7-4E39-912B-3D166545B278}" type="datetimeFigureOut">
              <a:rPr lang="zh-TW" altLang="en-US" smtClean="0"/>
              <a:t>2023/5/5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39CC4DE-94C5-4602-AAF0-69FF0BE09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B847962-7EE4-4CC8-9483-8509F46FB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CFE8E-87BF-445E-8D71-9CBCD7A632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9026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3C31AC-CBA8-456F-BFE9-BBCBE5D3D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C9453CF-7580-4E47-8531-76FA95490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5534416-C44A-4055-9986-5F8FA1DD1E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3CEF815-FD7B-4777-B09F-917959317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8FA5E-F9D7-4E39-912B-3D166545B278}" type="datetimeFigureOut">
              <a:rPr lang="zh-TW" altLang="en-US" smtClean="0"/>
              <a:t>2023/5/5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77B33F4-2E77-4EC2-9253-D7E69EFA0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BD5C3CA-A5D3-496C-BC2D-CE40DF2F8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CFE8E-87BF-445E-8D71-9CBCD7A632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2879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0A4597-85EF-43C7-94D2-78FC948B6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17A68AF-1E5F-4419-A20F-2693A4D870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82425A0-5B0A-4C60-A936-D23A442347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851712C-4A22-44E1-BC0C-44C279D144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94771AD-5788-42D3-95D9-1F227B9E84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1E2E1CF-3DCB-4105-9CA8-FF13F276F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8FA5E-F9D7-4E39-912B-3D166545B278}" type="datetimeFigureOut">
              <a:rPr lang="zh-TW" altLang="en-US" smtClean="0"/>
              <a:t>2023/5/5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66C80CA-73B6-4175-B8DA-6267F6D2C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072945F-4E85-402F-B89F-75E332027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CFE8E-87BF-445E-8D71-9CBCD7A632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8921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0C82A8-1182-44EE-B8D5-C4E612B01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B07442E-77E0-4016-B1E9-F99EDC904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8FA5E-F9D7-4E39-912B-3D166545B278}" type="datetimeFigureOut">
              <a:rPr lang="zh-TW" altLang="en-US" smtClean="0"/>
              <a:t>2023/5/5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86F50B9-BACA-4846-97D8-3EE023A83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3397C14-D499-4BAD-8BB4-673C0BC91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CFE8E-87BF-445E-8D71-9CBCD7A632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6920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CDCEE05-CF77-412D-AB3D-518DE77B0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8FA5E-F9D7-4E39-912B-3D166545B278}" type="datetimeFigureOut">
              <a:rPr lang="zh-TW" altLang="en-US" smtClean="0"/>
              <a:t>2023/5/5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3B2B233-A1F2-444C-9455-482A4F72D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BC60397-7FB2-40EF-8678-F35546E54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CFE8E-87BF-445E-8D71-9CBCD7A632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749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22AFDE-A93B-4671-AD90-9AE29F0A5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9FEA154-F401-49E9-88CC-B8FC0AA4A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9454737-CE4B-4B57-9530-E01886A72A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7D66851-3F82-4DFC-A1F6-09DDE702B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8FA5E-F9D7-4E39-912B-3D166545B278}" type="datetimeFigureOut">
              <a:rPr lang="zh-TW" altLang="en-US" smtClean="0"/>
              <a:t>2023/5/5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6C61167-E849-4101-8A24-211FF0AF4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65DF521-456F-4E2E-B1D4-5F6A1F055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CFE8E-87BF-445E-8D71-9CBCD7A632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1477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73A51C-BBDB-4DA2-90DC-1B13929E6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7EF5265-6941-407B-BD5D-0CA4CEF839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BF4F466-F266-4E98-BFEF-C5C4EC92B2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D9CBA0B-317A-407B-BD89-56EDF1258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8FA5E-F9D7-4E39-912B-3D166545B278}" type="datetimeFigureOut">
              <a:rPr lang="zh-TW" altLang="en-US" smtClean="0"/>
              <a:t>2023/5/5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C7FF145-8474-4615-9041-927AA377F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3A26EAB-105E-4CD2-93FB-B13433436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CFE8E-87BF-445E-8D71-9CBCD7A632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6206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99F23AB-A0E0-4BDB-A0CA-A21C85042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F914B41-4B5B-478B-BBDB-EDFB7715A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9AFBE2D-85B3-4240-AC5C-BCED34FDB3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8FA5E-F9D7-4E39-912B-3D166545B278}" type="datetimeFigureOut">
              <a:rPr lang="zh-TW" altLang="en-US" smtClean="0"/>
              <a:t>2023/5/5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34755BD-5EC0-4087-8065-B4472768EC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8C82C27-B6B8-47DA-B6F7-A9A4084681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CFE8E-87BF-445E-8D71-9CBCD7A632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7093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pypi.org/project/wxPython/4.1.1/#fil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ulticharts.com.tw/dis/dis_Content.aspx?D_ID=3&amp;SN=5120" TargetMode="External"/><Relationship Id="rId3" Type="http://schemas.openxmlformats.org/officeDocument/2006/relationships/hyperlink" Target="https://ithelp.ithome.com.tw/articles/10222522" TargetMode="External"/><Relationship Id="rId7" Type="http://schemas.openxmlformats.org/officeDocument/2006/relationships/hyperlink" Target="https://www.youtube.com/watch?v=o1Zzw-Y_n2g" TargetMode="External"/><Relationship Id="rId2" Type="http://schemas.openxmlformats.org/officeDocument/2006/relationships/hyperlink" Target="https://github.com/brian09088/Yuanta-API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ypi.org/project/wxPython/4.1.1/#files" TargetMode="External"/><Relationship Id="rId5" Type="http://schemas.openxmlformats.org/officeDocument/2006/relationships/hyperlink" Target="https://anaconda.org/" TargetMode="External"/><Relationship Id="rId10" Type="http://schemas.openxmlformats.org/officeDocument/2006/relationships/image" Target="../media/image13.png"/><Relationship Id="rId4" Type="http://schemas.openxmlformats.org/officeDocument/2006/relationships/hyperlink" Target="http://easywin.yuantafutures.com.tw/api/download.html" TargetMode="External"/><Relationship Id="rId9" Type="http://schemas.openxmlformats.org/officeDocument/2006/relationships/hyperlink" Target="https://stackoverflow.com/questions/75872796/api-linking-program-debug-yuanta-futuresalready-fixed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easywin.yuantafutures.com.tw/download/%E4%BA%A4%E6%98%93API%E5%85%83%E4%BB%B6%E5%8F%8A%E8%AA%AA%E6%98%8E%E6%96%87%E4%BB%B6.zi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youtube.com/watch?v=o1Zzw-Y_n2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ypi.org/project/wxPython/4.1.1/#file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easywin.yuantafutures.com.tw/api/download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DABE5C-0D69-46A6-BDDC-4750998092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元大期貨</a:t>
            </a:r>
            <a:r>
              <a:rPr lang="en-US" altLang="zh-TW" dirty="0"/>
              <a:t>API</a:t>
            </a:r>
            <a:r>
              <a:rPr lang="zh-TW" altLang="en-US" dirty="0"/>
              <a:t>串接說明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D4A43DE-73FE-43D6-A9AC-7BA017B8AF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38400" y="5202238"/>
            <a:ext cx="9144000" cy="1655762"/>
          </a:xfrm>
        </p:spPr>
        <p:txBody>
          <a:bodyPr/>
          <a:lstStyle/>
          <a:p>
            <a:pPr algn="r"/>
            <a:r>
              <a:rPr lang="en-US" altLang="zh-TW" dirty="0"/>
              <a:t>Speaker:</a:t>
            </a:r>
            <a:r>
              <a:rPr lang="zh-TW" altLang="en-US" dirty="0"/>
              <a:t>蘇柏瑜</a:t>
            </a:r>
          </a:p>
        </p:txBody>
      </p:sp>
    </p:spTree>
    <p:extLst>
      <p:ext uri="{BB962C8B-B14F-4D97-AF65-F5344CB8AC3E}">
        <p14:creationId xmlns:p14="http://schemas.microsoft.com/office/powerpoint/2010/main" val="83847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5C36DD-B125-4D93-AA58-1FF23A517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835"/>
            <a:ext cx="10515600" cy="1325563"/>
          </a:xfrm>
        </p:spPr>
        <p:txBody>
          <a:bodyPr/>
          <a:lstStyle/>
          <a:p>
            <a:r>
              <a:rPr lang="zh-TW" altLang="en-US" dirty="0"/>
              <a:t>曾經面對的問題與解決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0820647-E914-4D98-9B6E-B98C4F1F3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539" y="1452401"/>
            <a:ext cx="10515600" cy="4351338"/>
          </a:xfrm>
        </p:spPr>
        <p:txBody>
          <a:bodyPr>
            <a:noAutofit/>
          </a:bodyPr>
          <a:lstStyle/>
          <a:p>
            <a:r>
              <a:rPr lang="zh-TW" altLang="en-US" sz="2000" dirty="0">
                <a:highlight>
                  <a:srgbClr val="FFFF00"/>
                </a:highlight>
              </a:rPr>
              <a:t>程式碼語法錯誤</a:t>
            </a:r>
            <a:endParaRPr lang="en-US" altLang="zh-TW" sz="2000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altLang="zh-TW" sz="2000" dirty="0"/>
              <a:t>1. </a:t>
            </a:r>
            <a:r>
              <a:rPr lang="en-US" altLang="zh-TW" sz="2000" dirty="0" err="1"/>
              <a:t>OnInit</a:t>
            </a:r>
            <a:r>
              <a:rPr lang="zh-TW" altLang="en-US" sz="2000" dirty="0"/>
              <a:t>函數中</a:t>
            </a:r>
            <a:r>
              <a:rPr lang="en-US" altLang="zh-TW" sz="2000" dirty="0"/>
              <a:t>I</a:t>
            </a:r>
            <a:r>
              <a:rPr lang="zh-TW" altLang="en-US" sz="2000" dirty="0"/>
              <a:t>為大寫</a:t>
            </a:r>
            <a:endParaRPr lang="en-US" altLang="zh-TW" sz="2000" dirty="0"/>
          </a:p>
          <a:p>
            <a:pPr marL="0" indent="0">
              <a:buNone/>
            </a:pPr>
            <a:r>
              <a:rPr lang="en-US" altLang="zh-TW" sz="2000" dirty="0"/>
              <a:t>2.</a:t>
            </a:r>
            <a:r>
              <a:rPr lang="zh-TW" altLang="en-US" sz="2000" dirty="0"/>
              <a:t> 由於執行報錯顯示</a:t>
            </a:r>
            <a:r>
              <a:rPr lang="en-US" altLang="zh-TW" sz="2000" b="0" i="0" dirty="0" err="1">
                <a:solidFill>
                  <a:srgbClr val="232629"/>
                </a:solidFill>
                <a:effectLst/>
                <a:latin typeface="ui-monospace"/>
              </a:rPr>
              <a:t>MainLoop</a:t>
            </a:r>
            <a:r>
              <a:rPr lang="en-US" altLang="zh-TW" sz="2000" b="0" i="0" dirty="0">
                <a:solidFill>
                  <a:srgbClr val="232629"/>
                </a:solidFill>
                <a:effectLst/>
                <a:latin typeface="ui-monospace"/>
              </a:rPr>
              <a:t>() missing 1 required positional argument: '</a:t>
            </a:r>
            <a:r>
              <a:rPr lang="en-US" altLang="zh-TW" sz="2000" b="0" i="0" dirty="0" err="1">
                <a:solidFill>
                  <a:srgbClr val="232629"/>
                </a:solidFill>
                <a:effectLst/>
                <a:latin typeface="ui-monospace"/>
              </a:rPr>
              <a:t>keepgoing</a:t>
            </a:r>
            <a:r>
              <a:rPr lang="en-US" altLang="zh-TW" sz="2000" b="0" i="0" dirty="0">
                <a:solidFill>
                  <a:srgbClr val="232629"/>
                </a:solidFill>
                <a:effectLst/>
                <a:latin typeface="ui-monospace"/>
              </a:rPr>
              <a:t>’</a:t>
            </a:r>
          </a:p>
          <a:p>
            <a:pPr marL="0" indent="0">
              <a:buNone/>
            </a:pPr>
            <a:r>
              <a:rPr lang="zh-TW" altLang="en-US" sz="2000" dirty="0"/>
              <a:t>需要先宣告</a:t>
            </a:r>
            <a:r>
              <a:rPr lang="en-US" altLang="zh-TW" sz="2000" dirty="0" err="1"/>
              <a:t>keepGoing</a:t>
            </a:r>
            <a:r>
              <a:rPr lang="zh-TW" altLang="en-US" sz="2000" dirty="0"/>
              <a:t>於</a:t>
            </a:r>
            <a:r>
              <a:rPr lang="en-US" altLang="zh-TW" sz="2000" dirty="0"/>
              <a:t>class </a:t>
            </a:r>
            <a:r>
              <a:rPr lang="en-US" altLang="zh-TW" sz="2000" dirty="0" err="1"/>
              <a:t>MyApp</a:t>
            </a:r>
            <a:r>
              <a:rPr lang="zh-TW" altLang="en-US" sz="2000" dirty="0"/>
              <a:t>下</a:t>
            </a:r>
            <a:endParaRPr lang="en-US" altLang="zh-TW" sz="2000" dirty="0"/>
          </a:p>
          <a:p>
            <a:r>
              <a:rPr lang="zh-TW" altLang="en-US" sz="2000" dirty="0">
                <a:highlight>
                  <a:srgbClr val="FFFF00"/>
                </a:highlight>
              </a:rPr>
              <a:t>版本錯誤</a:t>
            </a:r>
            <a:endParaRPr lang="en-US" altLang="zh-TW" sz="2000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altLang="zh-TW" sz="2000" dirty="0"/>
              <a:t>(python-32bits</a:t>
            </a:r>
            <a:r>
              <a:rPr lang="zh-TW" altLang="en-US" sz="2000" dirty="0"/>
              <a:t>需要另外建立環境，並非單純下載正確版本即可</a:t>
            </a:r>
            <a:r>
              <a:rPr lang="en-US" altLang="zh-TW" sz="2000" dirty="0"/>
              <a:t>)</a:t>
            </a:r>
          </a:p>
          <a:p>
            <a:pPr marL="0" indent="0">
              <a:buNone/>
            </a:pPr>
            <a:r>
              <a:rPr lang="zh-TW" altLang="en-US" sz="2000" dirty="0">
                <a:solidFill>
                  <a:srgbClr val="FF0000"/>
                </a:solidFill>
              </a:rPr>
              <a:t>解決</a:t>
            </a:r>
            <a:r>
              <a:rPr lang="en-US" altLang="zh-TW" sz="2000" dirty="0"/>
              <a:t>:</a:t>
            </a:r>
            <a:r>
              <a:rPr lang="zh-TW" altLang="en-US" sz="2000" dirty="0"/>
              <a:t>使用</a:t>
            </a:r>
            <a:r>
              <a:rPr lang="en-US" altLang="zh-TW" sz="2000" dirty="0"/>
              <a:t>anaconda</a:t>
            </a:r>
            <a:r>
              <a:rPr lang="zh-TW" altLang="en-US" sz="2000" dirty="0"/>
              <a:t>變更環境參數與新增套件</a:t>
            </a:r>
            <a:endParaRPr lang="en-US" altLang="zh-TW" sz="2000" dirty="0"/>
          </a:p>
          <a:p>
            <a:r>
              <a:rPr lang="zh-TW" altLang="en-US" sz="2000" dirty="0">
                <a:highlight>
                  <a:srgbClr val="FFFF00"/>
                </a:highlight>
              </a:rPr>
              <a:t>無法安裝</a:t>
            </a:r>
            <a:r>
              <a:rPr lang="en-US" altLang="zh-TW" sz="2000" dirty="0" err="1">
                <a:highlight>
                  <a:srgbClr val="FFFF00"/>
                </a:highlight>
              </a:rPr>
              <a:t>wxpython</a:t>
            </a:r>
            <a:r>
              <a:rPr lang="zh-TW" altLang="en-US" sz="2000" dirty="0">
                <a:highlight>
                  <a:srgbClr val="FFFF00"/>
                </a:highlight>
              </a:rPr>
              <a:t>與</a:t>
            </a:r>
            <a:r>
              <a:rPr lang="en-US" altLang="zh-TW" sz="2000" dirty="0" err="1">
                <a:highlight>
                  <a:srgbClr val="FFFF00"/>
                </a:highlight>
              </a:rPr>
              <a:t>comtypes</a:t>
            </a:r>
            <a:endParaRPr lang="en-US" altLang="zh-TW" sz="2000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altLang="zh-TW" sz="2000" dirty="0"/>
              <a:t>(</a:t>
            </a:r>
            <a:r>
              <a:rPr lang="zh-TW" altLang="en-US" sz="2000" dirty="0"/>
              <a:t>只支援</a:t>
            </a:r>
            <a:r>
              <a:rPr lang="en-US" altLang="zh-TW" sz="2000" dirty="0"/>
              <a:t>python3.9</a:t>
            </a:r>
            <a:r>
              <a:rPr lang="zh-TW" altLang="en-US" sz="2000" dirty="0"/>
              <a:t>以下，所以需要降版本；有些套件本身函數庫沒有內建，需要外部下載安裝</a:t>
            </a:r>
            <a:r>
              <a:rPr lang="en-US" altLang="zh-TW" sz="2000" dirty="0"/>
              <a:t>)</a:t>
            </a:r>
          </a:p>
          <a:p>
            <a:pPr marL="0" indent="0">
              <a:buNone/>
            </a:pPr>
            <a:r>
              <a:rPr lang="zh-TW" altLang="en-US" sz="2000" dirty="0">
                <a:solidFill>
                  <a:srgbClr val="FF0000"/>
                </a:solidFill>
              </a:rPr>
              <a:t>解決</a:t>
            </a:r>
            <a:r>
              <a:rPr lang="en-US" altLang="zh-TW" sz="2000" dirty="0"/>
              <a:t>:</a:t>
            </a:r>
            <a:r>
              <a:rPr lang="zh-TW" altLang="en-US" sz="2000" dirty="0"/>
              <a:t>使用</a:t>
            </a:r>
            <a:r>
              <a:rPr lang="en-US" altLang="zh-TW" sz="2000" dirty="0"/>
              <a:t>anaconda.org</a:t>
            </a:r>
            <a:r>
              <a:rPr lang="zh-TW" altLang="en-US" sz="2000" dirty="0"/>
              <a:t>去下載對應版本的相關套件</a:t>
            </a:r>
            <a:endParaRPr lang="en-US" altLang="zh-TW" sz="2000" dirty="0"/>
          </a:p>
          <a:p>
            <a:r>
              <a:rPr lang="zh-TW" altLang="en-US" sz="2000" dirty="0">
                <a:highlight>
                  <a:srgbClr val="FFFF00"/>
                </a:highlight>
              </a:rPr>
              <a:t>無法安裝</a:t>
            </a:r>
            <a:r>
              <a:rPr lang="en-US" altLang="zh-TW" sz="2000" dirty="0" err="1">
                <a:highlight>
                  <a:srgbClr val="FFFF00"/>
                </a:highlight>
              </a:rPr>
              <a:t>wxpython</a:t>
            </a:r>
            <a:endParaRPr lang="en-US" altLang="zh-TW" sz="2000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altLang="zh-TW" sz="2000" dirty="0"/>
              <a:t>(anaconda.org</a:t>
            </a:r>
            <a:r>
              <a:rPr lang="zh-TW" altLang="en-US" sz="2000" dirty="0"/>
              <a:t>沒有提供</a:t>
            </a:r>
            <a:r>
              <a:rPr lang="en-US" altLang="zh-TW" sz="2000" dirty="0"/>
              <a:t>32-bits</a:t>
            </a:r>
            <a:r>
              <a:rPr lang="zh-TW" altLang="en-US" sz="2000" dirty="0"/>
              <a:t>版本，需要</a:t>
            </a:r>
            <a:r>
              <a:rPr lang="en-US" altLang="zh-TW" sz="2000" dirty="0" err="1"/>
              <a:t>wxpy</a:t>
            </a:r>
            <a:r>
              <a:rPr lang="zh-TW" altLang="en-US" sz="2000" dirty="0"/>
              <a:t>網站另外下載</a:t>
            </a:r>
            <a:r>
              <a:rPr lang="en-US" altLang="zh-TW" sz="2000" dirty="0"/>
              <a:t>)</a:t>
            </a:r>
          </a:p>
          <a:p>
            <a:pPr marL="0" indent="0">
              <a:buNone/>
            </a:pPr>
            <a:r>
              <a:rPr lang="zh-TW" altLang="en-US" sz="2000" dirty="0">
                <a:solidFill>
                  <a:srgbClr val="FF0000"/>
                </a:solidFill>
              </a:rPr>
              <a:t>解決</a:t>
            </a:r>
            <a:r>
              <a:rPr lang="en-US" altLang="zh-TW" sz="2000" dirty="0"/>
              <a:t>:</a:t>
            </a:r>
            <a:r>
              <a:rPr lang="zh-TW" altLang="en-US" sz="2000" dirty="0"/>
              <a:t>使用</a:t>
            </a:r>
            <a:r>
              <a:rPr lang="en-US" altLang="zh-TW" sz="2000" dirty="0" err="1">
                <a:hlinkClick r:id="rId2"/>
              </a:rPr>
              <a:t>wxPython</a:t>
            </a:r>
            <a:r>
              <a:rPr lang="en-US" altLang="zh-TW" sz="2000" dirty="0">
                <a:hlinkClick r:id="rId2"/>
              </a:rPr>
              <a:t> · </a:t>
            </a:r>
            <a:r>
              <a:rPr lang="en-US" altLang="zh-TW" sz="2000" dirty="0" err="1">
                <a:hlinkClick r:id="rId2"/>
              </a:rPr>
              <a:t>PyPI</a:t>
            </a:r>
            <a:r>
              <a:rPr lang="zh-TW" altLang="en-US" sz="2000" dirty="0"/>
              <a:t>去下載對應版本的</a:t>
            </a:r>
            <a:r>
              <a:rPr lang="en-US" altLang="zh-TW" sz="2000" dirty="0" err="1"/>
              <a:t>wxpython</a:t>
            </a:r>
            <a:endParaRPr lang="en-US" altLang="zh-TW" sz="2000" dirty="0"/>
          </a:p>
          <a:p>
            <a:pPr marL="0" indent="0">
              <a:buNone/>
            </a:pPr>
            <a:endParaRPr lang="zh-TW" altLang="en-US" sz="2000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8D0C35C6-6A51-457A-88F9-CA81D793BB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8800" y="1117553"/>
            <a:ext cx="4353533" cy="1114581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98A0C257-AA0F-4A22-9490-569AF53E9C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7566" y="1221953"/>
            <a:ext cx="3943538" cy="91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329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4E4AE5-890F-4B34-B59C-A7466E3D8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資源連結分享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2E62523-75B5-4E27-9E5C-5CC7B8800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861" y="1527045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zh-TW" altLang="en-US" dirty="0">
                <a:hlinkClick r:id="rId2"/>
              </a:rPr>
              <a:t>我寫的</a:t>
            </a:r>
            <a:r>
              <a:rPr lang="en-US" altLang="zh-TW" dirty="0">
                <a:hlinkClick r:id="rId2"/>
              </a:rPr>
              <a:t>GitHub</a:t>
            </a:r>
            <a:r>
              <a:rPr lang="zh-TW" altLang="en-US" dirty="0">
                <a:hlinkClick r:id="rId2"/>
              </a:rPr>
              <a:t>完整</a:t>
            </a:r>
            <a:r>
              <a:rPr lang="en-US" altLang="zh-TW" dirty="0">
                <a:hlinkClick r:id="rId2"/>
              </a:rPr>
              <a:t>step-by-step</a:t>
            </a:r>
            <a:r>
              <a:rPr lang="zh-TW" altLang="en-US" dirty="0">
                <a:hlinkClick r:id="rId2"/>
              </a:rPr>
              <a:t>教學與開源程式碼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GitHub ID : brian09088</a:t>
            </a:r>
          </a:p>
          <a:p>
            <a:pPr marL="0" indent="0">
              <a:buNone/>
            </a:pPr>
            <a:r>
              <a:rPr lang="en-US" altLang="zh-TW" dirty="0"/>
              <a:t>Repositories : </a:t>
            </a:r>
            <a:r>
              <a:rPr lang="en-US" altLang="zh-TW" dirty="0" err="1"/>
              <a:t>Yuanta_API</a:t>
            </a:r>
            <a:endParaRPr lang="en-US" altLang="zh-TW" dirty="0"/>
          </a:p>
          <a:p>
            <a:r>
              <a:rPr lang="en-US" altLang="zh-TW" dirty="0">
                <a:hlinkClick r:id="rId3"/>
              </a:rPr>
              <a:t>IT</a:t>
            </a:r>
            <a:r>
              <a:rPr lang="zh-TW" altLang="en-US" dirty="0">
                <a:hlinkClick r:id="rId3"/>
              </a:rPr>
              <a:t>幫幫忙</a:t>
            </a:r>
            <a:r>
              <a:rPr lang="en-US" altLang="zh-TW" dirty="0">
                <a:hlinkClick r:id="rId3"/>
              </a:rPr>
              <a:t>-</a:t>
            </a:r>
            <a:r>
              <a:rPr lang="zh-TW" altLang="en-US" dirty="0">
                <a:hlinkClick r:id="rId3"/>
              </a:rPr>
              <a:t>元大期貨交易</a:t>
            </a:r>
            <a:r>
              <a:rPr lang="en-US" altLang="zh-TW" dirty="0" err="1">
                <a:hlinkClick r:id="rId3"/>
              </a:rPr>
              <a:t>api</a:t>
            </a:r>
            <a:r>
              <a:rPr lang="zh-TW" altLang="en-US" dirty="0">
                <a:hlinkClick r:id="rId3"/>
              </a:rPr>
              <a:t>串接</a:t>
            </a:r>
            <a:endParaRPr lang="en-US" altLang="zh-TW" dirty="0"/>
          </a:p>
          <a:p>
            <a:r>
              <a:rPr lang="zh-TW" altLang="en-US" dirty="0">
                <a:hlinkClick r:id="rId4"/>
              </a:rPr>
              <a:t>元大期貨</a:t>
            </a:r>
            <a:r>
              <a:rPr lang="en-US" altLang="zh-TW" dirty="0" err="1">
                <a:hlinkClick r:id="rId4"/>
              </a:rPr>
              <a:t>api</a:t>
            </a:r>
            <a:endParaRPr lang="en-US" altLang="zh-TW" dirty="0"/>
          </a:p>
          <a:p>
            <a:r>
              <a:rPr lang="en-US" altLang="zh-TW" dirty="0">
                <a:hlinkClick r:id="rId5"/>
              </a:rPr>
              <a:t>Anconda.org</a:t>
            </a:r>
            <a:r>
              <a:rPr lang="zh-TW" altLang="en-US" dirty="0">
                <a:hlinkClick r:id="rId5"/>
              </a:rPr>
              <a:t> 開源套件下載</a:t>
            </a:r>
            <a:endParaRPr lang="en-US" altLang="zh-TW" dirty="0"/>
          </a:p>
          <a:p>
            <a:r>
              <a:rPr lang="en-US" altLang="zh-TW" dirty="0">
                <a:hlinkClick r:id="rId6"/>
              </a:rPr>
              <a:t>Wxpython-32bits</a:t>
            </a:r>
            <a:r>
              <a:rPr lang="en-US" altLang="zh-TW" dirty="0"/>
              <a:t> </a:t>
            </a:r>
            <a:r>
              <a:rPr lang="zh-TW" altLang="en-US" dirty="0"/>
              <a:t>下載網址</a:t>
            </a:r>
            <a:endParaRPr lang="en-US" altLang="zh-TW" dirty="0"/>
          </a:p>
          <a:p>
            <a:r>
              <a:rPr lang="zh-TW" altLang="en-US" dirty="0">
                <a:hlinkClick r:id="rId7"/>
              </a:rPr>
              <a:t>創建</a:t>
            </a:r>
            <a:r>
              <a:rPr lang="en-US" altLang="zh-TW" dirty="0">
                <a:hlinkClick r:id="rId7"/>
              </a:rPr>
              <a:t>python-32bits</a:t>
            </a:r>
            <a:r>
              <a:rPr lang="zh-TW" altLang="en-US" dirty="0">
                <a:hlinkClick r:id="rId7"/>
              </a:rPr>
              <a:t>與安裝環境說明</a:t>
            </a:r>
            <a:r>
              <a:rPr lang="en-US" altLang="zh-TW" dirty="0" err="1"/>
              <a:t>Youtube</a:t>
            </a:r>
            <a:r>
              <a:rPr lang="zh-TW" altLang="en-US" dirty="0"/>
              <a:t>影片</a:t>
            </a:r>
            <a:endParaRPr lang="en-US" altLang="zh-TW" dirty="0"/>
          </a:p>
          <a:p>
            <a:r>
              <a:rPr lang="zh-TW" altLang="en-US" dirty="0">
                <a:hlinkClick r:id="rId8"/>
              </a:rPr>
              <a:t>註冊商品代碼對照表</a:t>
            </a:r>
            <a:endParaRPr lang="en-US" altLang="zh-TW" dirty="0"/>
          </a:p>
          <a:p>
            <a:r>
              <a:rPr lang="en-US" altLang="zh-TW" dirty="0" err="1">
                <a:hlinkClick r:id="rId9"/>
              </a:rPr>
              <a:t>Stackoverflow</a:t>
            </a:r>
            <a:r>
              <a:rPr lang="zh-TW" altLang="en-US" dirty="0">
                <a:hlinkClick r:id="rId9"/>
              </a:rPr>
              <a:t>問答</a:t>
            </a:r>
            <a:endParaRPr lang="en-US" altLang="zh-TW" dirty="0"/>
          </a:p>
          <a:p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D4AEFED-0625-4688-B12F-260267BF83D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246" y="2032325"/>
            <a:ext cx="3530276" cy="3530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230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DF06E2-E8CE-4CC5-9C86-97CD55E6A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前置準備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C872614-3767-4036-BABA-EEDA79F17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IDE : VS-code</a:t>
            </a:r>
            <a:r>
              <a:rPr lang="zh-TW" altLang="en-US" dirty="0"/>
              <a:t> 編輯器</a:t>
            </a:r>
            <a:endParaRPr lang="en-US" altLang="zh-TW" dirty="0"/>
          </a:p>
          <a:p>
            <a:r>
              <a:rPr lang="en-US" altLang="zh-TW" dirty="0"/>
              <a:t>Anaconda-64bits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內含</a:t>
            </a:r>
            <a:r>
              <a:rPr lang="en-US" altLang="zh-TW" dirty="0"/>
              <a:t>Spyder, </a:t>
            </a:r>
            <a:r>
              <a:rPr lang="en-US" altLang="zh-TW" dirty="0" err="1"/>
              <a:t>JupyterNB</a:t>
            </a:r>
            <a:r>
              <a:rPr lang="en-US" altLang="zh-TW" dirty="0"/>
              <a:t>, python3)</a:t>
            </a:r>
          </a:p>
          <a:p>
            <a:r>
              <a:rPr lang="en-US" altLang="zh-TW" dirty="0">
                <a:hlinkClick r:id="rId2"/>
              </a:rPr>
              <a:t>API download link</a:t>
            </a:r>
            <a:r>
              <a:rPr lang="en-US" altLang="zh-TW" dirty="0"/>
              <a:t> </a:t>
            </a:r>
          </a:p>
          <a:p>
            <a:r>
              <a:rPr lang="zh-TW" altLang="en-US" dirty="0"/>
              <a:t>將上面的元大</a:t>
            </a:r>
            <a:r>
              <a:rPr lang="en-US" altLang="zh-TW" dirty="0" err="1"/>
              <a:t>api</a:t>
            </a:r>
            <a:r>
              <a:rPr lang="zh-TW" altLang="en-US" dirty="0"/>
              <a:t>檔案下載解壓縮放置在</a:t>
            </a:r>
            <a:r>
              <a:rPr lang="en-US" altLang="zh-TW" dirty="0"/>
              <a:t>C:/Yuanta</a:t>
            </a:r>
            <a:r>
              <a:rPr lang="zh-TW" altLang="en-US" dirty="0"/>
              <a:t>目錄</a:t>
            </a:r>
            <a:r>
              <a:rPr lang="en-US" altLang="zh-TW" dirty="0"/>
              <a:t>(</a:t>
            </a:r>
            <a:r>
              <a:rPr lang="zh-TW" altLang="en-US" dirty="0"/>
              <a:t>自行新建資料夾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元大期貨帳號與交易密碼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74500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15B5DF-7737-4845-BABA-B3C187B0A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i="0" dirty="0">
                <a:effectLst/>
                <a:latin typeface="-apple-system"/>
              </a:rPr>
              <a:t>環境</a:t>
            </a:r>
            <a:r>
              <a:rPr lang="zh-TW" altLang="en-US" dirty="0">
                <a:latin typeface="-apple-system"/>
              </a:rPr>
              <a:t>與版本</a:t>
            </a:r>
            <a:r>
              <a:rPr lang="zh-TW" altLang="en-US" i="0" dirty="0">
                <a:effectLst/>
                <a:latin typeface="-apple-system"/>
              </a:rPr>
              <a:t>設定</a:t>
            </a:r>
            <a:r>
              <a:rPr lang="en-US" altLang="zh-TW" i="0" dirty="0">
                <a:effectLst/>
                <a:latin typeface="-apple-system"/>
              </a:rPr>
              <a:t>: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BCB8CCE-600C-4C46-A898-D71B82D9F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0" i="0" dirty="0">
                <a:effectLst/>
                <a:latin typeface="-apple-system"/>
              </a:rPr>
              <a:t>python3.9</a:t>
            </a:r>
            <a:r>
              <a:rPr lang="zh-TW" altLang="en-US" b="0" i="0" dirty="0">
                <a:effectLst/>
                <a:latin typeface="-apple-system"/>
              </a:rPr>
              <a:t> </a:t>
            </a:r>
            <a:r>
              <a:rPr lang="en-US" altLang="zh-TW" b="0" i="0" dirty="0">
                <a:effectLst/>
                <a:latin typeface="-apple-system"/>
              </a:rPr>
              <a:t>under python-32 bits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b="0" i="0" dirty="0">
                <a:effectLst/>
                <a:latin typeface="-apple-system"/>
              </a:rPr>
              <a:t>anaconda 64-bits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b="0" i="0" dirty="0">
                <a:effectLst/>
                <a:latin typeface="-apple-system"/>
              </a:rPr>
              <a:t>create python 32-bits environment</a:t>
            </a:r>
            <a:r>
              <a:rPr lang="zh-TW" altLang="en-US" b="0" i="0" dirty="0">
                <a:effectLst/>
                <a:latin typeface="-apple-system"/>
              </a:rPr>
              <a:t> </a:t>
            </a:r>
            <a:r>
              <a:rPr lang="en-US" altLang="zh-TW" b="0" i="0" dirty="0">
                <a:effectLst/>
                <a:latin typeface="-apple-system"/>
              </a:rPr>
              <a:t>under </a:t>
            </a:r>
            <a:r>
              <a:rPr lang="en-US" altLang="zh-TW" b="0" i="0" dirty="0" err="1">
                <a:effectLst/>
                <a:latin typeface="-apple-system"/>
              </a:rPr>
              <a:t>Anconda</a:t>
            </a:r>
            <a:endParaRPr lang="en-US" altLang="zh-TW" b="0" i="0" dirty="0"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b="0" i="0" dirty="0">
                <a:effectLst/>
                <a:latin typeface="-apple-system"/>
              </a:rPr>
              <a:t>Python </a:t>
            </a:r>
            <a:r>
              <a:rPr lang="en-US" altLang="zh-TW" dirty="0">
                <a:latin typeface="-apple-system"/>
              </a:rPr>
              <a:t>p</a:t>
            </a:r>
            <a:r>
              <a:rPr lang="en-US" altLang="zh-TW" b="0" i="0" dirty="0">
                <a:effectLst/>
                <a:latin typeface="-apple-system"/>
              </a:rPr>
              <a:t>ackages : </a:t>
            </a:r>
            <a:r>
              <a:rPr lang="en-US" altLang="zh-TW" b="0" i="0" dirty="0" err="1">
                <a:effectLst/>
                <a:latin typeface="-apple-system"/>
              </a:rPr>
              <a:t>wxpython</a:t>
            </a:r>
            <a:r>
              <a:rPr lang="en-US" altLang="zh-TW" b="0" i="0" dirty="0">
                <a:effectLst/>
                <a:latin typeface="-apple-system"/>
              </a:rPr>
              <a:t>(4.1.1)</a:t>
            </a:r>
            <a:r>
              <a:rPr lang="zh-TW" altLang="en-US" b="0" i="0" dirty="0">
                <a:effectLst/>
                <a:latin typeface="-apple-system"/>
              </a:rPr>
              <a:t>、</a:t>
            </a:r>
            <a:r>
              <a:rPr lang="en-US" altLang="zh-TW" b="0" i="0" dirty="0" err="1">
                <a:effectLst/>
                <a:latin typeface="-apple-system"/>
              </a:rPr>
              <a:t>comtypes</a:t>
            </a:r>
            <a:r>
              <a:rPr lang="en-US" altLang="zh-TW" b="0" i="0" dirty="0">
                <a:effectLst/>
                <a:latin typeface="-apple-system"/>
              </a:rPr>
              <a:t>(1.1.11)</a:t>
            </a:r>
            <a:endParaRPr lang="en-US" altLang="zh-TW" dirty="0"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685525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0A77C0-46BA-4BCD-B4C3-B88EF25BD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設置 </a:t>
            </a:r>
            <a:r>
              <a:rPr lang="en-US" altLang="zh-TW" dirty="0"/>
              <a:t>python-32 bits </a:t>
            </a:r>
            <a:r>
              <a:rPr lang="zh-TW" altLang="en-US" dirty="0"/>
              <a:t>環境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570671-CDCF-4C76-BD75-7FB83F65F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開啟</a:t>
            </a:r>
            <a:r>
              <a:rPr lang="en-US" altLang="zh-TW" dirty="0"/>
              <a:t> anaconda </a:t>
            </a:r>
            <a:r>
              <a:rPr lang="zh-TW" altLang="en-US" dirty="0"/>
              <a:t>終端機 </a:t>
            </a:r>
            <a:endParaRPr lang="en-US" altLang="zh-TW" dirty="0"/>
          </a:p>
          <a:p>
            <a:r>
              <a:rPr lang="zh-TW" altLang="en-US" dirty="0"/>
              <a:t>透過系統管理員開啟</a:t>
            </a:r>
            <a:endParaRPr lang="en-US" altLang="zh-TW" dirty="0"/>
          </a:p>
          <a:p>
            <a:r>
              <a:rPr lang="zh-TW" altLang="en-US" dirty="0"/>
              <a:t>輸入以下五行程式碼來設置環境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r>
              <a:rPr lang="zh-TW" altLang="en-US" dirty="0"/>
              <a:t>也可以透過下方</a:t>
            </a:r>
            <a:r>
              <a:rPr lang="en-US" altLang="zh-TW" dirty="0"/>
              <a:t>YT</a:t>
            </a:r>
            <a:r>
              <a:rPr lang="zh-TW" altLang="en-US" dirty="0"/>
              <a:t>連結去學習設置環境</a:t>
            </a:r>
            <a:endParaRPr lang="en-US" altLang="zh-TW" dirty="0">
              <a:hlinkClick r:id="rId2"/>
            </a:endParaRPr>
          </a:p>
          <a:p>
            <a:r>
              <a:rPr lang="en-US" altLang="zh-TW" dirty="0">
                <a:hlinkClick r:id="rId2"/>
              </a:rPr>
              <a:t>YouTube-Create 32-bit Python Environments from a 64-bit </a:t>
            </a:r>
            <a:r>
              <a:rPr lang="en-US" altLang="zh-TW" dirty="0" err="1">
                <a:hlinkClick r:id="rId2"/>
              </a:rPr>
              <a:t>Conda</a:t>
            </a:r>
            <a:r>
              <a:rPr lang="en-US" altLang="zh-TW" dirty="0">
                <a:hlinkClick r:id="rId2"/>
              </a:rPr>
              <a:t> Installation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31DF84C-79FE-4DC3-ADDF-C888D5D43E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9816" y="1447061"/>
            <a:ext cx="3743847" cy="828791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E8EEB7E7-8349-47B1-8C42-7A6C4C9ECE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318" y="3289041"/>
            <a:ext cx="2772162" cy="136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343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9F243C-6633-4413-B8C0-A12DCEFF5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套件安裝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44EAD0-E22A-4DA6-B924-0C4CE601C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zh-TW" altLang="en-US" b="0" i="0" dirty="0">
                <a:effectLst/>
                <a:latin typeface="-apple-system"/>
              </a:rPr>
              <a:t>輸入指令來安裝</a:t>
            </a:r>
            <a:r>
              <a:rPr lang="en-US" altLang="zh-TW" b="0" i="0" dirty="0" err="1">
                <a:effectLst/>
                <a:latin typeface="-apple-system"/>
              </a:rPr>
              <a:t>comtypes</a:t>
            </a:r>
            <a:endParaRPr lang="en-US" altLang="zh-TW" b="0" i="0" dirty="0">
              <a:effectLst/>
              <a:latin typeface="-apple-system"/>
            </a:endParaRPr>
          </a:p>
          <a:p>
            <a:pPr marL="0" indent="0" algn="l">
              <a:buNone/>
            </a:pPr>
            <a:r>
              <a:rPr lang="en-US" altLang="zh-TW" b="0" i="0" dirty="0">
                <a:effectLst/>
                <a:latin typeface="-apple-system"/>
              </a:rPr>
              <a:t> (</a:t>
            </a:r>
            <a:r>
              <a:rPr lang="zh-TW" altLang="en-US" dirty="0">
                <a:latin typeface="-apple-system"/>
              </a:rPr>
              <a:t>在</a:t>
            </a:r>
            <a:r>
              <a:rPr lang="en-US" altLang="zh-TW" b="0" i="0" dirty="0" err="1">
                <a:effectLst/>
                <a:latin typeface="-apple-system"/>
              </a:rPr>
              <a:t>anaonda</a:t>
            </a:r>
            <a:r>
              <a:rPr lang="en-US" altLang="zh-TW" b="0" i="0" dirty="0">
                <a:effectLst/>
                <a:latin typeface="-apple-system"/>
              </a:rPr>
              <a:t> prompt</a:t>
            </a:r>
            <a:r>
              <a:rPr lang="zh-TW" altLang="en-US" b="0" i="0" dirty="0">
                <a:effectLst/>
                <a:latin typeface="-apple-system"/>
              </a:rPr>
              <a:t>終端機執行指令</a:t>
            </a:r>
            <a:r>
              <a:rPr lang="en-US" altLang="zh-TW" b="0" i="0" dirty="0">
                <a:effectLst/>
                <a:latin typeface="-apple-system"/>
              </a:rPr>
              <a:t>)</a:t>
            </a:r>
          </a:p>
          <a:p>
            <a:r>
              <a:rPr lang="zh-TW" altLang="en-US" b="0" i="0" dirty="0">
                <a:effectLst/>
                <a:latin typeface="-apple-system"/>
              </a:rPr>
              <a:t>從</a:t>
            </a:r>
            <a:r>
              <a:rPr lang="en-US" altLang="zh-TW" dirty="0">
                <a:latin typeface="-apple-system"/>
              </a:rPr>
              <a:t>anaconda</a:t>
            </a:r>
            <a:r>
              <a:rPr lang="zh-TW" altLang="en-US" b="0" i="0" dirty="0">
                <a:effectLst/>
                <a:latin typeface="-apple-system"/>
              </a:rPr>
              <a:t>變更環境</a:t>
            </a:r>
            <a:r>
              <a:rPr lang="en-US" altLang="zh-TW" b="0" i="0" dirty="0">
                <a:effectLst/>
                <a:latin typeface="-apple-system"/>
              </a:rPr>
              <a:t>base(root) to ENV_32BIT1</a:t>
            </a:r>
          </a:p>
          <a:p>
            <a:r>
              <a:rPr lang="zh-TW" altLang="en-US" dirty="0">
                <a:latin typeface="-apple-system"/>
              </a:rPr>
              <a:t>從</a:t>
            </a:r>
            <a:r>
              <a:rPr lang="en-US" altLang="zh-TW" dirty="0">
                <a:latin typeface="-apple-system"/>
              </a:rPr>
              <a:t>anaconda</a:t>
            </a:r>
            <a:r>
              <a:rPr lang="zh-TW" altLang="en-US" dirty="0">
                <a:latin typeface="-apple-system"/>
              </a:rPr>
              <a:t> </a:t>
            </a:r>
            <a:r>
              <a:rPr lang="en-US" altLang="zh-TW" dirty="0">
                <a:latin typeface="-apple-system"/>
              </a:rPr>
              <a:t>launch </a:t>
            </a:r>
            <a:r>
              <a:rPr lang="en-US" altLang="zh-TW" b="0" i="0" dirty="0">
                <a:effectLst/>
                <a:latin typeface="-apple-system"/>
              </a:rPr>
              <a:t>v</a:t>
            </a:r>
            <a:r>
              <a:rPr lang="en-US" altLang="zh-TW" dirty="0">
                <a:latin typeface="-apple-system"/>
              </a:rPr>
              <a:t>s-code, </a:t>
            </a:r>
            <a:r>
              <a:rPr lang="zh-TW" altLang="en-US" dirty="0">
                <a:latin typeface="-apple-system"/>
              </a:rPr>
              <a:t>執行</a:t>
            </a:r>
            <a:r>
              <a:rPr lang="en-US" altLang="zh-TW" dirty="0">
                <a:latin typeface="-apple-system"/>
              </a:rPr>
              <a:t>Yuantaapi.py</a:t>
            </a:r>
            <a:r>
              <a:rPr lang="zh-TW" altLang="en-US" dirty="0">
                <a:latin typeface="-apple-system"/>
              </a:rPr>
              <a:t>檔案</a:t>
            </a:r>
            <a:endParaRPr lang="en-US" altLang="zh-TW" b="0" i="0" dirty="0"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TW" altLang="en-US" b="0" i="0" dirty="0">
                <a:effectLst/>
                <a:latin typeface="-apple-system"/>
              </a:rPr>
              <a:t>下載完</a:t>
            </a:r>
            <a:r>
              <a:rPr lang="en-US" altLang="zh-TW" b="0" i="0" dirty="0" err="1">
                <a:effectLst/>
                <a:latin typeface="-apple-system"/>
              </a:rPr>
              <a:t>wxpython</a:t>
            </a:r>
            <a:r>
              <a:rPr lang="en-US" altLang="zh-TW" b="0" i="0" dirty="0">
                <a:effectLst/>
                <a:latin typeface="-apple-system"/>
              </a:rPr>
              <a:t> 32-bits</a:t>
            </a:r>
            <a:r>
              <a:rPr lang="en-US" altLang="zh-TW" dirty="0">
                <a:latin typeface="-apple-system"/>
              </a:rPr>
              <a:t> (</a:t>
            </a:r>
            <a:r>
              <a:rPr lang="en-US" altLang="zh-TW" dirty="0">
                <a:latin typeface="-apple-system"/>
                <a:hlinkClick r:id="rId2"/>
              </a:rPr>
              <a:t>download link</a:t>
            </a:r>
            <a:r>
              <a:rPr lang="en-US" altLang="zh-TW" dirty="0">
                <a:latin typeface="-apple-system"/>
              </a:rPr>
              <a:t>),</a:t>
            </a:r>
            <a:r>
              <a:rPr lang="en-US" altLang="zh-TW" b="0" i="0" dirty="0">
                <a:effectLst/>
                <a:latin typeface="-apple-system"/>
              </a:rPr>
              <a:t> </a:t>
            </a:r>
            <a:r>
              <a:rPr lang="zh-TW" altLang="en-US" b="0" i="0" dirty="0">
                <a:effectLst/>
                <a:latin typeface="-apple-system"/>
              </a:rPr>
              <a:t>將檔案移動至</a:t>
            </a:r>
            <a:r>
              <a:rPr lang="en-US" altLang="zh-TW" b="0" i="0" dirty="0">
                <a:effectLst/>
                <a:latin typeface="-apple-system"/>
              </a:rPr>
              <a:t>vs-code </a:t>
            </a:r>
            <a:r>
              <a:rPr lang="zh-TW" altLang="en-US" b="0" i="0" dirty="0">
                <a:effectLst/>
                <a:latin typeface="-apple-system"/>
              </a:rPr>
              <a:t>終端機目錄</a:t>
            </a:r>
            <a:r>
              <a:rPr lang="en-US" altLang="zh-TW" b="0" i="0" dirty="0">
                <a:effectLst/>
                <a:latin typeface="-apple-system"/>
              </a:rPr>
              <a:t>(C:\Users\User)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TW" altLang="en-US" dirty="0">
                <a:latin typeface="-apple-system"/>
              </a:rPr>
              <a:t>至</a:t>
            </a:r>
            <a:r>
              <a:rPr lang="en-US" altLang="zh-TW" dirty="0">
                <a:latin typeface="-apple-system"/>
              </a:rPr>
              <a:t>vs-code</a:t>
            </a:r>
            <a:r>
              <a:rPr lang="zh-TW" altLang="en-US" dirty="0">
                <a:latin typeface="-apple-system"/>
              </a:rPr>
              <a:t>終端機輸入指令執行</a:t>
            </a:r>
            <a:r>
              <a:rPr lang="en-US" altLang="zh-TW" dirty="0" err="1">
                <a:latin typeface="-apple-system"/>
              </a:rPr>
              <a:t>wxpython</a:t>
            </a:r>
            <a:endParaRPr lang="en-US" altLang="zh-TW" dirty="0">
              <a:latin typeface="-apple-system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E05C567-3967-4CB1-94F1-F91094513F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773" r="6281" b="25935"/>
          <a:stretch/>
        </p:blipFill>
        <p:spPr>
          <a:xfrm>
            <a:off x="3328855" y="1420427"/>
            <a:ext cx="3205109" cy="301841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4F5D59CB-1D78-4BD9-B29D-F69398AB07F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81" b="25746"/>
          <a:stretch/>
        </p:blipFill>
        <p:spPr>
          <a:xfrm>
            <a:off x="7118583" y="692459"/>
            <a:ext cx="5073417" cy="1935332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52B9E80F-473D-44BA-8338-2F5EEB777F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2171" y="5411465"/>
            <a:ext cx="4925112" cy="61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238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06CBBB-1464-448A-9956-71519580B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程式執行階段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4B068A-74F2-4166-BB4E-59EB951CC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從</a:t>
            </a:r>
            <a:r>
              <a:rPr lang="en-US" altLang="zh-TW" dirty="0"/>
              <a:t>anaconda</a:t>
            </a:r>
            <a:r>
              <a:rPr lang="zh-TW" altLang="en-US" dirty="0"/>
              <a:t>轉換</a:t>
            </a:r>
            <a:r>
              <a:rPr lang="en-US" altLang="zh-TW" dirty="0"/>
              <a:t>python 32-bits</a:t>
            </a:r>
            <a:r>
              <a:rPr lang="zh-TW" altLang="en-US" dirty="0"/>
              <a:t>以</a:t>
            </a:r>
            <a:r>
              <a:rPr lang="en-US" altLang="zh-TW" dirty="0"/>
              <a:t>vs-code</a:t>
            </a:r>
            <a:r>
              <a:rPr lang="zh-TW" altLang="en-US" dirty="0"/>
              <a:t>開啟執行程式</a:t>
            </a:r>
            <a:endParaRPr lang="en-US" altLang="zh-TW" dirty="0"/>
          </a:p>
          <a:p>
            <a:r>
              <a:rPr lang="zh-TW" altLang="en-US" dirty="0"/>
              <a:t>於</a:t>
            </a:r>
            <a:r>
              <a:rPr lang="en-US" altLang="zh-TW" dirty="0"/>
              <a:t>vs-code</a:t>
            </a:r>
            <a:r>
              <a:rPr lang="zh-TW" altLang="en-US" dirty="0"/>
              <a:t>終端機執行</a:t>
            </a:r>
            <a:r>
              <a:rPr lang="en-US" altLang="zh-TW" dirty="0"/>
              <a:t>pip install </a:t>
            </a:r>
            <a:r>
              <a:rPr lang="zh-TW" altLang="en-US" dirty="0"/>
              <a:t>安裝</a:t>
            </a:r>
            <a:r>
              <a:rPr lang="en-US" altLang="zh-TW" dirty="0" err="1"/>
              <a:t>wxpython</a:t>
            </a:r>
            <a:endParaRPr lang="en-US" altLang="zh-TW" dirty="0"/>
          </a:p>
          <a:p>
            <a:r>
              <a:rPr lang="zh-TW" altLang="en-US" dirty="0"/>
              <a:t>完成後安裝成功，執行程式</a:t>
            </a:r>
            <a:endParaRPr lang="en-US" altLang="zh-TW" dirty="0"/>
          </a:p>
          <a:p>
            <a:r>
              <a:rPr lang="zh-TW" altLang="en-US" dirty="0"/>
              <a:t>跳出視窗，輸入帳戶密碼登入</a:t>
            </a:r>
            <a:endParaRPr lang="en-US" altLang="zh-TW" dirty="0"/>
          </a:p>
          <a:p>
            <a:r>
              <a:rPr lang="zh-TW" altLang="en-US" dirty="0"/>
              <a:t>輸入商品代碼註冊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72B543F-E8D1-4E27-8EB8-1C75A1757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4815" y="2242318"/>
            <a:ext cx="3989666" cy="501602"/>
          </a:xfrm>
          <a:prstGeom prst="rect">
            <a:avLst/>
          </a:prstGeom>
        </p:spPr>
      </p:pic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55BD79C5-481B-4445-B0BD-99A9D4FDEE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8046" y="3006110"/>
            <a:ext cx="5609156" cy="3067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9848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51F7F15-6370-4E76-9678-DA422DF20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276225"/>
            <a:ext cx="15010946" cy="7724920"/>
          </a:xfrm>
        </p:spPr>
        <p:txBody>
          <a:bodyPr/>
          <a:lstStyle/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r>
              <a:rPr lang="zh-TW" altLang="en-US" sz="3600" dirty="0"/>
              <a:t>顯示登入成功</a:t>
            </a:r>
            <a:endParaRPr lang="en-US" altLang="zh-TW" sz="3600" dirty="0"/>
          </a:p>
          <a:p>
            <a:endParaRPr lang="en-US" altLang="zh-TW" sz="3600" dirty="0"/>
          </a:p>
          <a:p>
            <a:pPr marL="0" indent="0">
              <a:buNone/>
            </a:pPr>
            <a:endParaRPr lang="en-US" altLang="zh-TW" sz="3600" dirty="0"/>
          </a:p>
          <a:p>
            <a:pPr marL="0" indent="0">
              <a:buNone/>
            </a:pPr>
            <a:endParaRPr lang="en-US" altLang="zh-TW" sz="3600" dirty="0"/>
          </a:p>
          <a:p>
            <a:r>
              <a:rPr lang="zh-TW" altLang="en-US" sz="3600" dirty="0"/>
              <a:t>註冊商品代號</a:t>
            </a:r>
            <a:endParaRPr lang="en-US" altLang="zh-TW" sz="3600" dirty="0"/>
          </a:p>
          <a:p>
            <a:endParaRPr lang="zh-TW" altLang="en-US" dirty="0"/>
          </a:p>
        </p:txBody>
      </p:sp>
      <p:pic>
        <p:nvPicPr>
          <p:cNvPr id="3074" name="Picture 2" descr="api連線成功">
            <a:extLst>
              <a:ext uri="{FF2B5EF4-FFF2-40B4-BE49-F238E27FC236}">
                <a16:creationId xmlns:a16="http://schemas.microsoft.com/office/drawing/2014/main" id="{94A75E33-152D-43E2-890F-D73564EA13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477" b="50133"/>
          <a:stretch/>
        </p:blipFill>
        <p:spPr bwMode="auto">
          <a:xfrm>
            <a:off x="5506649" y="239649"/>
            <a:ext cx="3665861" cy="2982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">
            <a:extLst>
              <a:ext uri="{FF2B5EF4-FFF2-40B4-BE49-F238E27FC236}">
                <a16:creationId xmlns:a16="http://schemas.microsoft.com/office/drawing/2014/main" id="{2CDF917C-71C6-4703-AA3D-E4317DADA1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3808" y="3593874"/>
            <a:ext cx="5411929" cy="2889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7944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8AEB53-D66B-46CD-A4BA-368751287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取得交易資訊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B996A61-3D45-4FE6-844B-C976C0FA2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撰寫</a:t>
            </a:r>
            <a:r>
              <a:rPr lang="en-US" altLang="zh-TW" dirty="0"/>
              <a:t>YuantaQuoteAPI.py</a:t>
            </a:r>
          </a:p>
          <a:p>
            <a:r>
              <a:rPr lang="zh-TW" altLang="en-US" dirty="0"/>
              <a:t>取得數量與報價資訊等交易資訊</a:t>
            </a:r>
            <a:r>
              <a:rPr lang="en-US" altLang="zh-TW" dirty="0"/>
              <a:t>(</a:t>
            </a:r>
            <a:r>
              <a:rPr lang="zh-TW" altLang="en-US" dirty="0"/>
              <a:t>下圖以</a:t>
            </a:r>
            <a:r>
              <a:rPr lang="en-US" altLang="zh-TW" dirty="0"/>
              <a:t>2023/5/5 </a:t>
            </a:r>
            <a:r>
              <a:rPr lang="zh-TW" altLang="en-US"/>
              <a:t>小型台指為例</a:t>
            </a:r>
            <a:r>
              <a:rPr lang="en-US" altLang="zh-TW"/>
              <a:t>)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2776984-EB83-4DDD-871E-E31E0D92B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71205"/>
            <a:ext cx="12192000" cy="2133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130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29FADC-9727-4C41-B771-F4CDB3D20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交易</a:t>
            </a:r>
            <a:r>
              <a:rPr lang="en-US" altLang="zh-TW" dirty="0" err="1"/>
              <a:t>api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9F2ADFF-B579-431A-8157-394D0D219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下載檔案</a:t>
            </a:r>
            <a:r>
              <a:rPr lang="en-US" altLang="zh-TW" dirty="0">
                <a:hlinkClick r:id="rId2"/>
              </a:rPr>
              <a:t>http://easywin.yuantafutures.com.tw/api/download.html</a:t>
            </a:r>
            <a:endParaRPr lang="en-US" altLang="zh-TW" dirty="0"/>
          </a:p>
          <a:p>
            <a:r>
              <a:rPr lang="zh-TW" altLang="en-US" dirty="0"/>
              <a:t>直接透過</a:t>
            </a:r>
            <a:r>
              <a:rPr lang="en-US" altLang="zh-TW" dirty="0"/>
              <a:t>IDE</a:t>
            </a:r>
            <a:r>
              <a:rPr lang="zh-TW" altLang="en-US" dirty="0"/>
              <a:t>執行，跳出登入視窗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DCBF180-E767-4F0B-B374-39AEABFE6C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7151" y="2813219"/>
            <a:ext cx="6587308" cy="380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055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483</Words>
  <Application>Microsoft Office PowerPoint</Application>
  <PresentationFormat>寬螢幕</PresentationFormat>
  <Paragraphs>73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7" baseType="lpstr">
      <vt:lpstr>-apple-system</vt:lpstr>
      <vt:lpstr>ui-monospace</vt:lpstr>
      <vt:lpstr>Arial</vt:lpstr>
      <vt:lpstr>Calibri</vt:lpstr>
      <vt:lpstr>Calibri Light</vt:lpstr>
      <vt:lpstr>Office 佈景主題</vt:lpstr>
      <vt:lpstr>元大期貨API串接說明</vt:lpstr>
      <vt:lpstr>前置準備</vt:lpstr>
      <vt:lpstr>環境與版本設定:</vt:lpstr>
      <vt:lpstr>設置 python-32 bits 環境</vt:lpstr>
      <vt:lpstr>套件安裝</vt:lpstr>
      <vt:lpstr>程式執行階段</vt:lpstr>
      <vt:lpstr>PowerPoint 簡報</vt:lpstr>
      <vt:lpstr>取得交易資訊</vt:lpstr>
      <vt:lpstr>交易api</vt:lpstr>
      <vt:lpstr>曾經面對的問題與解決</vt:lpstr>
      <vt:lpstr>資源連結分享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元大期貨API串接說明</dc:title>
  <dc:creator>柏瑜 蘇</dc:creator>
  <cp:lastModifiedBy>柏瑜 蘇</cp:lastModifiedBy>
  <cp:revision>105</cp:revision>
  <dcterms:created xsi:type="dcterms:W3CDTF">2023-04-08T07:12:45Z</dcterms:created>
  <dcterms:modified xsi:type="dcterms:W3CDTF">2023-05-05T13:53:07Z</dcterms:modified>
</cp:coreProperties>
</file>