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0000FF"/>
    <a:srgbClr val="CC00CC"/>
    <a:srgbClr val="0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1ADAA5-3A72-4E19-AA03-8AECB3A61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D4272C3-3966-4FD4-A855-CBACD9310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209FE0-F67A-460D-9D5B-0BCC9127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82B-91BE-4DB1-A93E-E8E3EEF1E698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C8E2D3-2FE0-411E-B037-6C2E1799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71ADB5-4E29-4F6A-813A-41588BD8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B51-4057-4A77-A2DC-5942656AA5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7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EFABF4-AEBC-4D4F-BCDF-F937420C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D72EDE-2F07-41A6-AD94-89227575D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D84254-3A5A-4F81-9B3F-0BB669ED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82B-91BE-4DB1-A93E-E8E3EEF1E698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DC3AAF-C9F2-4A58-8559-E602322F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0B8845-7E2B-4E19-9B26-9ABC94A6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B51-4057-4A77-A2DC-5942656AA5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28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2C2181C-E976-47D8-B297-537965BDD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1759EE-437E-4435-B40F-9E5684C26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4B7363-FFFC-43E6-A670-7C99CDB7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82B-91BE-4DB1-A93E-E8E3EEF1E698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1FBA48-070B-4BF0-A6B2-87004BB2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8F884C-6BA6-4CC6-8444-D53A45F1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B51-4057-4A77-A2DC-5942656AA5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51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27284-78F1-40D9-A7FF-35A5F334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5F980C-D635-4138-8BD1-DF1EA9AEB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41CCD7-43A2-4FAC-AD02-FCB5A86F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82B-91BE-4DB1-A93E-E8E3EEF1E698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4A19BF-6EA7-4F9C-9436-B15EE46D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64C3A4-27ED-4E40-8973-EBFA4BB6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B51-4057-4A77-A2DC-5942656AA5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05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54BA58-781E-4CAA-9F48-564240ED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CEA1E6-BBF0-4F2C-B812-69743C6F8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098EE1-4299-4043-837F-272C274B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82B-91BE-4DB1-A93E-E8E3EEF1E698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CA8B64-F2B2-4392-9819-6D4FD6773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1EF07B-FC1E-4BB1-BA0B-30060FB2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B51-4057-4A77-A2DC-5942656AA5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88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860B4-8A73-408F-AE4B-34C78772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CF2775-3B55-4F40-96DE-3F0A4C4C2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0579DA-3A9D-4C01-9923-FE767C4B7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558414-F8A9-4A10-AA85-033F9FCD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82B-91BE-4DB1-A93E-E8E3EEF1E698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0B5EF7-3E1B-4A0D-868E-BD35294A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89C0B0-C0A6-4A1D-A127-B05F9808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B51-4057-4A77-A2DC-5942656AA5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13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B7A60-1CF1-409E-88F6-87BE20B1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D932F4-CFB7-4370-B8B4-D8E108271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7EA5C8-E4F1-4B4E-8FA1-114C2F6BA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126F204-728C-4FA8-A6AB-4228332FE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62280C3-E3EC-4E47-943F-48E3369A8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21A3F2-0F72-4CD6-982E-37267B97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82B-91BE-4DB1-A93E-E8E3EEF1E698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6925A0-DD69-4917-8FB4-06F2F804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DDA878-DEE9-4214-86AB-EE4F064D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B51-4057-4A77-A2DC-5942656AA5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48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AD905D-6066-4A28-8C8F-600A27E4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172BD50-1678-4B86-BA76-76C0A2D0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82B-91BE-4DB1-A93E-E8E3EEF1E698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4AE0D7-5DCF-49F2-A995-562799A0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D3DC5F-90EF-46BA-9491-9849AC08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B51-4057-4A77-A2DC-5942656AA5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36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9282CAC-B1F0-499A-9448-8FEA208F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82B-91BE-4DB1-A93E-E8E3EEF1E698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32C3E7-F1FC-4FCF-85B1-F90B2EAC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8182A6-01CA-441E-9122-50753EC8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B51-4057-4A77-A2DC-5942656AA5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51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E7BE0-037D-4B88-B426-D0A32B92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958C59-2918-4E82-96C7-DCA9C079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7ECB76-E54F-48E0-B576-757D7E064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40D070-2059-4C55-8BCB-C91BA8E6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82B-91BE-4DB1-A93E-E8E3EEF1E698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9E45DB-6C56-41F8-AB11-BD091DB3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0E0179-6A96-4E9D-A297-F7B60C14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B51-4057-4A77-A2DC-5942656AA5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50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D2D922-51F2-4FA1-AEAA-2D3959E1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3B5248F-588A-4F3D-A130-882EAC965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FFCE53-8366-452F-BE11-ACAD2A314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75951D-EB31-48F4-8000-B1315F1C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82B-91BE-4DB1-A93E-E8E3EEF1E698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E3A9EC-8F99-4FDB-8C50-AE9D62728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924B0E-FFF4-437F-969F-5D7852B5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DB51-4057-4A77-A2DC-5942656AA5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26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DED2451-7CF3-4C6B-8679-CBE0E341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3768EF-9207-45A8-A807-0DFED87E9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1AFD00-3CA8-46B1-8A6E-C18B55C10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B382B-91BE-4DB1-A93E-E8E3EEF1E698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27EE52-FDB7-45AE-A57D-5D7175A80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E789EB-81C4-4893-8E5E-2393F94A2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8DB51-4057-4A77-A2DC-5942656AA5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49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BFEC2-8862-4BD7-BE6E-927D36350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var foreach</a:t>
            </a:r>
            <a:br>
              <a:rPr lang="en-US" altLang="zh-TW" dirty="0"/>
            </a:br>
            <a:r>
              <a:rPr lang="en-US" altLang="zh-TW" dirty="0"/>
              <a:t>Arrays </a:t>
            </a:r>
            <a:r>
              <a:rPr lang="en-US" altLang="zh-TW" dirty="0" err="1"/>
              <a:t>Arraylist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253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C17A6B-1EF0-433F-84B1-59241D68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ArrayList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316E53-8C46-4F1A-B599-A98FF76B7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 err="1">
                <a:latin typeface="Consolas" panose="020B0609020204030204" pitchFamily="49" charset="0"/>
              </a:rPr>
              <a:t>ArrayList</a:t>
            </a:r>
            <a:r>
              <a:rPr lang="en-US" altLang="zh-TW" sz="1800" dirty="0">
                <a:latin typeface="Consolas" panose="020B0609020204030204" pitchFamily="49" charset="0"/>
              </a:rPr>
              <a:t>&lt;Integer</a:t>
            </a:r>
            <a:r>
              <a:rPr lang="en-US" altLang="zh-TW" sz="1800" dirty="0" smtClean="0">
                <a:latin typeface="Consolas" panose="020B0609020204030204" pitchFamily="49" charset="0"/>
              </a:rPr>
              <a:t>&gt; </a:t>
            </a:r>
            <a:r>
              <a:rPr lang="en-US" altLang="zh-TW" sz="1800" dirty="0">
                <a:solidFill>
                  <a:srgbClr val="CC6600"/>
                </a:solidFill>
                <a:latin typeface="Consolas" panose="020B0609020204030204" pitchFamily="49" charset="0"/>
              </a:rPr>
              <a:t>arrList1</a:t>
            </a:r>
            <a:r>
              <a:rPr lang="en-US" altLang="zh-TW" sz="1800" dirty="0">
                <a:latin typeface="Consolas" panose="020B0609020204030204" pitchFamily="49" charset="0"/>
              </a:rPr>
              <a:t> = </a:t>
            </a:r>
            <a:r>
              <a:rPr lang="en-US" altLang="zh-TW" sz="1800" dirty="0">
                <a:solidFill>
                  <a:srgbClr val="CC00CC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</a:rPr>
              <a:t>ArrayList</a:t>
            </a:r>
            <a:r>
              <a:rPr lang="en-US" altLang="zh-TW" sz="1800" dirty="0">
                <a:latin typeface="Consolas" panose="020B0609020204030204" pitchFamily="49" charset="0"/>
              </a:rPr>
              <a:t>&lt;Integer&gt;();</a:t>
            </a:r>
          </a:p>
          <a:p>
            <a:pPr marL="0" indent="0">
              <a:buNone/>
            </a:pPr>
            <a:r>
              <a:rPr lang="en-US" altLang="zh-TW" sz="1800" dirty="0" err="1">
                <a:latin typeface="Consolas" panose="020B0609020204030204" pitchFamily="49" charset="0"/>
              </a:rPr>
              <a:t>ArrayList</a:t>
            </a:r>
            <a:r>
              <a:rPr lang="en-US" altLang="zh-TW" sz="1800" dirty="0">
                <a:latin typeface="Consolas" panose="020B0609020204030204" pitchFamily="49" charset="0"/>
              </a:rPr>
              <a:t>&lt;Integer</a:t>
            </a:r>
            <a:r>
              <a:rPr lang="en-US" altLang="zh-TW" sz="1800" dirty="0" smtClean="0">
                <a:latin typeface="Consolas" panose="020B0609020204030204" pitchFamily="49" charset="0"/>
              </a:rPr>
              <a:t>&gt; </a:t>
            </a:r>
            <a:r>
              <a:rPr lang="en-US" altLang="zh-TW" sz="1800" dirty="0">
                <a:solidFill>
                  <a:srgbClr val="CC6600"/>
                </a:solidFill>
                <a:latin typeface="Consolas" panose="020B0609020204030204" pitchFamily="49" charset="0"/>
              </a:rPr>
              <a:t>arrList2</a:t>
            </a:r>
            <a:r>
              <a:rPr lang="en-US" altLang="zh-TW" sz="1800" dirty="0">
                <a:latin typeface="Consolas" panose="020B0609020204030204" pitchFamily="49" charset="0"/>
              </a:rPr>
              <a:t> = </a:t>
            </a:r>
            <a:r>
              <a:rPr lang="en-US" altLang="zh-TW" sz="1800" dirty="0">
                <a:solidFill>
                  <a:srgbClr val="CC00CC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</a:rPr>
              <a:t>ArrayList</a:t>
            </a:r>
            <a:r>
              <a:rPr lang="en-US" altLang="zh-TW" sz="1800" dirty="0">
                <a:latin typeface="Consolas" panose="020B0609020204030204" pitchFamily="49" charset="0"/>
              </a:rPr>
              <a:t>&lt;Integer&gt;(){{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add(1);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add(2);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}};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CC6600"/>
                </a:solidFill>
                <a:latin typeface="Consolas" panose="020B0609020204030204" pitchFamily="49" charset="0"/>
              </a:rPr>
              <a:t>arrList1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.add(127);</a:t>
            </a:r>
          </a:p>
        </p:txBody>
      </p:sp>
    </p:spTree>
    <p:extLst>
      <p:ext uri="{BB962C8B-B14F-4D97-AF65-F5344CB8AC3E}">
        <p14:creationId xmlns:p14="http://schemas.microsoft.com/office/powerpoint/2010/main" val="60761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DB0A-DA06-4BFB-B3EB-2046091A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ArrayList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E6D993-BA3D-49B8-B9BB-3D7CAECFE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</a:rPr>
              <a:t>System.</a:t>
            </a:r>
            <a:r>
              <a:rPr lang="en-US" altLang="zh-TW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dirty="0" err="1">
                <a:latin typeface="Consolas" panose="020B0609020204030204" pitchFamily="49" charset="0"/>
              </a:rPr>
              <a:t>.println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C6600"/>
                </a:solidFill>
                <a:latin typeface="Consolas" panose="020B0609020204030204" pitchFamily="49" charset="0"/>
              </a:rPr>
              <a:t>arrList1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//[127]</a:t>
            </a:r>
          </a:p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</a:rPr>
              <a:t>System.</a:t>
            </a:r>
            <a:r>
              <a:rPr lang="en-US" altLang="zh-TW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dirty="0" err="1">
                <a:latin typeface="Consolas" panose="020B0609020204030204" pitchFamily="49" charset="0"/>
              </a:rPr>
              <a:t>.println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C6600"/>
                </a:solidFill>
                <a:latin typeface="Consolas" panose="020B0609020204030204" pitchFamily="49" charset="0"/>
              </a:rPr>
              <a:t>arrList2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//[1, 2]</a:t>
            </a:r>
            <a:endParaRPr lang="zh-TW" alt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34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DB0A-DA06-4BFB-B3EB-2046091A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ArrayList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E6D993-BA3D-49B8-B9BB-3D7CAECFE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7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900" dirty="0" err="1">
                <a:latin typeface="Consolas" panose="020B0609020204030204" pitchFamily="49" charset="0"/>
              </a:rPr>
              <a:t>ArrayList</a:t>
            </a:r>
            <a:r>
              <a:rPr lang="en-US" altLang="zh-TW" sz="1900" dirty="0">
                <a:latin typeface="Consolas" panose="020B0609020204030204" pitchFamily="49" charset="0"/>
              </a:rPr>
              <a:t>&lt;Integer&gt; </a:t>
            </a:r>
            <a:r>
              <a:rPr lang="en-US" altLang="zh-TW" sz="1900" dirty="0" err="1" smtClean="0">
                <a:solidFill>
                  <a:srgbClr val="CC6600"/>
                </a:solidFill>
                <a:latin typeface="Consolas" panose="020B0609020204030204" pitchFamily="49" charset="0"/>
              </a:rPr>
              <a:t>arrList</a:t>
            </a:r>
            <a:r>
              <a:rPr lang="en-US" altLang="zh-TW" sz="1900" dirty="0" smtClean="0">
                <a:latin typeface="Consolas" panose="020B0609020204030204" pitchFamily="49" charset="0"/>
              </a:rPr>
              <a:t> </a:t>
            </a:r>
            <a:r>
              <a:rPr lang="en-US" altLang="zh-TW" sz="1900" dirty="0">
                <a:latin typeface="Consolas" panose="020B0609020204030204" pitchFamily="49" charset="0"/>
              </a:rPr>
              <a:t>= </a:t>
            </a:r>
            <a:r>
              <a:rPr lang="en-US" altLang="zh-TW" sz="1900" dirty="0">
                <a:solidFill>
                  <a:srgbClr val="CC00CC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900" dirty="0">
                <a:latin typeface="Consolas" panose="020B0609020204030204" pitchFamily="49" charset="0"/>
              </a:rPr>
              <a:t> </a:t>
            </a:r>
            <a:r>
              <a:rPr lang="en-US" altLang="zh-TW" sz="1900" dirty="0" err="1">
                <a:latin typeface="Consolas" panose="020B0609020204030204" pitchFamily="49" charset="0"/>
              </a:rPr>
              <a:t>ArrayList</a:t>
            </a:r>
            <a:r>
              <a:rPr lang="en-US" altLang="zh-TW" sz="1900" dirty="0">
                <a:latin typeface="Consolas" panose="020B0609020204030204" pitchFamily="49" charset="0"/>
              </a:rPr>
              <a:t>&lt;Integer&gt;(){{</a:t>
            </a:r>
          </a:p>
          <a:p>
            <a:pPr marL="0" indent="0">
              <a:buNone/>
            </a:pPr>
            <a:r>
              <a:rPr lang="en-US" altLang="zh-TW" sz="1900" dirty="0">
                <a:latin typeface="Consolas" panose="020B0609020204030204" pitchFamily="49" charset="0"/>
              </a:rPr>
              <a:t>    add(1);</a:t>
            </a:r>
          </a:p>
          <a:p>
            <a:pPr marL="0" indent="0">
              <a:buNone/>
            </a:pPr>
            <a:r>
              <a:rPr lang="en-US" altLang="zh-TW" sz="1900" dirty="0">
                <a:latin typeface="Consolas" panose="020B0609020204030204" pitchFamily="49" charset="0"/>
              </a:rPr>
              <a:t>    add(2</a:t>
            </a:r>
            <a:r>
              <a:rPr lang="en-US" altLang="zh-TW" sz="1900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1900" dirty="0">
                <a:latin typeface="Consolas" panose="020B0609020204030204" pitchFamily="49" charset="0"/>
              </a:rPr>
              <a:t> </a:t>
            </a:r>
            <a:r>
              <a:rPr lang="en-US" altLang="zh-TW" sz="1900" dirty="0" smtClean="0">
                <a:latin typeface="Consolas" panose="020B0609020204030204" pitchFamily="49" charset="0"/>
              </a:rPr>
              <a:t>   add(1);}};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 err="1" smtClean="0">
                <a:latin typeface="Consolas" panose="020B0609020204030204" pitchFamily="49" charset="0"/>
              </a:rPr>
              <a:t>System.</a:t>
            </a:r>
            <a:r>
              <a:rPr lang="en-US" altLang="zh-TW" sz="1800" i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.println</a:t>
            </a:r>
            <a:r>
              <a:rPr lang="en-US" altLang="zh-TW" sz="1800" dirty="0" smtClean="0">
                <a:latin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solidFill>
                  <a:srgbClr val="CC6600"/>
                </a:solidFill>
                <a:latin typeface="Consolas" panose="020B0609020204030204" pitchFamily="49" charset="0"/>
              </a:rPr>
              <a:t>arrList</a:t>
            </a:r>
            <a:r>
              <a:rPr lang="en-US" altLang="zh-TW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zh-TW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</a:t>
            </a:r>
            <a:r>
              <a:rPr lang="en-US" altLang="zh-TW" sz="1800" dirty="0" smtClean="0">
                <a:latin typeface="Consolas" panose="020B0609020204030204" pitchFamily="49" charset="0"/>
              </a:rPr>
              <a:t>));</a:t>
            </a: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2</a:t>
            </a:r>
          </a:p>
          <a:p>
            <a:pPr marL="0" indent="0">
              <a:buNone/>
            </a:pPr>
            <a:r>
              <a:rPr lang="en-US" altLang="zh-TW" sz="1800" dirty="0" err="1" smtClean="0">
                <a:latin typeface="Consolas" panose="020B0609020204030204" pitchFamily="49" charset="0"/>
              </a:rPr>
              <a:t>System.</a:t>
            </a:r>
            <a:r>
              <a:rPr lang="en-US" altLang="zh-TW" sz="1800" i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.println</a:t>
            </a:r>
            <a:r>
              <a:rPr lang="en-US" altLang="zh-TW" sz="1800" dirty="0" smtClean="0">
                <a:latin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solidFill>
                  <a:srgbClr val="CC6600"/>
                </a:solidFill>
                <a:latin typeface="Consolas" panose="020B0609020204030204" pitchFamily="49" charset="0"/>
              </a:rPr>
              <a:t>arrList</a:t>
            </a:r>
            <a:r>
              <a:rPr lang="en-US" altLang="zh-TW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.i</a:t>
            </a:r>
            <a:r>
              <a:rPr lang="en-US" altLang="zh-TW" sz="1800" dirty="0" err="1" smtClean="0"/>
              <a:t>ndexOf</a:t>
            </a:r>
            <a:r>
              <a:rPr lang="en-US" altLang="zh-TW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</a:t>
            </a:r>
            <a:r>
              <a:rPr lang="en-US" altLang="zh-TW" sz="1800" dirty="0" smtClean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TW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0</a:t>
            </a:r>
          </a:p>
          <a:p>
            <a:pPr marL="0" indent="0">
              <a:buNone/>
            </a:pPr>
            <a:r>
              <a:rPr lang="en-US" altLang="zh-TW" sz="1800" dirty="0" err="1">
                <a:latin typeface="Consolas" panose="020B0609020204030204" pitchFamily="49" charset="0"/>
              </a:rPr>
              <a:t>System.</a:t>
            </a:r>
            <a:r>
              <a:rPr lang="en-US" altLang="zh-TW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800" dirty="0" err="1">
                <a:latin typeface="Consolas" panose="020B0609020204030204" pitchFamily="49" charset="0"/>
              </a:rPr>
              <a:t>.println</a:t>
            </a:r>
            <a:r>
              <a:rPr lang="en-US" altLang="zh-TW" sz="1800" dirty="0"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solidFill>
                  <a:srgbClr val="CC6600"/>
                </a:solidFill>
                <a:latin typeface="Consolas" panose="020B0609020204030204" pitchFamily="49" charset="0"/>
              </a:rPr>
              <a:t>arrList</a:t>
            </a:r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dirty="0" err="1"/>
              <a:t>lastIndexOf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(1</a:t>
            </a:r>
            <a:r>
              <a:rPr lang="en-US" altLang="zh-TW" sz="18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CC6600"/>
                </a:solidFill>
                <a:latin typeface="Consolas" panose="020B0609020204030204" pitchFamily="49" charset="0"/>
              </a:rPr>
              <a:t>arrList</a:t>
            </a:r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dirty="0" err="1"/>
              <a:t>remove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(1</a:t>
            </a:r>
            <a:r>
              <a:rPr lang="en-US" altLang="zh-TW" sz="1800" dirty="0">
                <a:latin typeface="Consolas" panose="020B0609020204030204" pitchFamily="49" charset="0"/>
              </a:rPr>
              <a:t>); </a:t>
            </a:r>
            <a:r>
              <a:rPr lang="en-US" altLang="zh-TW" sz="1800" dirty="0" err="1">
                <a:latin typeface="Consolas" panose="020B0609020204030204" pitchFamily="49" charset="0"/>
              </a:rPr>
              <a:t>System.</a:t>
            </a:r>
            <a:r>
              <a:rPr lang="en-US" altLang="zh-TW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800" dirty="0" err="1">
                <a:latin typeface="Consolas" panose="020B0609020204030204" pitchFamily="49" charset="0"/>
              </a:rPr>
              <a:t>.println</a:t>
            </a:r>
            <a:r>
              <a:rPr lang="en-US" altLang="zh-TW" sz="1800" dirty="0"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solidFill>
                  <a:srgbClr val="CC6600"/>
                </a:solidFill>
                <a:latin typeface="Consolas" panose="020B0609020204030204" pitchFamily="49" charset="0"/>
              </a:rPr>
              <a:t>arrList</a:t>
            </a:r>
            <a:r>
              <a:rPr lang="en-US" altLang="zh-TW" sz="1800" smtClean="0">
                <a:latin typeface="Consolas" panose="020B0609020204030204" pitchFamily="49" charset="0"/>
              </a:rPr>
              <a:t>);</a:t>
            </a:r>
            <a:endParaRPr lang="en-US" altLang="zh-TW" sz="18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[1, 1]</a:t>
            </a:r>
          </a:p>
          <a:p>
            <a:pPr marL="0" indent="0">
              <a:buNone/>
            </a:pPr>
            <a:r>
              <a:rPr lang="en-US" altLang="zh-TW" sz="1800" dirty="0" err="1" smtClean="0">
                <a:solidFill>
                  <a:srgbClr val="CC6600"/>
                </a:solidFill>
                <a:latin typeface="Consolas" panose="020B0609020204030204" pitchFamily="49" charset="0"/>
              </a:rPr>
              <a:t>arrList</a:t>
            </a:r>
            <a:r>
              <a:rPr lang="en-US" altLang="zh-TW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TW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(1, 3</a:t>
            </a:r>
            <a:r>
              <a:rPr lang="en-US" altLang="zh-TW" sz="1800" dirty="0" smtClean="0">
                <a:latin typeface="Consolas" panose="020B0609020204030204" pitchFamily="49" charset="0"/>
              </a:rPr>
              <a:t>)</a:t>
            </a:r>
            <a:r>
              <a:rPr lang="en-US" altLang="zh-TW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, item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8000"/>
                </a:solidFill>
                <a:latin typeface="Consolas" panose="020B0609020204030204" pitchFamily="49" charset="0"/>
              </a:rPr>
              <a:t>// [1, </a:t>
            </a:r>
            <a:r>
              <a:rPr lang="en-US" altLang="zh-TW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3, 1]</a:t>
            </a:r>
            <a:endParaRPr lang="en-US" altLang="zh-TW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18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41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61C18-D0C6-4FE1-927A-A3634369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wrap from primitive type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F7A7F2-82A5-4629-8A2B-AC09041B6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CC00CC"/>
                </a:solidFill>
                <a:latin typeface="Consolas" panose="020B0609020204030204" pitchFamily="49" charset="0"/>
              </a:rPr>
              <a:t>byte</a:t>
            </a:r>
            <a:r>
              <a:rPr lang="en-US" altLang="zh-TW" dirty="0">
                <a:latin typeface="Consolas" panose="020B0609020204030204" pitchFamily="49" charset="0"/>
              </a:rPr>
              <a:t>		Byte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C00CC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>
                <a:latin typeface="Consolas" panose="020B0609020204030204" pitchFamily="49" charset="0"/>
              </a:rPr>
              <a:t>		Character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C00CC"/>
                </a:solidFill>
                <a:latin typeface="Consolas" panose="020B0609020204030204" pitchFamily="49" charset="0"/>
              </a:rPr>
              <a:t>short</a:t>
            </a:r>
            <a:r>
              <a:rPr lang="en-US" altLang="zh-TW" dirty="0">
                <a:latin typeface="Consolas" panose="020B0609020204030204" pitchFamily="49" charset="0"/>
              </a:rPr>
              <a:t>	Short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C00CC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</a:rPr>
              <a:t>		Integer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C00CC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>
                <a:latin typeface="Consolas" panose="020B0609020204030204" pitchFamily="49" charset="0"/>
              </a:rPr>
              <a:t>		Long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C00CC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latin typeface="Consolas" panose="020B0609020204030204" pitchFamily="49" charset="0"/>
              </a:rPr>
              <a:t>	Float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C00CC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dirty="0">
                <a:latin typeface="Consolas" panose="020B0609020204030204" pitchFamily="49" charset="0"/>
              </a:rPr>
              <a:t>	Double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CC00CC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TW" dirty="0">
                <a:latin typeface="Consolas" panose="020B0609020204030204" pitchFamily="49" charset="0"/>
              </a:rPr>
              <a:t>	Boolean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C00CC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latin typeface="Consolas" panose="020B0609020204030204" pitchFamily="49" charset="0"/>
              </a:rPr>
              <a:t>		Void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51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12FCA-2E9C-4968-AFE8-AD966995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convert to primitive type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59727A-7C64-4645-B6AD-3E3855D79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CC00CC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600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dirty="0"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latin typeface="Consolas" panose="020B0609020204030204" pitchFamily="49" charset="0"/>
              </a:rPr>
              <a:t>Integer.valueOf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"12"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C00CC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600"/>
                </a:solidFill>
                <a:latin typeface="Consolas" panose="020B0609020204030204" pitchFamily="49" charset="0"/>
              </a:rPr>
              <a:t>num2</a:t>
            </a:r>
            <a:r>
              <a:rPr lang="en-US" altLang="zh-TW" dirty="0"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latin typeface="Consolas" panose="020B0609020204030204" pitchFamily="49" charset="0"/>
              </a:rPr>
              <a:t>Double.valueOf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"12.5"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70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F3464-648C-4623-8690-D56BA4FA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98D80B-4DB7-45E2-BD53-BC6AE444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CC00CC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600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00CC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Scanner(System.</a:t>
            </a:r>
            <a:r>
              <a:rPr lang="en-US" altLang="zh-TW" i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C00CC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600"/>
                </a:solidFill>
                <a:latin typeface="Consolas" panose="020B0609020204030204" pitchFamily="49" charset="0"/>
              </a:rPr>
              <a:t>num1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600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dirty="0" err="1">
                <a:latin typeface="Consolas" panose="020B0609020204030204" pitchFamily="49" charset="0"/>
              </a:rPr>
              <a:t>.nextInt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C00CC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600"/>
                </a:solidFill>
                <a:latin typeface="Consolas" panose="020B0609020204030204" pitchFamily="49" charset="0"/>
              </a:rPr>
              <a:t>num2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CC66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zh-TW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"25"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C00CC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600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Boolean.</a:t>
            </a:r>
            <a:r>
              <a:rPr lang="en-US" altLang="zh-TW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C00CC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600"/>
                </a:solidFill>
                <a:latin typeface="Consolas" panose="020B0609020204030204" pitchFamily="49" charset="0"/>
              </a:rPr>
              <a:t>today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en-US" altLang="zh-TW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C00CC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600"/>
                </a:solidFill>
                <a:latin typeface="Consolas" panose="020B0609020204030204" pitchFamily="49" charset="0"/>
              </a:rPr>
              <a:t>rnd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CC00CC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// After Java 10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23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F6B911-0956-4874-BF50-854BDC43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 compare to normal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4B586E-14ED-4E91-87F9-A22C1A7EC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600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00CC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Scanner(System.</a:t>
            </a:r>
            <a:r>
              <a:rPr lang="en-US" altLang="zh-TW" i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C00CC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600"/>
                </a:solidFill>
                <a:latin typeface="Consolas" panose="020B0609020204030204" pitchFamily="49" charset="0"/>
              </a:rPr>
              <a:t>num1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600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dirty="0" err="1">
                <a:latin typeface="Consolas" panose="020B0609020204030204" pitchFamily="49" charset="0"/>
              </a:rPr>
              <a:t>.nextInt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C00CC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600"/>
                </a:solidFill>
                <a:latin typeface="Consolas" panose="020B0609020204030204" pitchFamily="49" charset="0"/>
              </a:rPr>
              <a:t>num2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CC66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zh-TW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"25"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Boolean </a:t>
            </a:r>
            <a:r>
              <a:rPr lang="en-US" altLang="zh-TW" dirty="0">
                <a:solidFill>
                  <a:srgbClr val="CC6600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Boolean.</a:t>
            </a:r>
            <a:r>
              <a:rPr lang="en-US" altLang="zh-TW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Calendar </a:t>
            </a:r>
            <a:r>
              <a:rPr lang="en-US" altLang="zh-TW" dirty="0">
                <a:solidFill>
                  <a:srgbClr val="CC6600"/>
                </a:solidFill>
                <a:latin typeface="Consolas" panose="020B0609020204030204" pitchFamily="49" charset="0"/>
              </a:rPr>
              <a:t>today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en-US" altLang="zh-TW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Random </a:t>
            </a:r>
            <a:r>
              <a:rPr lang="en-US" altLang="zh-TW" dirty="0" err="1">
                <a:solidFill>
                  <a:srgbClr val="CC6600"/>
                </a:solidFill>
                <a:latin typeface="Consolas" panose="020B0609020204030204" pitchFamily="49" charset="0"/>
              </a:rPr>
              <a:t>rnd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CC00CC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</p:txBody>
      </p:sp>
    </p:spTree>
    <p:extLst>
      <p:ext uri="{BB962C8B-B14F-4D97-AF65-F5344CB8AC3E}">
        <p14:creationId xmlns:p14="http://schemas.microsoft.com/office/powerpoint/2010/main" val="114871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B428B-A848-468F-9A12-FB41594F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Foreach loop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6F671C-910E-46BF-9F1A-CB882745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CC00CC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60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CC00CC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00CC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</a:rPr>
              <a:t>[] {85, 86, 87, 88, 88, 88};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CC00CC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 smtClean="0"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CC00CC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val</a:t>
            </a:r>
            <a:r>
              <a:rPr lang="en-US" altLang="zh-TW" dirty="0">
                <a:latin typeface="Consolas" panose="020B0609020204030204" pitchFamily="49" charset="0"/>
              </a:rPr>
              <a:t> : </a:t>
            </a:r>
            <a:r>
              <a:rPr lang="en-US" altLang="zh-TW" dirty="0" err="1">
                <a:solidFill>
                  <a:srgbClr val="CC660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</a:rPr>
              <a:t>System.</a:t>
            </a:r>
            <a:r>
              <a:rPr lang="en-US" altLang="zh-TW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dirty="0" err="1">
                <a:latin typeface="Consolas" panose="020B0609020204030204" pitchFamily="49" charset="0"/>
              </a:rPr>
              <a:t>.print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</a:rPr>
              <a:t>val</a:t>
            </a:r>
            <a:r>
              <a:rPr lang="en-US" altLang="zh-TW" dirty="0">
                <a:latin typeface="Consolas" panose="020B0609020204030204" pitchFamily="49" charset="0"/>
              </a:rPr>
              <a:t> +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 "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 85 86 87 88 88 88 </a:t>
            </a:r>
          </a:p>
          <a:p>
            <a:pPr marL="0" indent="0">
              <a:buNone/>
            </a:pP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16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FB279-6E77-49AF-8B19-F00F56C5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89CB52-0E7C-49F9-A40A-496EB1791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CC00CC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60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CC00CC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00CC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</a:rPr>
              <a:t>[800];</a:t>
            </a:r>
          </a:p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</a:rPr>
              <a:t>Arrays.</a:t>
            </a:r>
            <a:r>
              <a:rPr lang="en-US" altLang="zh-TW" i="1" dirty="0" err="1">
                <a:latin typeface="Consolas" panose="020B0609020204030204" pitchFamily="49" charset="0"/>
              </a:rPr>
              <a:t>fill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60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, 99);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CC00CC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600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TW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CC00CC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 smtClean="0"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CC00CC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600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dirty="0">
                <a:latin typeface="Consolas" panose="020B0609020204030204" pitchFamily="49" charset="0"/>
              </a:rPr>
              <a:t> : </a:t>
            </a:r>
            <a:r>
              <a:rPr lang="en-US" altLang="zh-TW" dirty="0" err="1">
                <a:solidFill>
                  <a:srgbClr val="CC660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</a:rPr>
              <a:t>System.</a:t>
            </a:r>
            <a:r>
              <a:rPr lang="en-US" altLang="zh-TW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dirty="0" err="1">
                <a:latin typeface="Consolas" panose="020B0609020204030204" pitchFamily="49" charset="0"/>
              </a:rPr>
              <a:t>.print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600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dirty="0">
                <a:latin typeface="Consolas" panose="020B0609020204030204" pitchFamily="49" charset="0"/>
              </a:rPr>
              <a:t>+" ");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00CC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C6600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TW" dirty="0">
                <a:latin typeface="Consolas" panose="020B0609020204030204" pitchFamily="49" charset="0"/>
              </a:rPr>
              <a:t>++&gt;=10)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CC00CC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//99 99 99 99 99 99 99 99 99 99 </a:t>
            </a:r>
            <a:endParaRPr lang="zh-TW" alt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0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DFD240-100B-4A3F-B83F-A99681EE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B68E36-FD16-464E-BB92-6CD672E66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CC00CC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60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CC00CC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00CC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</a:rPr>
              <a:t>[] {85, 86, 87, 88, 88, 88};</a:t>
            </a:r>
          </a:p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</a:rPr>
              <a:t>System.</a:t>
            </a:r>
            <a:r>
              <a:rPr lang="en-US" altLang="zh-TW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dirty="0" err="1">
                <a:latin typeface="Consolas" panose="020B0609020204030204" pitchFamily="49" charset="0"/>
              </a:rPr>
              <a:t>.println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</a:rPr>
              <a:t>Arrays.</a:t>
            </a:r>
            <a:r>
              <a:rPr lang="en-US" altLang="zh-TW" i="1" dirty="0" err="1">
                <a:latin typeface="Consolas" panose="020B0609020204030204" pitchFamily="49" charset="0"/>
              </a:rPr>
              <a:t>toString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60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//[85, 86, 87, 88, 88, 88]</a:t>
            </a:r>
          </a:p>
          <a:p>
            <a:pPr marL="0" indent="0">
              <a:buNone/>
            </a:pP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87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4147F-A006-44DE-AF48-1B0949E6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97FD42-248B-4BF1-8D94-145EBB4B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</a:rPr>
              <a:t>Arrays.</a:t>
            </a:r>
            <a:r>
              <a:rPr lang="en-US" altLang="zh-TW" i="1" dirty="0" err="1">
                <a:latin typeface="Consolas" panose="020B0609020204030204" pitchFamily="49" charset="0"/>
              </a:rPr>
              <a:t>binarySearch</a:t>
            </a:r>
            <a:r>
              <a:rPr lang="en-US" altLang="zh-TW" dirty="0">
                <a:latin typeface="Consolas" panose="020B0609020204030204" pitchFamily="49" charset="0"/>
              </a:rPr>
              <a:t>(…);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//Binary Search from an array</a:t>
            </a:r>
          </a:p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</a:rPr>
              <a:t>Arrays.</a:t>
            </a:r>
            <a:r>
              <a:rPr lang="en-US" altLang="zh-TW" i="1" dirty="0" err="1">
                <a:latin typeface="Consolas" panose="020B0609020204030204" pitchFamily="49" charset="0"/>
              </a:rPr>
              <a:t>sort</a:t>
            </a:r>
            <a:r>
              <a:rPr lang="en-US" altLang="zh-TW" dirty="0">
                <a:latin typeface="Consolas" panose="020B0609020204030204" pitchFamily="49" charset="0"/>
              </a:rPr>
              <a:t>(…);        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//Sort an array</a:t>
            </a:r>
            <a:endParaRPr lang="zh-TW" alt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</a:rPr>
              <a:t>Arrays.</a:t>
            </a:r>
            <a:r>
              <a:rPr lang="en-US" altLang="zh-TW" i="1" dirty="0" err="1">
                <a:latin typeface="Consolas" panose="020B0609020204030204" pitchFamily="49" charset="0"/>
              </a:rPr>
              <a:t>compare</a:t>
            </a:r>
            <a:r>
              <a:rPr lang="en-US" altLang="zh-TW" dirty="0">
                <a:latin typeface="Consolas" panose="020B0609020204030204" pitchFamily="49" charset="0"/>
              </a:rPr>
              <a:t>(…);     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//Compare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two 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array</a:t>
            </a:r>
            <a:endParaRPr lang="zh-TW" alt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59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SJH">
      <a:majorFont>
        <a:latin typeface="Calibri Light"/>
        <a:ea typeface="微軟正黑體 Light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340</Words>
  <Application>Microsoft Office PowerPoint</Application>
  <PresentationFormat>寬螢幕</PresentationFormat>
  <Paragraphs>87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微軟正黑體 Light</vt:lpstr>
      <vt:lpstr>Arial</vt:lpstr>
      <vt:lpstr>Calibri</vt:lpstr>
      <vt:lpstr>Calibri Light</vt:lpstr>
      <vt:lpstr>Consolas</vt:lpstr>
      <vt:lpstr>Office 佈景主題</vt:lpstr>
      <vt:lpstr>var foreach Arrays Arraylist</vt:lpstr>
      <vt:lpstr>Types wrap from primitive type</vt:lpstr>
      <vt:lpstr>String convert to primitive type</vt:lpstr>
      <vt:lpstr>var</vt:lpstr>
      <vt:lpstr>var compare to normal</vt:lpstr>
      <vt:lpstr>Foreach loop</vt:lpstr>
      <vt:lpstr>Arrays</vt:lpstr>
      <vt:lpstr>Arrays</vt:lpstr>
      <vt:lpstr>Arrays</vt:lpstr>
      <vt:lpstr>ArrayList</vt:lpstr>
      <vt:lpstr>ArrayList</vt:lpstr>
      <vt:lpstr>ArrayList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</dc:title>
  <dc:creator>wayne</dc:creator>
  <cp:lastModifiedBy>柏瑜 蘇</cp:lastModifiedBy>
  <cp:revision>73</cp:revision>
  <dcterms:created xsi:type="dcterms:W3CDTF">2019-03-21T11:22:57Z</dcterms:created>
  <dcterms:modified xsi:type="dcterms:W3CDTF">2020-05-30T06:12:48Z</dcterms:modified>
</cp:coreProperties>
</file>