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handoutMasterIdLst>
    <p:handoutMasterId r:id="rId62"/>
  </p:handoutMasterIdLst>
  <p:sldIdLst>
    <p:sldId id="256" r:id="rId2"/>
    <p:sldId id="258" r:id="rId3"/>
    <p:sldId id="274" r:id="rId4"/>
    <p:sldId id="275" r:id="rId5"/>
    <p:sldId id="276" r:id="rId6"/>
    <p:sldId id="263" r:id="rId7"/>
    <p:sldId id="326" r:id="rId8"/>
    <p:sldId id="264" r:id="rId9"/>
    <p:sldId id="266" r:id="rId10"/>
    <p:sldId id="267" r:id="rId11"/>
    <p:sldId id="327" r:id="rId12"/>
    <p:sldId id="328" r:id="rId13"/>
    <p:sldId id="277" r:id="rId14"/>
    <p:sldId id="278" r:id="rId15"/>
    <p:sldId id="279" r:id="rId16"/>
    <p:sldId id="280" r:id="rId17"/>
    <p:sldId id="281" r:id="rId18"/>
    <p:sldId id="282" r:id="rId19"/>
    <p:sldId id="284" r:id="rId20"/>
    <p:sldId id="285" r:id="rId21"/>
    <p:sldId id="286" r:id="rId22"/>
    <p:sldId id="287" r:id="rId23"/>
    <p:sldId id="289" r:id="rId24"/>
    <p:sldId id="288" r:id="rId25"/>
    <p:sldId id="290" r:id="rId26"/>
    <p:sldId id="291" r:id="rId27"/>
    <p:sldId id="292" r:id="rId28"/>
    <p:sldId id="293" r:id="rId29"/>
    <p:sldId id="294" r:id="rId30"/>
    <p:sldId id="329" r:id="rId31"/>
    <p:sldId id="330" r:id="rId32"/>
    <p:sldId id="331" r:id="rId33"/>
    <p:sldId id="332" r:id="rId34"/>
    <p:sldId id="333" r:id="rId35"/>
    <p:sldId id="334" r:id="rId36"/>
    <p:sldId id="335" r:id="rId37"/>
    <p:sldId id="336" r:id="rId38"/>
    <p:sldId id="337" r:id="rId39"/>
    <p:sldId id="338" r:id="rId40"/>
    <p:sldId id="305" r:id="rId41"/>
    <p:sldId id="306" r:id="rId42"/>
    <p:sldId id="307" r:id="rId43"/>
    <p:sldId id="308" r:id="rId44"/>
    <p:sldId id="309" r:id="rId45"/>
    <p:sldId id="310" r:id="rId46"/>
    <p:sldId id="311" r:id="rId47"/>
    <p:sldId id="312" r:id="rId48"/>
    <p:sldId id="313" r:id="rId49"/>
    <p:sldId id="314" r:id="rId50"/>
    <p:sldId id="315" r:id="rId51"/>
    <p:sldId id="339" r:id="rId52"/>
    <p:sldId id="340" r:id="rId53"/>
    <p:sldId id="341" r:id="rId54"/>
    <p:sldId id="344" r:id="rId55"/>
    <p:sldId id="320" r:id="rId56"/>
    <p:sldId id="321" r:id="rId57"/>
    <p:sldId id="322" r:id="rId58"/>
    <p:sldId id="323" r:id="rId59"/>
    <p:sldId id="273" r:id="rId60"/>
  </p:sldIdLst>
  <p:sldSz cx="9144000" cy="6858000" type="screen4x3"/>
  <p:notesSz cx="6799263" cy="9931400"/>
  <p:defaultTextStyle>
    <a:defPPr>
      <a:defRPr lang="zh-TW"/>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guide id="3" orient="horz" pos="2160" userDrawn="1">
          <p15:clr>
            <a:srgbClr val="A4A3A4"/>
          </p15:clr>
        </p15:guide>
      </p15:sldGuideLst>
    </p:ext>
    <p:ext uri="{2D200454-40CA-4A62-9FC3-DE9A4176ACB9}">
      <p15:notesGuideLst xmlns:p15="http://schemas.microsoft.com/office/powerpoint/2012/main">
        <p15:guide id="1" orient="horz" pos="3128">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EFF9FF"/>
    <a:srgbClr val="CCECFF"/>
    <a:srgbClr val="000000"/>
    <a:srgbClr val="292929"/>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3144" autoAdjust="0"/>
  </p:normalViewPr>
  <p:slideViewPr>
    <p:cSldViewPr>
      <p:cViewPr varScale="1">
        <p:scale>
          <a:sx n="105" d="100"/>
          <a:sy n="105" d="100"/>
        </p:scale>
        <p:origin x="1836" y="114"/>
      </p:cViewPr>
      <p:guideLst>
        <p:guide orient="horz" pos="2880"/>
        <p:guide pos="2880"/>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0" d="100"/>
          <a:sy n="80" d="100"/>
        </p:scale>
        <p:origin x="-4044" y="-96"/>
      </p:cViewPr>
      <p:guideLst>
        <p:guide orient="horz" pos="3128"/>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1275" y="0"/>
            <a:ext cx="2946400" cy="496888"/>
          </a:xfrm>
          <a:prstGeom prst="rect">
            <a:avLst/>
          </a:prstGeom>
        </p:spPr>
        <p:txBody>
          <a:bodyPr vert="horz" lIns="91440" tIns="45720" rIns="91440" bIns="45720" rtlCol="0"/>
          <a:lstStyle>
            <a:lvl1pPr algn="r">
              <a:defRPr sz="1200"/>
            </a:lvl1pPr>
          </a:lstStyle>
          <a:p>
            <a:fld id="{3A4246F6-6B8F-42DF-A511-7415781DD923}" type="datetimeFigureOut">
              <a:rPr lang="zh-TW" altLang="en-US" smtClean="0"/>
              <a:t>2025/3/24</a:t>
            </a:fld>
            <a:endParaRPr lang="zh-TW" altLang="en-US"/>
          </a:p>
        </p:txBody>
      </p:sp>
      <p:sp>
        <p:nvSpPr>
          <p:cNvPr id="5" name="投影片編號版面配置區 4"/>
          <p:cNvSpPr>
            <a:spLocks noGrp="1"/>
          </p:cNvSpPr>
          <p:nvPr>
            <p:ph type="sldNum" sz="quarter" idx="3"/>
          </p:nvPr>
        </p:nvSpPr>
        <p:spPr>
          <a:xfrm>
            <a:off x="3851275" y="9432925"/>
            <a:ext cx="2946400" cy="496888"/>
          </a:xfrm>
          <a:prstGeom prst="rect">
            <a:avLst/>
          </a:prstGeom>
        </p:spPr>
        <p:txBody>
          <a:bodyPr vert="horz" lIns="91440" tIns="45720" rIns="91440" bIns="45720" rtlCol="0" anchor="b"/>
          <a:lstStyle>
            <a:lvl1pPr algn="r">
              <a:defRPr sz="1200"/>
            </a:lvl1pPr>
          </a:lstStyle>
          <a:p>
            <a:fld id="{62195A02-8A9E-4D30-BB0C-3D6028E77FAB}" type="slidenum">
              <a:rPr lang="zh-TW" altLang="en-US" smtClean="0"/>
              <a:t>‹#›</a:t>
            </a:fld>
            <a:endParaRPr lang="zh-TW" altLang="en-US"/>
          </a:p>
        </p:txBody>
      </p:sp>
      <p:sp>
        <p:nvSpPr>
          <p:cNvPr id="6" name="頁尾版面配置區 5"/>
          <p:cNvSpPr>
            <a:spLocks noGrp="1"/>
          </p:cNvSpPr>
          <p:nvPr>
            <p:ph type="ftr" sz="quarter" idx="2"/>
          </p:nvPr>
        </p:nvSpPr>
        <p:spPr>
          <a:xfrm>
            <a:off x="0" y="9432925"/>
            <a:ext cx="2946400" cy="496888"/>
          </a:xfrm>
          <a:prstGeom prst="rect">
            <a:avLst/>
          </a:prstGeom>
        </p:spPr>
        <p:txBody>
          <a:bodyPr vert="horz" lIns="91440" tIns="45720" rIns="91440" bIns="45720" rtlCol="0" anchor="b"/>
          <a:lstStyle>
            <a:lvl1pPr algn="l">
              <a:defRPr sz="1200"/>
            </a:lvl1pPr>
          </a:lstStyle>
          <a:p>
            <a:endParaRPr lang="zh-TW" altLang="en-US"/>
          </a:p>
        </p:txBody>
      </p:sp>
    </p:spTree>
    <p:extLst>
      <p:ext uri="{BB962C8B-B14F-4D97-AF65-F5344CB8AC3E}">
        <p14:creationId xmlns:p14="http://schemas.microsoft.com/office/powerpoint/2010/main" val="11796427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347" cy="49657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1342" y="0"/>
            <a:ext cx="2946347" cy="496570"/>
          </a:xfrm>
          <a:prstGeom prst="rect">
            <a:avLst/>
          </a:prstGeom>
        </p:spPr>
        <p:txBody>
          <a:bodyPr vert="horz" lIns="91440" tIns="45720" rIns="91440" bIns="45720" rtlCol="0"/>
          <a:lstStyle>
            <a:lvl1pPr algn="r">
              <a:defRPr sz="1200"/>
            </a:lvl1pPr>
          </a:lstStyle>
          <a:p>
            <a:fld id="{3C570647-F12C-414C-AB97-82DC02BDEA01}" type="datetimeFigureOut">
              <a:rPr lang="zh-TW" altLang="en-US" smtClean="0"/>
              <a:t>2025/3/24</a:t>
            </a:fld>
            <a:endParaRPr lang="zh-TW" altLang="en-US"/>
          </a:p>
        </p:txBody>
      </p:sp>
      <p:sp>
        <p:nvSpPr>
          <p:cNvPr id="4" name="投影片圖像版面配置區 3"/>
          <p:cNvSpPr>
            <a:spLocks noGrp="1" noRot="1" noChangeAspect="1"/>
          </p:cNvSpPr>
          <p:nvPr>
            <p:ph type="sldImg" idx="2"/>
          </p:nvPr>
        </p:nvSpPr>
        <p:spPr>
          <a:xfrm>
            <a:off x="915988" y="744538"/>
            <a:ext cx="4967287" cy="3724275"/>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79927" y="4717415"/>
            <a:ext cx="5439410" cy="446913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33106"/>
            <a:ext cx="2946347" cy="49657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1342" y="9433106"/>
            <a:ext cx="2946347" cy="496570"/>
          </a:xfrm>
          <a:prstGeom prst="rect">
            <a:avLst/>
          </a:prstGeom>
        </p:spPr>
        <p:txBody>
          <a:bodyPr vert="horz" lIns="91440" tIns="45720" rIns="91440" bIns="45720" rtlCol="0" anchor="b"/>
          <a:lstStyle>
            <a:lvl1pPr algn="r">
              <a:defRPr sz="1200"/>
            </a:lvl1pPr>
          </a:lstStyle>
          <a:p>
            <a:fld id="{BCC167AB-E8FF-4CAD-8D4F-4285DE2C647D}" type="slidenum">
              <a:rPr lang="zh-TW" altLang="en-US" smtClean="0"/>
              <a:t>‹#›</a:t>
            </a:fld>
            <a:endParaRPr lang="zh-TW" altLang="en-US"/>
          </a:p>
        </p:txBody>
      </p:sp>
    </p:spTree>
    <p:extLst>
      <p:ext uri="{BB962C8B-B14F-4D97-AF65-F5344CB8AC3E}">
        <p14:creationId xmlns:p14="http://schemas.microsoft.com/office/powerpoint/2010/main" val="1805902948"/>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915988" y="744538"/>
            <a:ext cx="4967287" cy="3724275"/>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CC167AB-E8FF-4CAD-8D4F-4285DE2C647D}" type="slidenum">
              <a:rPr lang="zh-TW" altLang="en-US" smtClean="0"/>
              <a:t>1</a:t>
            </a:fld>
            <a:endParaRPr lang="zh-TW" altLang="en-US"/>
          </a:p>
        </p:txBody>
      </p:sp>
    </p:spTree>
    <p:extLst>
      <p:ext uri="{BB962C8B-B14F-4D97-AF65-F5344CB8AC3E}">
        <p14:creationId xmlns:p14="http://schemas.microsoft.com/office/powerpoint/2010/main" val="429931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8"/>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314D0B5A-203E-434F-953E-79449398F79B}" type="datetime1">
              <a:rPr lang="zh-TW" altLang="en-US" smtClean="0"/>
              <a:t>2025/3/24</a:t>
            </a:fld>
            <a:endParaRPr lang="zh-TW" altLang="en-US"/>
          </a:p>
        </p:txBody>
      </p:sp>
      <p:sp>
        <p:nvSpPr>
          <p:cNvPr id="5" name="頁尾版面配置區 4"/>
          <p:cNvSpPr>
            <a:spLocks noGrp="1"/>
          </p:cNvSpPr>
          <p:nvPr>
            <p:ph type="ftr" sz="quarter" idx="11"/>
          </p:nvPr>
        </p:nvSpPr>
        <p:spPr/>
        <p:txBody>
          <a:bodyPr/>
          <a:lstStyle>
            <a:lvl1pPr>
              <a:defRPr b="0" i="1">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r>
              <a:rPr lang="en-US" altLang="zh-TW" dirty="0"/>
              <a:t>Reconfigurable Computing Systems Lab</a:t>
            </a:r>
            <a:endParaRPr lang="zh-TW" altLang="en-US" dirty="0"/>
          </a:p>
        </p:txBody>
      </p:sp>
      <p:sp>
        <p:nvSpPr>
          <p:cNvPr id="6" name="投影片編號版面配置區 5"/>
          <p:cNvSpPr>
            <a:spLocks noGrp="1"/>
          </p:cNvSpPr>
          <p:nvPr>
            <p:ph type="sldNum" sz="quarter" idx="12"/>
          </p:nvPr>
        </p:nvSpPr>
        <p:spPr/>
        <p:txBody>
          <a:bodyPr/>
          <a:lstStyle>
            <a:lvl1pPr>
              <a:defRPr sz="1400"/>
            </a:lvl1pPr>
          </a:lstStyle>
          <a:p>
            <a:fld id="{B15A5287-E07E-491F-8590-F22712E45F5F}" type="slidenum">
              <a:rPr lang="zh-TW" altLang="en-US" smtClean="0"/>
              <a:pPr/>
              <a:t>‹#›</a:t>
            </a:fld>
            <a:endParaRPr lang="zh-TW" altLang="en-US" dirty="0"/>
          </a:p>
        </p:txBody>
      </p:sp>
      <p:pic>
        <p:nvPicPr>
          <p:cNvPr id="9" name="圖片 8">
            <a:extLst>
              <a:ext uri="{FF2B5EF4-FFF2-40B4-BE49-F238E27FC236}">
                <a16:creationId xmlns:a16="http://schemas.microsoft.com/office/drawing/2014/main" id="{F0B0F3DF-7B3C-46E8-A29F-057435BC2825}"/>
              </a:ext>
            </a:extLst>
          </p:cNvPr>
          <p:cNvPicPr>
            <a:picLocks noChangeAspect="1"/>
          </p:cNvPicPr>
          <p:nvPr userDrawn="1"/>
        </p:nvPicPr>
        <p:blipFill>
          <a:blip r:embed="rId2" cstate="print">
            <a:clrChange>
              <a:clrFrom>
                <a:srgbClr val="FFFFFF"/>
              </a:clrFrom>
              <a:clrTo>
                <a:srgbClr val="FFFFFF">
                  <a:alpha val="0"/>
                </a:srgbClr>
              </a:clrTo>
            </a:clrChange>
            <a:alphaModFix amt="85000"/>
            <a:extLst>
              <a:ext uri="{28A0092B-C50C-407E-A947-70E740481C1C}">
                <a14:useLocalDpi xmlns:a14="http://schemas.microsoft.com/office/drawing/2010/main" val="0"/>
              </a:ext>
            </a:extLst>
          </a:blip>
          <a:stretch>
            <a:fillRect/>
          </a:stretch>
        </p:blipFill>
        <p:spPr>
          <a:xfrm>
            <a:off x="0" y="6021287"/>
            <a:ext cx="899592" cy="861431"/>
          </a:xfrm>
          <a:prstGeom prst="rect">
            <a:avLst/>
          </a:prstGeom>
        </p:spPr>
      </p:pic>
    </p:spTree>
    <p:extLst>
      <p:ext uri="{BB962C8B-B14F-4D97-AF65-F5344CB8AC3E}">
        <p14:creationId xmlns:p14="http://schemas.microsoft.com/office/powerpoint/2010/main" val="2258147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71DA068-BF65-42C1-BADA-2892FE207A06}" type="datetime1">
              <a:rPr lang="zh-TW" altLang="en-US" smtClean="0"/>
              <a:t>2025/3/24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15A5287-E07E-491F-8590-F22712E45F5F}" type="slidenum">
              <a:rPr lang="zh-TW" altLang="en-US" smtClean="0"/>
              <a:t>‹#›</a:t>
            </a:fld>
            <a:endParaRPr lang="zh-TW" altLang="en-US"/>
          </a:p>
        </p:txBody>
      </p:sp>
    </p:spTree>
    <p:extLst>
      <p:ext uri="{BB962C8B-B14F-4D97-AF65-F5344CB8AC3E}">
        <p14:creationId xmlns:p14="http://schemas.microsoft.com/office/powerpoint/2010/main" val="43191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9"/>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0372225D-94C7-4A1A-96D3-859E4D5389E5}" type="datetime1">
              <a:rPr lang="zh-TW" altLang="en-US" smtClean="0"/>
              <a:t>2025/3/24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15A5287-E07E-491F-8590-F22712E45F5F}" type="slidenum">
              <a:rPr lang="zh-TW" altLang="en-US" smtClean="0"/>
              <a:t>‹#›</a:t>
            </a:fld>
            <a:endParaRPr lang="zh-TW" altLang="en-US"/>
          </a:p>
        </p:txBody>
      </p:sp>
    </p:spTree>
    <p:extLst>
      <p:ext uri="{BB962C8B-B14F-4D97-AF65-F5344CB8AC3E}">
        <p14:creationId xmlns:p14="http://schemas.microsoft.com/office/powerpoint/2010/main" val="1333645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Times New Roman" pitchFamily="18" charset="0"/>
                <a:ea typeface="標楷體" pitchFamily="65" charset="-120"/>
                <a:cs typeface="Times New Roman" pitchFamily="18" charset="0"/>
              </a:defRPr>
            </a:lvl1pPr>
          </a:lstStyle>
          <a:p>
            <a:r>
              <a:rPr lang="zh-TW" altLang="en-US"/>
              <a:t>按一下以編輯母片標題樣式</a:t>
            </a:r>
          </a:p>
        </p:txBody>
      </p:sp>
      <p:sp>
        <p:nvSpPr>
          <p:cNvPr id="3" name="內容版面配置區 2"/>
          <p:cNvSpPr>
            <a:spLocks noGrp="1"/>
          </p:cNvSpPr>
          <p:nvPr>
            <p:ph idx="1"/>
          </p:nvPr>
        </p:nvSpPr>
        <p:spPr/>
        <p:txBody>
          <a:bodyPr/>
          <a:lstStyle>
            <a:lvl1pPr>
              <a:defRPr>
                <a:latin typeface="Times New Roman" pitchFamily="18" charset="0"/>
                <a:ea typeface="標楷體" pitchFamily="65" charset="-120"/>
                <a:cs typeface="Times New Roman" pitchFamily="18" charset="0"/>
              </a:defRPr>
            </a:lvl1pPr>
            <a:lvl2pPr>
              <a:defRPr>
                <a:latin typeface="Times New Roman" pitchFamily="18" charset="0"/>
                <a:ea typeface="標楷體" pitchFamily="65" charset="-120"/>
                <a:cs typeface="Times New Roman" pitchFamily="18" charset="0"/>
              </a:defRPr>
            </a:lvl2pPr>
            <a:lvl3pPr>
              <a:defRPr>
                <a:latin typeface="Times New Roman" pitchFamily="18" charset="0"/>
                <a:ea typeface="標楷體" pitchFamily="65" charset="-120"/>
                <a:cs typeface="Times New Roman" pitchFamily="18" charset="0"/>
              </a:defRPr>
            </a:lvl3pPr>
            <a:lvl4pPr>
              <a:defRPr>
                <a:latin typeface="Times New Roman" pitchFamily="18" charset="0"/>
                <a:ea typeface="標楷體" pitchFamily="65" charset="-120"/>
                <a:cs typeface="Times New Roman" pitchFamily="18" charset="0"/>
              </a:defRPr>
            </a:lvl4pPr>
            <a:lvl5pPr>
              <a:defRPr>
                <a:latin typeface="Times New Roman" pitchFamily="18" charset="0"/>
                <a:ea typeface="標楷體" pitchFamily="65" charset="-120"/>
                <a:cs typeface="Times New Roman"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10"/>
          </p:nvPr>
        </p:nvSpPr>
        <p:spPr/>
        <p:txBody>
          <a:bodyPr/>
          <a:lstStyle/>
          <a:p>
            <a:fld id="{51DAE04A-D495-40B8-952F-F56EDBBF23DB}" type="datetime1">
              <a:rPr lang="zh-TW" altLang="en-US" smtClean="0"/>
              <a:t>2025/3/24</a:t>
            </a:fld>
            <a:endParaRPr lang="zh-TW" altLang="en-US"/>
          </a:p>
        </p:txBody>
      </p:sp>
      <p:sp>
        <p:nvSpPr>
          <p:cNvPr id="5" name="頁尾版面配置區 4"/>
          <p:cNvSpPr>
            <a:spLocks noGrp="1"/>
          </p:cNvSpPr>
          <p:nvPr>
            <p:ph type="ftr" sz="quarter" idx="11"/>
          </p:nvPr>
        </p:nvSpPr>
        <p:spPr/>
        <p:txBody>
          <a:bodyPr/>
          <a:lstStyle>
            <a:lvl1pPr>
              <a:defRPr i="1">
                <a:solidFill>
                  <a:schemeClr val="tx1">
                    <a:lumMod val="85000"/>
                    <a:lumOff val="15000"/>
                  </a:schemeClr>
                </a:solidFill>
                <a:effectLst>
                  <a:outerShdw blurRad="38100" dist="38100" dir="2700000" algn="tl">
                    <a:srgbClr val="000000">
                      <a:alpha val="43137"/>
                    </a:srgbClr>
                  </a:outerShdw>
                </a:effectLst>
                <a:latin typeface="Times New Roman" pitchFamily="18" charset="0"/>
                <a:cs typeface="Times New Roman" pitchFamily="18" charset="0"/>
              </a:defRPr>
            </a:lvl1pPr>
          </a:lstStyle>
          <a:p>
            <a:pPr>
              <a:defRPr/>
            </a:pPr>
            <a:endParaRPr lang="en-US" altLang="zh-TW" dirty="0"/>
          </a:p>
        </p:txBody>
      </p:sp>
      <p:sp>
        <p:nvSpPr>
          <p:cNvPr id="6" name="投影片編號版面配置區 5"/>
          <p:cNvSpPr>
            <a:spLocks noGrp="1"/>
          </p:cNvSpPr>
          <p:nvPr>
            <p:ph type="sldNum" sz="quarter" idx="12"/>
          </p:nvPr>
        </p:nvSpPr>
        <p:spPr>
          <a:xfrm>
            <a:off x="6876256" y="6444479"/>
            <a:ext cx="2016224" cy="276999"/>
          </a:xfrm>
        </p:spPr>
        <p:txBody>
          <a:bodyPr/>
          <a:lstStyle>
            <a:lvl1pPr algn="r">
              <a:defRPr b="1">
                <a:solidFill>
                  <a:srgbClr val="000000"/>
                </a:solidFill>
                <a:latin typeface="Times New Roman" pitchFamily="18" charset="0"/>
                <a:cs typeface="Times New Roman" pitchFamily="18" charset="0"/>
              </a:defRPr>
            </a:lvl1pPr>
          </a:lstStyle>
          <a:p>
            <a:fld id="{B15A5287-E07E-491F-8590-F22712E45F5F}" type="slidenum">
              <a:rPr lang="zh-TW" altLang="en-US" smtClean="0"/>
              <a:pPr/>
              <a:t>‹#›</a:t>
            </a:fld>
            <a:endParaRPr lang="zh-TW" altLang="en-US" dirty="0"/>
          </a:p>
        </p:txBody>
      </p:sp>
      <p:pic>
        <p:nvPicPr>
          <p:cNvPr id="9" name="圖片 8">
            <a:extLst>
              <a:ext uri="{FF2B5EF4-FFF2-40B4-BE49-F238E27FC236}">
                <a16:creationId xmlns:a16="http://schemas.microsoft.com/office/drawing/2014/main" id="{92448B06-4F83-4B6B-80E0-8EB6908CD1A6}"/>
              </a:ext>
            </a:extLst>
          </p:cNvPr>
          <p:cNvPicPr>
            <a:picLocks noChangeAspect="1"/>
          </p:cNvPicPr>
          <p:nvPr userDrawn="1"/>
        </p:nvPicPr>
        <p:blipFill>
          <a:blip r:embed="rId2" cstate="print">
            <a:clrChange>
              <a:clrFrom>
                <a:srgbClr val="FFFFFF"/>
              </a:clrFrom>
              <a:clrTo>
                <a:srgbClr val="FFFFFF">
                  <a:alpha val="0"/>
                </a:srgbClr>
              </a:clrTo>
            </a:clrChange>
            <a:alphaModFix amt="85000"/>
            <a:extLst>
              <a:ext uri="{28A0092B-C50C-407E-A947-70E740481C1C}">
                <a14:useLocalDpi xmlns:a14="http://schemas.microsoft.com/office/drawing/2010/main" val="0"/>
              </a:ext>
            </a:extLst>
          </a:blip>
          <a:stretch>
            <a:fillRect/>
          </a:stretch>
        </p:blipFill>
        <p:spPr>
          <a:xfrm>
            <a:off x="10237" y="6126165"/>
            <a:ext cx="745339" cy="756556"/>
          </a:xfrm>
          <a:prstGeom prst="rect">
            <a:avLst/>
          </a:prstGeom>
        </p:spPr>
      </p:pic>
      <p:sp>
        <p:nvSpPr>
          <p:cNvPr id="14" name="文字方塊 13">
            <a:extLst>
              <a:ext uri="{FF2B5EF4-FFF2-40B4-BE49-F238E27FC236}">
                <a16:creationId xmlns:a16="http://schemas.microsoft.com/office/drawing/2014/main" id="{B3873950-D1A8-4538-B946-7C4B77702842}"/>
              </a:ext>
            </a:extLst>
          </p:cNvPr>
          <p:cNvSpPr txBox="1"/>
          <p:nvPr userDrawn="1"/>
        </p:nvSpPr>
        <p:spPr>
          <a:xfrm>
            <a:off x="3124200" y="6464370"/>
            <a:ext cx="2895600" cy="276999"/>
          </a:xfrm>
          <a:prstGeom prst="rect">
            <a:avLst/>
          </a:prstGeom>
          <a:noFill/>
        </p:spPr>
        <p:txBody>
          <a:bodyPr wrap="square">
            <a:spAutoFit/>
          </a:bodyPr>
          <a:lstStyle/>
          <a:p>
            <a:pPr algn="ctr"/>
            <a:r>
              <a:rPr lang="en-US" altLang="zh-TW" sz="1200" b="1" i="1" dirty="0">
                <a:solidFill>
                  <a:schemeClr val="bg1">
                    <a:lumMod val="50000"/>
                  </a:schemeClr>
                </a:solidFill>
                <a:effectLst/>
                <a:latin typeface="Times New Roman" panose="02020603050405020304" pitchFamily="18" charset="0"/>
                <a:cs typeface="Times New Roman" panose="02020603050405020304" pitchFamily="18" charset="0"/>
              </a:rPr>
              <a:t>Reconfigurable Computing Systems Lab</a:t>
            </a:r>
          </a:p>
        </p:txBody>
      </p:sp>
    </p:spTree>
    <p:extLst>
      <p:ext uri="{BB962C8B-B14F-4D97-AF65-F5344CB8AC3E}">
        <p14:creationId xmlns:p14="http://schemas.microsoft.com/office/powerpoint/2010/main" val="3136659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1"/>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BCA9C6D9-F563-4CD4-B8EB-CDBD4078220C}" type="datetime1">
              <a:rPr lang="zh-TW" altLang="en-US" smtClean="0"/>
              <a:t>2025/3/24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15A5287-E07E-491F-8590-F22712E45F5F}" type="slidenum">
              <a:rPr lang="zh-TW" altLang="en-US" smtClean="0"/>
              <a:t>‹#›</a:t>
            </a:fld>
            <a:endParaRPr lang="zh-TW" altLang="en-US"/>
          </a:p>
        </p:txBody>
      </p:sp>
    </p:spTree>
    <p:extLst>
      <p:ext uri="{BB962C8B-B14F-4D97-AF65-F5344CB8AC3E}">
        <p14:creationId xmlns:p14="http://schemas.microsoft.com/office/powerpoint/2010/main" val="1478865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4B230262-5B6C-4A70-9C53-0E35E007D226}" type="datetime1">
              <a:rPr lang="zh-TW" altLang="en-US" smtClean="0"/>
              <a:t>2025/3/24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15A5287-E07E-491F-8590-F22712E45F5F}" type="slidenum">
              <a:rPr lang="zh-TW" altLang="en-US" smtClean="0"/>
              <a:t>‹#›</a:t>
            </a:fld>
            <a:endParaRPr lang="zh-TW" altLang="en-US"/>
          </a:p>
        </p:txBody>
      </p:sp>
    </p:spTree>
    <p:extLst>
      <p:ext uri="{BB962C8B-B14F-4D97-AF65-F5344CB8AC3E}">
        <p14:creationId xmlns:p14="http://schemas.microsoft.com/office/powerpoint/2010/main" val="1889442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1" y="1535113"/>
            <a:ext cx="4040188"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7" y="1535113"/>
            <a:ext cx="4041775"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550632AA-1DCE-4EF0-8070-F01293B40850}" type="datetime1">
              <a:rPr lang="zh-TW" altLang="en-US" smtClean="0"/>
              <a:t>2025/3/24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B15A5287-E07E-491F-8590-F22712E45F5F}" type="slidenum">
              <a:rPr lang="zh-TW" altLang="en-US" smtClean="0"/>
              <a:t>‹#›</a:t>
            </a:fld>
            <a:endParaRPr lang="zh-TW" altLang="en-US"/>
          </a:p>
        </p:txBody>
      </p:sp>
    </p:spTree>
    <p:extLst>
      <p:ext uri="{BB962C8B-B14F-4D97-AF65-F5344CB8AC3E}">
        <p14:creationId xmlns:p14="http://schemas.microsoft.com/office/powerpoint/2010/main" val="187431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0A48954F-54D8-4B09-B375-554C9E49A147}" type="datetime1">
              <a:rPr lang="zh-TW" altLang="en-US" smtClean="0"/>
              <a:t>2025/3/24</a:t>
            </a:fld>
            <a:endParaRPr lang="zh-TW" altLang="en-US"/>
          </a:p>
        </p:txBody>
      </p:sp>
      <p:sp>
        <p:nvSpPr>
          <p:cNvPr id="4" name="頁尾版面配置區 3"/>
          <p:cNvSpPr>
            <a:spLocks noGrp="1"/>
          </p:cNvSpPr>
          <p:nvPr>
            <p:ph type="ftr" sz="quarter" idx="11"/>
          </p:nvPr>
        </p:nvSpPr>
        <p:spPr/>
        <p:txBody>
          <a:bodyPr/>
          <a:lstStyle/>
          <a:p>
            <a:endParaRPr lang="zh-TW" altLang="en-US" dirty="0"/>
          </a:p>
        </p:txBody>
      </p:sp>
      <p:sp>
        <p:nvSpPr>
          <p:cNvPr id="5" name="投影片編號版面配置區 4"/>
          <p:cNvSpPr>
            <a:spLocks noGrp="1"/>
          </p:cNvSpPr>
          <p:nvPr>
            <p:ph type="sldNum" sz="quarter" idx="12"/>
          </p:nvPr>
        </p:nvSpPr>
        <p:spPr>
          <a:xfrm>
            <a:off x="3525788" y="6356351"/>
            <a:ext cx="2133600" cy="365125"/>
          </a:xfrm>
        </p:spPr>
        <p:txBody>
          <a:bodyPr/>
          <a:lstStyle>
            <a:lvl1pPr algn="ctr">
              <a:defRPr>
                <a:solidFill>
                  <a:srgbClr val="000000"/>
                </a:solidFill>
                <a:latin typeface="Times New Roman" pitchFamily="18" charset="0"/>
                <a:cs typeface="Times New Roman" pitchFamily="18" charset="0"/>
              </a:defRPr>
            </a:lvl1pPr>
          </a:lstStyle>
          <a:p>
            <a:fld id="{B15A5287-E07E-491F-8590-F22712E45F5F}" type="slidenum">
              <a:rPr lang="zh-TW" altLang="en-US" smtClean="0"/>
              <a:pPr/>
              <a:t>‹#›</a:t>
            </a:fld>
            <a:endParaRPr lang="zh-TW" altLang="en-US"/>
          </a:p>
        </p:txBody>
      </p:sp>
      <p:pic>
        <p:nvPicPr>
          <p:cNvPr id="6" name="圖片 5"/>
          <p:cNvPicPr>
            <a:picLocks noChangeAspect="1"/>
          </p:cNvPicPr>
          <p:nvPr userDrawn="1"/>
        </p:nvPicPr>
        <p:blipFill rotWithShape="1">
          <a:blip r:embed="rId2" cstate="print">
            <a:extLst>
              <a:ext uri="{28A0092B-C50C-407E-A947-70E740481C1C}">
                <a14:useLocalDpi xmlns:a14="http://schemas.microsoft.com/office/drawing/2010/main" val="0"/>
              </a:ext>
            </a:extLst>
          </a:blip>
          <a:srcRect l="842" t="35" r="15127" b="33979"/>
          <a:stretch/>
        </p:blipFill>
        <p:spPr>
          <a:xfrm>
            <a:off x="-324545" y="6093295"/>
            <a:ext cx="2880321" cy="864096"/>
          </a:xfrm>
          <a:prstGeom prst="ellipse">
            <a:avLst/>
          </a:prstGeom>
          <a:ln>
            <a:noFill/>
          </a:ln>
          <a:effectLst>
            <a:softEdge rad="317500"/>
          </a:effectLst>
        </p:spPr>
      </p:pic>
      <p:pic>
        <p:nvPicPr>
          <p:cNvPr id="7" name="圖片 6"/>
          <p:cNvPicPr>
            <a:picLocks noChangeAspect="1"/>
          </p:cNvPicPr>
          <p:nvPr userDrawn="1"/>
        </p:nvPicPr>
        <p:blipFill rotWithShape="1">
          <a:blip r:embed="rId3" cstate="print">
            <a:extLst>
              <a:ext uri="{28A0092B-C50C-407E-A947-70E740481C1C}">
                <a14:useLocalDpi xmlns:a14="http://schemas.microsoft.com/office/drawing/2010/main" val="0"/>
              </a:ext>
            </a:extLst>
          </a:blip>
          <a:srcRect l="7612" t="14399" r="12011" b="13635"/>
          <a:stretch/>
        </p:blipFill>
        <p:spPr>
          <a:xfrm>
            <a:off x="6759816" y="5949282"/>
            <a:ext cx="2808312" cy="1009121"/>
          </a:xfrm>
          <a:prstGeom prst="ellipse">
            <a:avLst/>
          </a:prstGeom>
          <a:ln>
            <a:noFill/>
          </a:ln>
          <a:effectLst>
            <a:softEdge rad="317500"/>
          </a:effectLst>
        </p:spPr>
      </p:pic>
    </p:spTree>
    <p:extLst>
      <p:ext uri="{BB962C8B-B14F-4D97-AF65-F5344CB8AC3E}">
        <p14:creationId xmlns:p14="http://schemas.microsoft.com/office/powerpoint/2010/main" val="29790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5BEDF7D-3B0D-429D-B4F9-C9A552C1CA65}" type="datetime1">
              <a:rPr lang="zh-TW" altLang="en-US" smtClean="0"/>
              <a:t>2025/3/24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3508356" y="6356351"/>
            <a:ext cx="2133600" cy="365125"/>
          </a:xfrm>
        </p:spPr>
        <p:txBody>
          <a:bodyPr/>
          <a:lstStyle>
            <a:lvl1pPr algn="ctr">
              <a:defRPr/>
            </a:lvl1pPr>
          </a:lstStyle>
          <a:p>
            <a:fld id="{B15A5287-E07E-491F-8590-F22712E45F5F}" type="slidenum">
              <a:rPr lang="zh-TW" altLang="en-US" smtClean="0"/>
              <a:pPr/>
              <a:t>‹#›</a:t>
            </a:fld>
            <a:endParaRPr lang="zh-TW" altLang="en-US"/>
          </a:p>
        </p:txBody>
      </p:sp>
      <p:pic>
        <p:nvPicPr>
          <p:cNvPr id="5" name="圖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l="842" t="35" r="15127" b="33979"/>
          <a:stretch/>
        </p:blipFill>
        <p:spPr>
          <a:xfrm>
            <a:off x="-324545" y="6093295"/>
            <a:ext cx="2880321" cy="864096"/>
          </a:xfrm>
          <a:prstGeom prst="ellipse">
            <a:avLst/>
          </a:prstGeom>
          <a:ln>
            <a:noFill/>
          </a:ln>
          <a:effectLst>
            <a:softEdge rad="317500"/>
          </a:effectLst>
        </p:spPr>
      </p:pic>
      <p:pic>
        <p:nvPicPr>
          <p:cNvPr id="6" name="圖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l="7612" t="14399" r="12011" b="13635"/>
          <a:stretch/>
        </p:blipFill>
        <p:spPr>
          <a:xfrm>
            <a:off x="6759816" y="5949282"/>
            <a:ext cx="2808312" cy="1009121"/>
          </a:xfrm>
          <a:prstGeom prst="ellipse">
            <a:avLst/>
          </a:prstGeom>
          <a:ln>
            <a:noFill/>
          </a:ln>
          <a:effectLst>
            <a:softEdge rad="317500"/>
          </a:effectLst>
        </p:spPr>
      </p:pic>
    </p:spTree>
    <p:extLst>
      <p:ext uri="{BB962C8B-B14F-4D97-AF65-F5344CB8AC3E}">
        <p14:creationId xmlns:p14="http://schemas.microsoft.com/office/powerpoint/2010/main" val="2151543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49"/>
            <a:ext cx="3008313" cy="1162051"/>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3"/>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4C283EF7-F5F1-40BC-83D3-AD3676DFEF53}" type="datetime1">
              <a:rPr lang="zh-TW" altLang="en-US" smtClean="0"/>
              <a:t>2025/3/24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15A5287-E07E-491F-8590-F22712E45F5F}" type="slidenum">
              <a:rPr lang="zh-TW" altLang="en-US" smtClean="0"/>
              <a:t>‹#›</a:t>
            </a:fld>
            <a:endParaRPr lang="zh-TW" altLang="en-US"/>
          </a:p>
        </p:txBody>
      </p:sp>
    </p:spTree>
    <p:extLst>
      <p:ext uri="{BB962C8B-B14F-4D97-AF65-F5344CB8AC3E}">
        <p14:creationId xmlns:p14="http://schemas.microsoft.com/office/powerpoint/2010/main" val="49127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9"/>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TW" altLang="en-US"/>
          </a:p>
        </p:txBody>
      </p:sp>
      <p:sp>
        <p:nvSpPr>
          <p:cNvPr id="4" name="文字版面配置區 3"/>
          <p:cNvSpPr>
            <a:spLocks noGrp="1"/>
          </p:cNvSpPr>
          <p:nvPr>
            <p:ph type="body" sz="half" idx="2"/>
          </p:nvPr>
        </p:nvSpPr>
        <p:spPr>
          <a:xfrm>
            <a:off x="1792288" y="5367339"/>
            <a:ext cx="54864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873A8D4E-A78A-414E-8E7A-806567079CB7}" type="datetime1">
              <a:rPr lang="zh-TW" altLang="en-US" smtClean="0"/>
              <a:t>2025/3/24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B15A5287-E07E-491F-8590-F22712E45F5F}" type="slidenum">
              <a:rPr lang="zh-TW" altLang="en-US" smtClean="0"/>
              <a:t>‹#›</a:t>
            </a:fld>
            <a:endParaRPr lang="zh-TW" altLang="en-US"/>
          </a:p>
        </p:txBody>
      </p:sp>
    </p:spTree>
    <p:extLst>
      <p:ext uri="{BB962C8B-B14F-4D97-AF65-F5344CB8AC3E}">
        <p14:creationId xmlns:p14="http://schemas.microsoft.com/office/powerpoint/2010/main" val="1417935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657CD-3C43-4AB1-B4FD-DE841781FAA6}" type="datetime1">
              <a:rPr lang="zh-TW" altLang="en-US" smtClean="0"/>
              <a:t>2025/3/24</a:t>
            </a:fld>
            <a:endParaRPr lang="zh-TW" altLang="en-US"/>
          </a:p>
        </p:txBody>
      </p:sp>
      <p:sp>
        <p:nvSpPr>
          <p:cNvPr id="5" name="頁尾版面配置區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5A5287-E07E-491F-8590-F22712E45F5F}" type="slidenum">
              <a:rPr lang="zh-TW" altLang="en-US" smtClean="0"/>
              <a:t>‹#›</a:t>
            </a:fld>
            <a:endParaRPr lang="zh-TW" altLang="en-US"/>
          </a:p>
        </p:txBody>
      </p:sp>
    </p:spTree>
    <p:extLst>
      <p:ext uri="{BB962C8B-B14F-4D97-AF65-F5344CB8AC3E}">
        <p14:creationId xmlns:p14="http://schemas.microsoft.com/office/powerpoint/2010/main" val="27911760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77" rtl="0" eaLnBrk="1" latinLnBrk="0" hangingPunct="1">
        <a:spcBef>
          <a:spcPct val="0"/>
        </a:spcBef>
        <a:buNone/>
        <a:defRPr sz="4400" kern="1200">
          <a:solidFill>
            <a:schemeClr val="tx1"/>
          </a:solidFill>
          <a:latin typeface="Times New Roman" pitchFamily="18" charset="0"/>
          <a:ea typeface="標楷體" pitchFamily="65" charset="-120"/>
          <a:cs typeface="Times New Roman" pitchFamily="18" charset="0"/>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Times New Roman" pitchFamily="18" charset="0"/>
          <a:ea typeface="標楷體" pitchFamily="65" charset="-120"/>
          <a:cs typeface="Times New Roman" pitchFamily="18" charset="0"/>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Times New Roman" pitchFamily="18" charset="0"/>
          <a:ea typeface="標楷體" pitchFamily="65" charset="-120"/>
          <a:cs typeface="Times New Roman" pitchFamily="18" charset="0"/>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Times New Roman" pitchFamily="18" charset="0"/>
          <a:ea typeface="標楷體" pitchFamily="65" charset="-120"/>
          <a:cs typeface="Times New Roman" pitchFamily="18" charset="0"/>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Times New Roman" pitchFamily="18" charset="0"/>
          <a:ea typeface="標楷體" pitchFamily="65" charset="-120"/>
          <a:cs typeface="Times New Roman" pitchFamily="18" charset="0"/>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Times New Roman" pitchFamily="18" charset="0"/>
          <a:ea typeface="標楷體" pitchFamily="65" charset="-120"/>
          <a:cs typeface="Times New Roman" pitchFamily="18"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www.freertos.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1754815"/>
            <a:ext cx="9144000" cy="1102519"/>
          </a:xfrm>
        </p:spPr>
        <p:txBody>
          <a:bodyPr>
            <a:noAutofit/>
          </a:bodyPr>
          <a:lstStyle/>
          <a:p>
            <a:r>
              <a:rPr lang="en-US" altLang="zh-TW" sz="4800" b="1" dirty="0">
                <a:effectLst>
                  <a:outerShdw blurRad="38100" dist="38100" dir="2700000" algn="tl">
                    <a:srgbClr val="000000">
                      <a:alpha val="43137"/>
                    </a:srgbClr>
                  </a:outerShdw>
                </a:effectLst>
              </a:rPr>
              <a:t>Lab 2: </a:t>
            </a:r>
            <a:r>
              <a:rPr lang="en-US" altLang="zh-TW" sz="4800" b="1" dirty="0" err="1">
                <a:effectLst>
                  <a:outerShdw blurRad="38100" dist="38100" dir="2700000" algn="tl">
                    <a:srgbClr val="000000">
                      <a:alpha val="43137"/>
                    </a:srgbClr>
                  </a:outerShdw>
                </a:effectLst>
              </a:rPr>
              <a:t>FreeRTOS</a:t>
            </a:r>
            <a:endParaRPr lang="zh-TW" altLang="en-US" sz="4267" b="1" dirty="0">
              <a:effectLst>
                <a:outerShdw blurRad="38100" dist="38100" dir="2700000" algn="tl">
                  <a:srgbClr val="000000">
                    <a:alpha val="43137"/>
                  </a:srgbClr>
                </a:outerShdw>
              </a:effectLst>
            </a:endParaRPr>
          </a:p>
        </p:txBody>
      </p:sp>
      <p:sp>
        <p:nvSpPr>
          <p:cNvPr id="3" name="副標題 2"/>
          <p:cNvSpPr>
            <a:spLocks noGrp="1"/>
          </p:cNvSpPr>
          <p:nvPr>
            <p:ph type="subTitle" idx="1"/>
          </p:nvPr>
        </p:nvSpPr>
        <p:spPr>
          <a:xfrm>
            <a:off x="683568" y="3483007"/>
            <a:ext cx="7776864" cy="1603344"/>
          </a:xfrm>
        </p:spPr>
        <p:txBody>
          <a:bodyPr>
            <a:noAutofit/>
          </a:bodyPr>
          <a:lstStyle/>
          <a:p>
            <a:r>
              <a:rPr lang="en-US" altLang="zh-TW" sz="2800" b="1" dirty="0">
                <a:solidFill>
                  <a:srgbClr val="292929"/>
                </a:solidFill>
              </a:rPr>
              <a:t>Chun-Hsian Huang (</a:t>
            </a:r>
            <a:r>
              <a:rPr lang="zh-TW" altLang="en-US" sz="2800" b="1" dirty="0">
                <a:solidFill>
                  <a:srgbClr val="292929"/>
                </a:solidFill>
              </a:rPr>
              <a:t>黃駿賢</a:t>
            </a:r>
            <a:r>
              <a:rPr lang="en-US" altLang="zh-TW" sz="2800" b="1" dirty="0">
                <a:solidFill>
                  <a:srgbClr val="292929"/>
                </a:solidFill>
              </a:rPr>
              <a:t>)</a:t>
            </a:r>
          </a:p>
          <a:p>
            <a:endParaRPr lang="en-US" altLang="zh-TW" sz="1800" b="1" dirty="0">
              <a:solidFill>
                <a:srgbClr val="292929"/>
              </a:solidFill>
            </a:endParaRPr>
          </a:p>
          <a:p>
            <a:r>
              <a:rPr lang="en-US" altLang="zh-TW" sz="2400" dirty="0">
                <a:solidFill>
                  <a:srgbClr val="292929"/>
                </a:solidFill>
              </a:rPr>
              <a:t>Dept. of Electrical Engineering</a:t>
            </a:r>
          </a:p>
          <a:p>
            <a:r>
              <a:rPr lang="en-US" altLang="zh-TW" sz="2400" dirty="0">
                <a:solidFill>
                  <a:srgbClr val="292929"/>
                </a:solidFill>
              </a:rPr>
              <a:t>National Changhua University of Education</a:t>
            </a:r>
          </a:p>
          <a:p>
            <a:endParaRPr lang="en-US" altLang="zh-TW" sz="1800" i="1" dirty="0">
              <a:solidFill>
                <a:srgbClr val="292929"/>
              </a:solidFill>
            </a:endParaRPr>
          </a:p>
        </p:txBody>
      </p:sp>
    </p:spTree>
    <p:extLst>
      <p:ext uri="{BB962C8B-B14F-4D97-AF65-F5344CB8AC3E}">
        <p14:creationId xmlns:p14="http://schemas.microsoft.com/office/powerpoint/2010/main" val="298402238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Create a </a:t>
            </a:r>
            <a:r>
              <a:rPr lang="en-US" altLang="zh-TW" dirty="0" err="1"/>
              <a:t>FreeRTOS</a:t>
            </a:r>
            <a:r>
              <a:rPr lang="en-US" altLang="zh-TW" dirty="0"/>
              <a:t> Application (5/6)</a:t>
            </a:r>
            <a:endParaRPr lang="zh-TW" altLang="en-US" dirty="0"/>
          </a:p>
        </p:txBody>
      </p:sp>
      <p:sp>
        <p:nvSpPr>
          <p:cNvPr id="3" name="內容版面配置區 2"/>
          <p:cNvSpPr>
            <a:spLocks noGrp="1"/>
          </p:cNvSpPr>
          <p:nvPr>
            <p:ph idx="1"/>
          </p:nvPr>
        </p:nvSpPr>
        <p:spPr/>
        <p:txBody>
          <a:bodyPr>
            <a:normAutofit/>
          </a:bodyPr>
          <a:lstStyle/>
          <a:p>
            <a:pPr marL="0" indent="0">
              <a:buNone/>
            </a:pPr>
            <a:r>
              <a:rPr lang="en-US" altLang="zh-TW" sz="2400" dirty="0"/>
              <a:t>Application project name</a:t>
            </a:r>
            <a:r>
              <a:rPr lang="zh-TW" altLang="en-US" sz="2400" dirty="0"/>
              <a:t>命名為</a:t>
            </a:r>
            <a:r>
              <a:rPr lang="en-US" altLang="zh-TW" sz="2400" dirty="0" err="1"/>
              <a:t>test_freertos</a:t>
            </a:r>
            <a:endParaRPr lang="zh-TW" altLang="en-US" sz="24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10</a:t>
            </a:fld>
            <a:endParaRPr lang="zh-TW" altLang="en-US" dirty="0"/>
          </a:p>
        </p:txBody>
      </p:sp>
      <p:pic>
        <p:nvPicPr>
          <p:cNvPr id="6" name="圖片 5"/>
          <p:cNvPicPr>
            <a:picLocks noChangeAspect="1"/>
          </p:cNvPicPr>
          <p:nvPr/>
        </p:nvPicPr>
        <p:blipFill>
          <a:blip r:embed="rId2"/>
          <a:stretch>
            <a:fillRect/>
          </a:stretch>
        </p:blipFill>
        <p:spPr>
          <a:xfrm>
            <a:off x="251520" y="2204864"/>
            <a:ext cx="4161142" cy="4228137"/>
          </a:xfrm>
          <a:prstGeom prst="rect">
            <a:avLst/>
          </a:prstGeom>
        </p:spPr>
      </p:pic>
      <p:sp>
        <p:nvSpPr>
          <p:cNvPr id="7" name="圓角矩形 6"/>
          <p:cNvSpPr/>
          <p:nvPr/>
        </p:nvSpPr>
        <p:spPr>
          <a:xfrm>
            <a:off x="2123728" y="6068371"/>
            <a:ext cx="792088" cy="301600"/>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3"/>
          <a:stretch>
            <a:fillRect/>
          </a:stretch>
        </p:blipFill>
        <p:spPr>
          <a:xfrm>
            <a:off x="4558680" y="2340254"/>
            <a:ext cx="4505676" cy="3728117"/>
          </a:xfrm>
          <a:prstGeom prst="rect">
            <a:avLst/>
          </a:prstGeom>
        </p:spPr>
      </p:pic>
      <p:sp>
        <p:nvSpPr>
          <p:cNvPr id="9" name="圓角矩形 8"/>
          <p:cNvSpPr/>
          <p:nvPr/>
        </p:nvSpPr>
        <p:spPr>
          <a:xfrm>
            <a:off x="6876256" y="5702659"/>
            <a:ext cx="792088" cy="301600"/>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28687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Create a </a:t>
            </a:r>
            <a:r>
              <a:rPr lang="en-US" altLang="zh-TW" dirty="0" err="1"/>
              <a:t>FreeRTOS</a:t>
            </a:r>
            <a:r>
              <a:rPr lang="en-US" altLang="zh-TW" dirty="0"/>
              <a:t> Application (6/6)</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11</a:t>
            </a:fld>
            <a:endParaRPr lang="zh-TW" altLang="en-US" dirty="0"/>
          </a:p>
        </p:txBody>
      </p:sp>
      <p:pic>
        <p:nvPicPr>
          <p:cNvPr id="5" name="圖片 4"/>
          <p:cNvPicPr>
            <a:picLocks noChangeAspect="1"/>
          </p:cNvPicPr>
          <p:nvPr/>
        </p:nvPicPr>
        <p:blipFill>
          <a:blip r:embed="rId2"/>
          <a:stretch>
            <a:fillRect/>
          </a:stretch>
        </p:blipFill>
        <p:spPr>
          <a:xfrm>
            <a:off x="179513" y="2326412"/>
            <a:ext cx="4548260" cy="3756344"/>
          </a:xfrm>
          <a:prstGeom prst="rect">
            <a:avLst/>
          </a:prstGeom>
        </p:spPr>
      </p:pic>
      <p:sp>
        <p:nvSpPr>
          <p:cNvPr id="11" name="圓角矩形 10"/>
          <p:cNvSpPr/>
          <p:nvPr/>
        </p:nvSpPr>
        <p:spPr>
          <a:xfrm>
            <a:off x="462275" y="3789040"/>
            <a:ext cx="1080120" cy="203646"/>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57200" y="1583737"/>
            <a:ext cx="3719424" cy="707886"/>
          </a:xfrm>
          <a:prstGeom prst="rect">
            <a:avLst/>
          </a:prstGeom>
        </p:spPr>
        <p:txBody>
          <a:bodyPr wrap="square">
            <a:sp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1.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選擇</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FreeRTOS</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Hello World</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的樣版，點選</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Finish</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13" name="圖片 12"/>
          <p:cNvPicPr>
            <a:picLocks noChangeAspect="1"/>
          </p:cNvPicPr>
          <p:nvPr/>
        </p:nvPicPr>
        <p:blipFill>
          <a:blip r:embed="rId3"/>
          <a:stretch>
            <a:fillRect/>
          </a:stretch>
        </p:blipFill>
        <p:spPr>
          <a:xfrm>
            <a:off x="4885361" y="2728915"/>
            <a:ext cx="4098691" cy="3627435"/>
          </a:xfrm>
          <a:prstGeom prst="rect">
            <a:avLst/>
          </a:prstGeom>
        </p:spPr>
      </p:pic>
      <p:sp>
        <p:nvSpPr>
          <p:cNvPr id="14" name="矩形 13"/>
          <p:cNvSpPr/>
          <p:nvPr/>
        </p:nvSpPr>
        <p:spPr>
          <a:xfrm>
            <a:off x="4889223" y="1581728"/>
            <a:ext cx="4254777" cy="1015663"/>
          </a:xfrm>
          <a:prstGeom prst="rect">
            <a:avLst/>
          </a:prstGeom>
        </p:spPr>
        <p:txBody>
          <a:bodyPr wrap="square">
            <a:spAutoFit/>
          </a:bodyPr>
          <a:lstStyle/>
          <a:p>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2.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選擇該</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application project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後進行</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Build Project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，其完成後將軟體程式載入到處理器執行</a:t>
            </a:r>
          </a:p>
        </p:txBody>
      </p:sp>
      <p:sp>
        <p:nvSpPr>
          <p:cNvPr id="15" name="圓角矩形 14"/>
          <p:cNvSpPr/>
          <p:nvPr/>
        </p:nvSpPr>
        <p:spPr>
          <a:xfrm>
            <a:off x="6899459" y="4941168"/>
            <a:ext cx="840893" cy="216024"/>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87528249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12</a:t>
            </a:fld>
            <a:endParaRPr lang="zh-TW" altLang="en-US"/>
          </a:p>
        </p:txBody>
      </p:sp>
      <p:pic>
        <p:nvPicPr>
          <p:cNvPr id="5" name="圖片 4"/>
          <p:cNvPicPr>
            <a:picLocks noChangeAspect="1"/>
          </p:cNvPicPr>
          <p:nvPr/>
        </p:nvPicPr>
        <p:blipFill rotWithShape="1">
          <a:blip r:embed="rId2"/>
          <a:srcRect r="51917" b="70554"/>
          <a:stretch/>
        </p:blipFill>
        <p:spPr>
          <a:xfrm>
            <a:off x="323528" y="2736721"/>
            <a:ext cx="2448272" cy="2590865"/>
          </a:xfrm>
          <a:prstGeom prst="rect">
            <a:avLst/>
          </a:prstGeom>
        </p:spPr>
      </p:pic>
      <p:pic>
        <p:nvPicPr>
          <p:cNvPr id="6" name="圖片 5"/>
          <p:cNvPicPr>
            <a:picLocks noChangeAspect="1"/>
          </p:cNvPicPr>
          <p:nvPr/>
        </p:nvPicPr>
        <p:blipFill>
          <a:blip r:embed="rId3"/>
          <a:stretch>
            <a:fillRect/>
          </a:stretch>
        </p:blipFill>
        <p:spPr>
          <a:xfrm>
            <a:off x="6012160" y="1786733"/>
            <a:ext cx="2590800" cy="3914775"/>
          </a:xfrm>
          <a:prstGeom prst="rect">
            <a:avLst/>
          </a:prstGeom>
        </p:spPr>
      </p:pic>
      <p:pic>
        <p:nvPicPr>
          <p:cNvPr id="7" name="圖片 6"/>
          <p:cNvPicPr>
            <a:picLocks noChangeAspect="1"/>
          </p:cNvPicPr>
          <p:nvPr/>
        </p:nvPicPr>
        <p:blipFill>
          <a:blip r:embed="rId4"/>
          <a:stretch>
            <a:fillRect/>
          </a:stretch>
        </p:blipFill>
        <p:spPr>
          <a:xfrm>
            <a:off x="3111889" y="2031077"/>
            <a:ext cx="2571750" cy="3705225"/>
          </a:xfrm>
          <a:prstGeom prst="rect">
            <a:avLst/>
          </a:prstGeom>
        </p:spPr>
      </p:pic>
      <p:sp>
        <p:nvSpPr>
          <p:cNvPr id="8" name="矩形 7"/>
          <p:cNvSpPr/>
          <p:nvPr/>
        </p:nvSpPr>
        <p:spPr>
          <a:xfrm>
            <a:off x="277096" y="771070"/>
            <a:ext cx="8563168" cy="1015663"/>
          </a:xfrm>
          <a:prstGeom prst="rect">
            <a:avLst/>
          </a:prstGeom>
        </p:spPr>
        <p:txBody>
          <a:bodyPr wrap="square">
            <a:spAutoFit/>
          </a:bodyPr>
          <a:lstStyle/>
          <a:p>
            <a:pPr algn="just"/>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注意</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若系統中含有</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AXI-Lite based</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HW IP</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，需將其對應的三個</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Makefile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進行修正 </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參考</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Lab 1</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的</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P57~59</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將</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adder</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對應產生的三個</a:t>
            </a:r>
            <a:r>
              <a:rPr lang="en-US" altLang="zh-TW" sz="2000" dirty="0" err="1">
                <a:latin typeface="Times New Roman" panose="02020603050405020304" pitchFamily="18" charset="0"/>
                <a:ea typeface="標楷體" panose="03000509000000000000" pitchFamily="65" charset="-120"/>
                <a:cs typeface="Times New Roman" panose="02020603050405020304" pitchFamily="18" charset="0"/>
              </a:rPr>
              <a:t>Makefile</a:t>
            </a:r>
            <a:r>
              <a:rPr lang="zh-TW" altLang="en-US" sz="2000" dirty="0">
                <a:latin typeface="Times New Roman" panose="02020603050405020304" pitchFamily="18" charset="0"/>
                <a:ea typeface="標楷體" panose="03000509000000000000" pitchFamily="65" charset="-120"/>
                <a:cs typeface="Times New Roman" panose="02020603050405020304" pitchFamily="18" charset="0"/>
              </a:rPr>
              <a:t>進行修正的方法</a:t>
            </a:r>
            <a:r>
              <a:rPr lang="en-US" altLang="zh-TW" sz="20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a:p>
            <a:pPr algn="just"/>
            <a:endParaRPr lang="zh-TW" altLang="en-US" sz="20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9" name="圓角矩形 8"/>
          <p:cNvSpPr/>
          <p:nvPr/>
        </p:nvSpPr>
        <p:spPr>
          <a:xfrm>
            <a:off x="1315881" y="4968969"/>
            <a:ext cx="1080120" cy="203646"/>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4397764" y="5495584"/>
            <a:ext cx="1080120" cy="203646"/>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圓角矩形 10"/>
          <p:cNvSpPr/>
          <p:nvPr/>
        </p:nvSpPr>
        <p:spPr>
          <a:xfrm>
            <a:off x="7164288" y="5495584"/>
            <a:ext cx="1080120" cy="203646"/>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4759192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任務 </a:t>
            </a:r>
            <a:r>
              <a:rPr lang="en-US" altLang="zh-TW" dirty="0"/>
              <a:t>(task)</a:t>
            </a:r>
            <a:endParaRPr lang="zh-TW" altLang="en-US" dirty="0"/>
          </a:p>
        </p:txBody>
      </p:sp>
      <p:sp>
        <p:nvSpPr>
          <p:cNvPr id="3" name="內容版面配置區 2"/>
          <p:cNvSpPr>
            <a:spLocks noGrp="1"/>
          </p:cNvSpPr>
          <p:nvPr>
            <p:ph idx="1"/>
          </p:nvPr>
        </p:nvSpPr>
        <p:spPr/>
        <p:txBody>
          <a:bodyPr>
            <a:normAutofit/>
          </a:bodyPr>
          <a:lstStyle/>
          <a:p>
            <a:r>
              <a:rPr lang="en-US" altLang="zh-TW" sz="2800" dirty="0" err="1"/>
              <a:t>FreeRTOS</a:t>
            </a:r>
            <a:r>
              <a:rPr lang="en-US" altLang="zh-TW" sz="2800" dirty="0"/>
              <a:t> </a:t>
            </a:r>
            <a:r>
              <a:rPr lang="zh-TW" altLang="en-US" sz="2800" dirty="0"/>
              <a:t>中執行的基本單位，每個 </a:t>
            </a:r>
            <a:r>
              <a:rPr lang="en-US" altLang="zh-TW" sz="2800" dirty="0"/>
              <a:t>task </a:t>
            </a:r>
            <a:r>
              <a:rPr lang="zh-TW" altLang="en-US" sz="2800" dirty="0"/>
              <a:t>都是由一個 </a:t>
            </a:r>
            <a:r>
              <a:rPr lang="en-US" altLang="zh-TW" sz="2800" dirty="0"/>
              <a:t>C </a:t>
            </a:r>
            <a:r>
              <a:rPr lang="zh-TW" altLang="en-US" sz="2800" dirty="0"/>
              <a:t>函數所組成，再用 </a:t>
            </a:r>
            <a:r>
              <a:rPr lang="en-US" altLang="zh-TW" sz="2800" dirty="0"/>
              <a:t>xTaskCreate() </a:t>
            </a:r>
            <a:r>
              <a:rPr lang="zh-TW" altLang="en-US" sz="2800" dirty="0"/>
              <a:t>這個 </a:t>
            </a:r>
            <a:r>
              <a:rPr lang="en-US" altLang="zh-TW" sz="2800" dirty="0"/>
              <a:t>API </a:t>
            </a:r>
            <a:r>
              <a:rPr lang="zh-TW" altLang="en-US" sz="2800" dirty="0"/>
              <a:t>來建立一個 </a:t>
            </a:r>
            <a:r>
              <a:rPr lang="en-US" altLang="zh-TW" sz="2800" dirty="0"/>
              <a:t>task</a:t>
            </a:r>
          </a:p>
          <a:p>
            <a:pPr lvl="1"/>
            <a:r>
              <a:rPr lang="zh-TW" altLang="en-US" sz="2400" dirty="0"/>
              <a:t>返回值必須是 </a:t>
            </a:r>
            <a:r>
              <a:rPr lang="en-US" altLang="zh-TW" sz="2400" dirty="0"/>
              <a:t>void</a:t>
            </a:r>
            <a:r>
              <a:rPr lang="zh-TW" altLang="en-US" sz="2400" dirty="0"/>
              <a:t>，其中通常會有一個無限迴圈，所有關於這個 </a:t>
            </a:r>
            <a:r>
              <a:rPr lang="en-US" altLang="zh-TW" sz="2400" dirty="0"/>
              <a:t>task </a:t>
            </a:r>
            <a:r>
              <a:rPr lang="zh-TW" altLang="en-US" sz="2400" dirty="0"/>
              <a:t>的工作都會在迴圈中進行</a:t>
            </a:r>
            <a:endParaRPr lang="en-US" altLang="zh-TW" sz="2400" dirty="0"/>
          </a:p>
          <a:p>
            <a:pPr lvl="1"/>
            <a:r>
              <a:rPr lang="zh-TW" altLang="en-US" sz="2400" dirty="0"/>
              <a:t>不會有 </a:t>
            </a:r>
            <a:r>
              <a:rPr lang="en-US" altLang="zh-TW" sz="2400" dirty="0"/>
              <a:t>return</a:t>
            </a:r>
            <a:r>
              <a:rPr lang="zh-TW" altLang="en-US" sz="2400" dirty="0"/>
              <a:t>，</a:t>
            </a:r>
            <a:r>
              <a:rPr lang="en-US" altLang="zh-TW" sz="2400" dirty="0" err="1"/>
              <a:t>FreeRTOS</a:t>
            </a:r>
            <a:r>
              <a:rPr lang="en-US" altLang="zh-TW" sz="2400" dirty="0"/>
              <a:t> </a:t>
            </a:r>
            <a:r>
              <a:rPr lang="zh-TW" altLang="en-US" sz="2400" dirty="0"/>
              <a:t>不允許 </a:t>
            </a:r>
            <a:r>
              <a:rPr lang="en-US" altLang="zh-TW" sz="2400" dirty="0"/>
              <a:t>task </a:t>
            </a:r>
            <a:r>
              <a:rPr lang="zh-TW" altLang="en-US" sz="2400" dirty="0"/>
              <a:t>自行結束</a:t>
            </a:r>
            <a:r>
              <a:rPr lang="en-US" altLang="zh-TW" sz="2400" dirty="0"/>
              <a:t>(</a:t>
            </a:r>
            <a:r>
              <a:rPr lang="zh-TW" altLang="en-US" sz="2400" dirty="0"/>
              <a:t>使用 </a:t>
            </a:r>
            <a:r>
              <a:rPr lang="en-US" altLang="zh-TW" sz="2400" dirty="0"/>
              <a:t>return </a:t>
            </a:r>
            <a:r>
              <a:rPr lang="zh-TW" altLang="en-US" sz="2400" dirty="0"/>
              <a:t>或執行到函數的最後一行</a:t>
            </a:r>
            <a:r>
              <a:rPr lang="en-US" altLang="zh-TW" sz="2400" dirty="0"/>
              <a:t>)</a:t>
            </a:r>
          </a:p>
          <a:p>
            <a:r>
              <a:rPr lang="en-US" altLang="zh-TW" sz="2800" dirty="0"/>
              <a:t>Task </a:t>
            </a:r>
            <a:r>
              <a:rPr lang="zh-TW" altLang="en-US" sz="2800" dirty="0"/>
              <a:t>被建立出來後，它會配置有自己的堆疊空間和 </a:t>
            </a:r>
            <a:r>
              <a:rPr lang="en-US" altLang="zh-TW" sz="2800" dirty="0"/>
              <a:t>stack variable(</a:t>
            </a:r>
            <a:r>
              <a:rPr lang="zh-TW" altLang="en-US" sz="2800" dirty="0"/>
              <a:t>就是 </a:t>
            </a:r>
            <a:r>
              <a:rPr lang="en-US" altLang="zh-TW" sz="2800" dirty="0"/>
              <a:t>function </a:t>
            </a:r>
            <a:r>
              <a:rPr lang="zh-TW" altLang="en-US" sz="2800" dirty="0"/>
              <a:t>中定義的變數</a:t>
            </a:r>
            <a:r>
              <a:rPr lang="en-US" altLang="zh-TW" sz="2800" dirty="0"/>
              <a:t>)</a:t>
            </a:r>
            <a:endParaRPr lang="zh-TW" altLang="en-US" sz="28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13</a:t>
            </a:fld>
            <a:endParaRPr lang="zh-TW" altLang="en-US"/>
          </a:p>
        </p:txBody>
      </p:sp>
    </p:spTree>
    <p:extLst>
      <p:ext uri="{BB962C8B-B14F-4D97-AF65-F5344CB8AC3E}">
        <p14:creationId xmlns:p14="http://schemas.microsoft.com/office/powerpoint/2010/main" val="386252269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典型的 </a:t>
            </a:r>
            <a:r>
              <a:rPr lang="en-US" altLang="zh-TW" dirty="0"/>
              <a:t>task function</a:t>
            </a:r>
            <a:endParaRPr lang="zh-TW" altLang="en-US"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14</a:t>
            </a:fld>
            <a:endParaRPr lang="zh-TW" altLang="en-US"/>
          </a:p>
        </p:txBody>
      </p:sp>
      <p:sp>
        <p:nvSpPr>
          <p:cNvPr id="5" name="矩形 4"/>
          <p:cNvSpPr/>
          <p:nvPr/>
        </p:nvSpPr>
        <p:spPr>
          <a:xfrm>
            <a:off x="251520" y="1844824"/>
            <a:ext cx="8640960" cy="4185761"/>
          </a:xfrm>
          <a:prstGeom prst="rect">
            <a:avLst/>
          </a:prstGeom>
        </p:spPr>
        <p:txBody>
          <a:bodyPr wrap="square">
            <a:spAutoFit/>
          </a:bodyPr>
          <a:lstStyle/>
          <a:p>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void </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ATaskFunction</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(void *</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pvParameters</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   int </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i</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 = 0;   //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每個用這個函數建立的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都有自己的一份 </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i</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變數</a:t>
            </a:r>
          </a:p>
          <a:p>
            <a:endParaRPr lang="zh-TW" altLang="en-US" sz="1900"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while(1)</a:t>
            </a:r>
          </a:p>
          <a:p>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   { /* do something here */ }</a:t>
            </a:r>
          </a:p>
          <a:p>
            <a:endParaRPr lang="en-US" altLang="zh-TW" sz="1900" dirty="0">
              <a:latin typeface="Times New Roman" panose="02020603050405020304" pitchFamily="18" charset="0"/>
              <a:ea typeface="標楷體" panose="03000509000000000000" pitchFamily="65" charset="-120"/>
              <a:cs typeface="Times New Roman" panose="02020603050405020304" pitchFamily="18" charset="0"/>
            </a:endParaRPr>
          </a:p>
          <a:p>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   /* </a:t>
            </a:r>
          </a:p>
          <a:p>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如果你的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就是需要離開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loop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並結束</a:t>
            </a:r>
          </a:p>
          <a:p>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    * 需要用 </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vTaskDelete</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來刪除自己而非使用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return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或自然結束</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執行到最後一行</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    *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這個參數的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NULL </a:t>
            </a:r>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值是表示自己 </a:t>
            </a:r>
          </a:p>
          <a:p>
            <a:r>
              <a:rPr lang="zh-TW" altLang="en-US" sz="19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a:t>
            </a:r>
          </a:p>
          <a:p>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   </a:t>
            </a:r>
            <a:r>
              <a:rPr lang="en-US" altLang="zh-TW" sz="1900" dirty="0" err="1">
                <a:latin typeface="Times New Roman" panose="02020603050405020304" pitchFamily="18" charset="0"/>
                <a:ea typeface="標楷體" panose="03000509000000000000" pitchFamily="65" charset="-120"/>
                <a:cs typeface="Times New Roman" panose="02020603050405020304" pitchFamily="18" charset="0"/>
              </a:rPr>
              <a:t>vTaskDelete</a:t>
            </a:r>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(NULL);</a:t>
            </a:r>
          </a:p>
          <a:p>
            <a:r>
              <a:rPr lang="en-US" altLang="zh-TW" sz="1900" dirty="0">
                <a:latin typeface="Times New Roman" panose="02020603050405020304" pitchFamily="18" charset="0"/>
                <a:ea typeface="標楷體" panose="03000509000000000000" pitchFamily="65" charset="-120"/>
                <a:cs typeface="Times New Roman" panose="02020603050405020304" pitchFamily="18" charset="0"/>
              </a:rPr>
              <a:t>}</a:t>
            </a:r>
            <a:endParaRPr lang="zh-TW" altLang="en-US" sz="19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2329333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Task </a:t>
            </a:r>
            <a:r>
              <a:rPr lang="zh-TW" altLang="en-US" dirty="0"/>
              <a:t>的狀態</a:t>
            </a:r>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15</a:t>
            </a:fld>
            <a:endParaRPr lang="zh-TW" altLang="en-US"/>
          </a:p>
        </p:txBody>
      </p:sp>
      <p:pic>
        <p:nvPicPr>
          <p:cNvPr id="1028" name="Picture 4" descr="http://wiki.csie.ncku.edu.tw/tskstat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4089774" cy="432048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860032" y="1700808"/>
            <a:ext cx="4176464" cy="4524315"/>
          </a:xfrm>
          <a:prstGeom prst="rect">
            <a:avLst/>
          </a:prstGeom>
        </p:spPr>
        <p:txBody>
          <a:bodyPr wrap="square">
            <a:spAutoFit/>
          </a:bodyPr>
          <a:lstStyle/>
          <a:p>
            <a:pPr marL="285750" indent="-285750" algn="just">
              <a:buFont typeface="Arial" panose="020B0604020202020204" pitchFamily="34" charset="0"/>
              <a:buChar char="•"/>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Ready</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：準備好要執行的狀態</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buFont typeface="Arial" panose="020B0604020202020204" pitchFamily="34" charset="0"/>
              <a:buChar char="•"/>
            </a:pP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buFont typeface="Arial" panose="020B0604020202020204" pitchFamily="34" charset="0"/>
              <a:buChar char="•"/>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Running</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：正在由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CPU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執行的狀態</a:t>
            </a: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buFont typeface="Arial" panose="020B0604020202020204" pitchFamily="34" charset="0"/>
              <a:buChar char="•"/>
            </a:pP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buFont typeface="Arial" panose="020B0604020202020204" pitchFamily="34" charset="0"/>
              <a:buChar char="•"/>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Blocked</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：如果有個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要等待某個目前無法取得的資源</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被其他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佔用中</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，則會被設為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blocked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狀態。這是被動的，</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OS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會呼叫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blocking API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來設定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進入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blocked queue</a:t>
            </a:r>
          </a:p>
          <a:p>
            <a:pPr marL="285750" indent="-285750" algn="just">
              <a:buFont typeface="Arial" panose="020B0604020202020204" pitchFamily="34" charset="0"/>
              <a:buChar char="•"/>
            </a:pPr>
            <a:endParaRPr lang="en-US" altLang="zh-TW" sz="1800" dirty="0">
              <a:latin typeface="Times New Roman" panose="02020603050405020304" pitchFamily="18" charset="0"/>
              <a:ea typeface="標楷體" panose="03000509000000000000" pitchFamily="65" charset="-120"/>
              <a:cs typeface="Times New Roman" panose="02020603050405020304" pitchFamily="18" charset="0"/>
            </a:endParaRPr>
          </a:p>
          <a:p>
            <a:pPr marL="285750" indent="-285750" algn="just">
              <a:buFont typeface="Arial" panose="020B0604020202020204" pitchFamily="34" charset="0"/>
              <a:buChar char="•"/>
            </a:pP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Suspended</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：等待中的狀態</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透過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API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來要求退出排程</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suspended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與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blocked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的差異在於，</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suspended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是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主動呼叫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API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來要求讓自己進入暫停狀態的</a:t>
            </a:r>
          </a:p>
          <a:p>
            <a:pPr marL="285750" indent="-285750" algn="just">
              <a:buFont typeface="Arial" panose="020B0604020202020204" pitchFamily="34" charset="0"/>
              <a:buChar char="•"/>
            </a:pPr>
            <a:endParaRPr lang="zh-TW" altLang="en-US" sz="1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57104659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建立 </a:t>
            </a:r>
            <a:r>
              <a:rPr lang="en-US" altLang="zh-TW" dirty="0"/>
              <a:t>task </a:t>
            </a:r>
            <a:r>
              <a:rPr lang="zh-TW" altLang="en-US" dirty="0"/>
              <a:t>的函數</a:t>
            </a:r>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16</a:t>
            </a:fld>
            <a:endParaRPr lang="zh-TW" altLang="en-US"/>
          </a:p>
        </p:txBody>
      </p:sp>
      <p:sp>
        <p:nvSpPr>
          <p:cNvPr id="5" name="矩形 4"/>
          <p:cNvSpPr/>
          <p:nvPr/>
        </p:nvSpPr>
        <p:spPr>
          <a:xfrm>
            <a:off x="1421904" y="1700808"/>
            <a:ext cx="6318448" cy="1754326"/>
          </a:xfrm>
          <a:prstGeom prst="rect">
            <a:avLst/>
          </a:prstGeom>
          <a:ln>
            <a:solidFill>
              <a:schemeClr val="tx1"/>
            </a:solidFill>
          </a:ln>
        </p:spPr>
        <p:txBody>
          <a:bodyPr wrap="square">
            <a:spAutoFit/>
          </a:bodyPr>
          <a:lstStyle/>
          <a:p>
            <a:r>
              <a:rPr lang="en-US" altLang="zh-TW" sz="1800" dirty="0" err="1">
                <a:latin typeface="Times New Roman" panose="02020603050405020304" pitchFamily="18" charset="0"/>
                <a:cs typeface="Times New Roman" panose="02020603050405020304" pitchFamily="18" charset="0"/>
              </a:rPr>
              <a:t>portBASE_TYPE</a:t>
            </a:r>
            <a:r>
              <a:rPr lang="en-US" altLang="zh-TW" sz="1800" dirty="0">
                <a:latin typeface="Times New Roman" panose="02020603050405020304" pitchFamily="18" charset="0"/>
                <a:cs typeface="Times New Roman" panose="02020603050405020304" pitchFamily="18" charset="0"/>
              </a:rPr>
              <a:t> xTaskCreate( </a:t>
            </a:r>
            <a:r>
              <a:rPr lang="en-US" altLang="zh-TW" sz="1800" dirty="0" err="1">
                <a:latin typeface="Times New Roman" panose="02020603050405020304" pitchFamily="18" charset="0"/>
                <a:cs typeface="Times New Roman" panose="02020603050405020304" pitchFamily="18" charset="0"/>
              </a:rPr>
              <a:t>pdTASK_CODE</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pvTaskCode</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const</a:t>
            </a:r>
            <a:r>
              <a:rPr lang="en-US" altLang="zh-TW" sz="1800" dirty="0">
                <a:latin typeface="Times New Roman" panose="02020603050405020304" pitchFamily="18" charset="0"/>
                <a:cs typeface="Times New Roman" panose="02020603050405020304" pitchFamily="18" charset="0"/>
              </a:rPr>
              <a:t> char * </a:t>
            </a:r>
            <a:r>
              <a:rPr lang="en-US" altLang="zh-TW" sz="1800" dirty="0" err="1">
                <a:latin typeface="Times New Roman" panose="02020603050405020304" pitchFamily="18" charset="0"/>
                <a:cs typeface="Times New Roman" panose="02020603050405020304" pitchFamily="18" charset="0"/>
              </a:rPr>
              <a:t>pcName</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unsigned </a:t>
            </a:r>
            <a:r>
              <a:rPr lang="en-US" altLang="zh-TW" sz="1800" dirty="0" err="1">
                <a:latin typeface="Times New Roman" panose="02020603050405020304" pitchFamily="18" charset="0"/>
                <a:cs typeface="Times New Roman" panose="02020603050405020304" pitchFamily="18" charset="0"/>
              </a:rPr>
              <a:t>portSHORT</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usStackDepth</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void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unsigned </a:t>
            </a:r>
            <a:r>
              <a:rPr lang="en-US" altLang="zh-TW" sz="1800" dirty="0" err="1">
                <a:latin typeface="Times New Roman" panose="02020603050405020304" pitchFamily="18" charset="0"/>
                <a:cs typeface="Times New Roman" panose="02020603050405020304" pitchFamily="18" charset="0"/>
              </a:rPr>
              <a:t>portBASE_TYPE</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uxPriority</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xTaskHandle</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pxCreatedTask</a:t>
            </a:r>
            <a:r>
              <a:rPr lang="en-US" altLang="zh-TW" sz="1800" dirty="0">
                <a:latin typeface="Times New Roman" panose="02020603050405020304" pitchFamily="18" charset="0"/>
                <a:cs typeface="Times New Roman" panose="02020603050405020304" pitchFamily="18" charset="0"/>
              </a:rPr>
              <a:t> );</a:t>
            </a:r>
            <a:endParaRPr lang="zh-TW" altLang="en-US" sz="1800" dirty="0">
              <a:latin typeface="Times New Roman" panose="02020603050405020304" pitchFamily="18" charset="0"/>
              <a:cs typeface="Times New Roman" panose="02020603050405020304" pitchFamily="18" charset="0"/>
            </a:endParaRPr>
          </a:p>
        </p:txBody>
      </p:sp>
      <p:sp>
        <p:nvSpPr>
          <p:cNvPr id="6" name="矩形 5"/>
          <p:cNvSpPr/>
          <p:nvPr/>
        </p:nvSpPr>
        <p:spPr>
          <a:xfrm>
            <a:off x="609734" y="3789040"/>
            <a:ext cx="7848872" cy="2308324"/>
          </a:xfrm>
          <a:prstGeom prst="rect">
            <a:avLst/>
          </a:prstGeom>
        </p:spPr>
        <p:txBody>
          <a:bodyPr wrap="square">
            <a:spAutoFit/>
          </a:bodyPr>
          <a:lstStyle/>
          <a:p>
            <a:pPr marL="285750" indent="-285750">
              <a:buFont typeface="Arial" panose="020B0604020202020204" pitchFamily="34" charset="0"/>
              <a:buChar char="•"/>
            </a:pP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pvTaskCode</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：就是我們定義好用來建立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的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C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函數</a:t>
            </a:r>
          </a:p>
          <a:p>
            <a:pPr marL="285750" indent="-285750">
              <a:buFont typeface="Arial" panose="020B0604020202020204" pitchFamily="34" charset="0"/>
              <a:buChar char="•"/>
            </a:pP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pcName</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：任意給定的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task name</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，這個名稱只被用來作識別，不會在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管理中被採用</a:t>
            </a:r>
          </a:p>
          <a:p>
            <a:pPr marL="285750" indent="-285750">
              <a:buFont typeface="Arial" panose="020B0604020202020204" pitchFamily="34" charset="0"/>
              <a:buChar char="•"/>
            </a:pP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usStackDepth</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：堆疊的大小</a:t>
            </a:r>
          </a:p>
          <a:p>
            <a:pPr marL="285750" indent="-285750">
              <a:buFont typeface="Arial" panose="020B0604020202020204" pitchFamily="34" charset="0"/>
              <a:buChar char="•"/>
            </a:pP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pvParameters</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：要傳給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的參數陣列，也就是我們在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C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函數宣告的參數</a:t>
            </a:r>
          </a:p>
          <a:p>
            <a:pPr marL="285750" indent="-285750">
              <a:buFont typeface="Arial" panose="020B0604020202020204" pitchFamily="34" charset="0"/>
              <a:buChar char="•"/>
            </a:pP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uxPriority</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：定義這個任務的優先權，在 </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FreeRTOS</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中，</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0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最低，</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configMAX_PRIORITIES</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 – 1)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最高</a:t>
            </a:r>
          </a:p>
          <a:p>
            <a:pPr marL="285750" indent="-285750">
              <a:buFont typeface="Arial" panose="020B0604020202020204" pitchFamily="34" charset="0"/>
              <a:buChar char="•"/>
            </a:pPr>
            <a:r>
              <a:rPr lang="en-US" altLang="zh-TW" sz="1800" dirty="0" err="1">
                <a:latin typeface="Times New Roman" panose="02020603050405020304" pitchFamily="18" charset="0"/>
                <a:ea typeface="標楷體" panose="03000509000000000000" pitchFamily="65" charset="-120"/>
                <a:cs typeface="Times New Roman" panose="02020603050405020304" pitchFamily="18" charset="0"/>
              </a:rPr>
              <a:t>pxCreatedTask</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handle</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，是一個被建立出來的 </a:t>
            </a:r>
            <a:r>
              <a:rPr lang="en-US" altLang="zh-TW" sz="1800" dirty="0">
                <a:latin typeface="Times New Roman" panose="02020603050405020304" pitchFamily="18" charset="0"/>
                <a:ea typeface="標楷體" panose="03000509000000000000" pitchFamily="65" charset="-120"/>
                <a:cs typeface="Times New Roman" panose="02020603050405020304" pitchFamily="18" charset="0"/>
              </a:rPr>
              <a:t>task </a:t>
            </a:r>
            <a:r>
              <a:rPr lang="zh-TW" altLang="en-US" sz="1800" dirty="0">
                <a:latin typeface="Times New Roman" panose="02020603050405020304" pitchFamily="18" charset="0"/>
                <a:ea typeface="標楷體" panose="03000509000000000000" pitchFamily="65" charset="-120"/>
                <a:cs typeface="Times New Roman" panose="02020603050405020304" pitchFamily="18" charset="0"/>
              </a:rPr>
              <a:t>可以用到的識別符號</a:t>
            </a:r>
          </a:p>
        </p:txBody>
      </p:sp>
    </p:spTree>
    <p:extLst>
      <p:ext uri="{BB962C8B-B14F-4D97-AF65-F5344CB8AC3E}">
        <p14:creationId xmlns:p14="http://schemas.microsoft.com/office/powerpoint/2010/main" val="406065555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刪除 </a:t>
            </a:r>
            <a:r>
              <a:rPr lang="en-US" altLang="zh-TW" dirty="0"/>
              <a:t>task </a:t>
            </a:r>
            <a:r>
              <a:rPr lang="zh-TW" altLang="en-US" dirty="0"/>
              <a:t>的函數</a:t>
            </a:r>
          </a:p>
        </p:txBody>
      </p:sp>
      <p:sp>
        <p:nvSpPr>
          <p:cNvPr id="3" name="內容版面配置區 2"/>
          <p:cNvSpPr>
            <a:spLocks noGrp="1"/>
          </p:cNvSpPr>
          <p:nvPr>
            <p:ph idx="1"/>
          </p:nvPr>
        </p:nvSpPr>
        <p:spPr/>
        <p:txBody>
          <a:bodyPr>
            <a:normAutofit/>
          </a:bodyPr>
          <a:lstStyle/>
          <a:p>
            <a:r>
              <a:rPr lang="en-US" altLang="zh-TW" sz="2800" dirty="0"/>
              <a:t>void </a:t>
            </a:r>
            <a:r>
              <a:rPr lang="en-US" altLang="zh-TW" sz="2800" dirty="0" err="1"/>
              <a:t>vTaskDelete</a:t>
            </a:r>
            <a:r>
              <a:rPr lang="en-US" altLang="zh-TW" sz="2800" dirty="0"/>
              <a:t>( </a:t>
            </a:r>
            <a:r>
              <a:rPr lang="en-US" altLang="zh-TW" sz="2800" dirty="0" err="1"/>
              <a:t>xTaskHandle</a:t>
            </a:r>
            <a:r>
              <a:rPr lang="en-US" altLang="zh-TW" sz="2800" dirty="0"/>
              <a:t> </a:t>
            </a:r>
            <a:r>
              <a:rPr lang="en-US" altLang="zh-TW" sz="2800" dirty="0" err="1"/>
              <a:t>pxTaskToDelete</a:t>
            </a:r>
            <a:r>
              <a:rPr lang="en-US" altLang="zh-TW" sz="2800" dirty="0"/>
              <a:t> );</a:t>
            </a:r>
          </a:p>
          <a:p>
            <a:pPr lvl="1"/>
            <a:r>
              <a:rPr lang="en-US" altLang="zh-TW" sz="2400" dirty="0" err="1"/>
              <a:t>pxTaskToDelete</a:t>
            </a:r>
            <a:r>
              <a:rPr lang="en-US" altLang="zh-TW" sz="2400" dirty="0"/>
              <a:t>: </a:t>
            </a:r>
            <a:r>
              <a:rPr lang="zh-TW" altLang="en-US" sz="2400" dirty="0"/>
              <a:t>利用</a:t>
            </a:r>
            <a:r>
              <a:rPr lang="en-US" altLang="zh-TW" sz="2400" dirty="0"/>
              <a:t>handle</a:t>
            </a:r>
            <a:r>
              <a:rPr lang="zh-TW" altLang="en-US" sz="2400" dirty="0"/>
              <a:t>去識別出哪一個</a:t>
            </a:r>
            <a:r>
              <a:rPr lang="en-US" altLang="zh-TW" sz="2400" dirty="0"/>
              <a:t>task</a:t>
            </a:r>
            <a:r>
              <a:rPr lang="zh-TW" altLang="en-US" sz="2400" dirty="0"/>
              <a:t>。這種可能性存在於如果在 </a:t>
            </a:r>
            <a:r>
              <a:rPr lang="en-US" altLang="zh-TW" sz="2400" dirty="0"/>
              <a:t>loop </a:t>
            </a:r>
            <a:r>
              <a:rPr lang="zh-TW" altLang="en-US" sz="2400" dirty="0"/>
              <a:t>中發生執行錯誤 </a:t>
            </a:r>
            <a:r>
              <a:rPr lang="en-US" altLang="zh-TW" sz="2400" dirty="0"/>
              <a:t>(fail)</a:t>
            </a:r>
            <a:r>
              <a:rPr lang="zh-TW" altLang="en-US" sz="2400" dirty="0"/>
              <a:t>，則需要跳出迴圈並終止</a:t>
            </a:r>
            <a:r>
              <a:rPr lang="en-US" altLang="zh-TW" sz="2400" dirty="0"/>
              <a:t>(</a:t>
            </a:r>
            <a:r>
              <a:rPr lang="zh-TW" altLang="en-US" sz="2400" dirty="0"/>
              <a:t>自己</a:t>
            </a:r>
            <a:r>
              <a:rPr lang="en-US" altLang="zh-TW" sz="2400" dirty="0"/>
              <a:t>)</a:t>
            </a:r>
            <a:r>
              <a:rPr lang="zh-TW" altLang="en-US" sz="2400" dirty="0"/>
              <a:t>執行，此時就需要使用 </a:t>
            </a:r>
            <a:r>
              <a:rPr lang="en-US" altLang="zh-TW" sz="2400" dirty="0" err="1"/>
              <a:t>vTaskDelete</a:t>
            </a:r>
            <a:r>
              <a:rPr lang="en-US" altLang="zh-TW" sz="2400" dirty="0"/>
              <a:t> </a:t>
            </a:r>
            <a:r>
              <a:rPr lang="zh-TW" altLang="en-US" sz="2400" dirty="0"/>
              <a:t>來刪除自己</a:t>
            </a:r>
            <a:endParaRPr lang="en-US" altLang="zh-TW" sz="2400" dirty="0"/>
          </a:p>
          <a:p>
            <a:pPr lvl="1"/>
            <a:r>
              <a:rPr lang="zh-TW" altLang="en-US" sz="2400" dirty="0"/>
              <a:t>發生錯誤的例子：</a:t>
            </a:r>
          </a:p>
          <a:p>
            <a:pPr lvl="2"/>
            <a:r>
              <a:rPr lang="zh-TW" altLang="en-US" sz="2000" dirty="0"/>
              <a:t>假如今天一個 </a:t>
            </a:r>
            <a:r>
              <a:rPr lang="en-US" altLang="zh-TW" sz="2000" dirty="0"/>
              <a:t>task </a:t>
            </a:r>
            <a:r>
              <a:rPr lang="zh-TW" altLang="en-US" sz="2000" dirty="0"/>
              <a:t>是要存取資料庫，但是資料庫或資料表不存在，則應該結束 </a:t>
            </a:r>
            <a:r>
              <a:rPr lang="en-US" altLang="zh-TW" sz="2000" dirty="0"/>
              <a:t>task</a:t>
            </a:r>
          </a:p>
          <a:p>
            <a:pPr lvl="2"/>
            <a:r>
              <a:rPr lang="zh-TW" altLang="en-US" sz="2000" dirty="0"/>
              <a:t>假如今天一個 </a:t>
            </a:r>
            <a:r>
              <a:rPr lang="en-US" altLang="zh-TW" sz="2000" dirty="0"/>
              <a:t>client task </a:t>
            </a:r>
            <a:r>
              <a:rPr lang="zh-TW" altLang="en-US" sz="2000" dirty="0"/>
              <a:t>是要跟 </a:t>
            </a:r>
            <a:r>
              <a:rPr lang="en-US" altLang="zh-TW" sz="2000" dirty="0"/>
              <a:t>server </a:t>
            </a:r>
            <a:r>
              <a:rPr lang="zh-TW" altLang="en-US" sz="2000" dirty="0"/>
              <a:t>做連線</a:t>
            </a:r>
            <a:r>
              <a:rPr lang="en-US" altLang="zh-TW" sz="2000" dirty="0"/>
              <a:t>( listening </a:t>
            </a:r>
            <a:r>
              <a:rPr lang="zh-TW" altLang="en-US" sz="2000" dirty="0"/>
              <a:t>就是 </a:t>
            </a:r>
            <a:r>
              <a:rPr lang="en-US" altLang="zh-TW" sz="2000" dirty="0"/>
              <a:t>loop)</a:t>
            </a:r>
            <a:r>
              <a:rPr lang="zh-TW" altLang="en-US" sz="2000" dirty="0"/>
              <a:t>，卻發現 </a:t>
            </a:r>
            <a:r>
              <a:rPr lang="en-US" altLang="zh-TW" sz="2000" dirty="0"/>
              <a:t>client </a:t>
            </a:r>
            <a:r>
              <a:rPr lang="zh-TW" altLang="en-US" sz="2000" dirty="0"/>
              <a:t>端沒有網路連線，則應結束 </a:t>
            </a:r>
            <a:r>
              <a:rPr lang="en-US" altLang="zh-TW" sz="2000" dirty="0"/>
              <a:t>task</a:t>
            </a:r>
            <a:endParaRPr lang="zh-TW" altLang="en-US" sz="20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17</a:t>
            </a:fld>
            <a:endParaRPr lang="zh-TW" altLang="en-US"/>
          </a:p>
        </p:txBody>
      </p:sp>
    </p:spTree>
    <p:extLst>
      <p:ext uri="{BB962C8B-B14F-4D97-AF65-F5344CB8AC3E}">
        <p14:creationId xmlns:p14="http://schemas.microsoft.com/office/powerpoint/2010/main" val="377137125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18</a:t>
            </a:fld>
            <a:endParaRPr lang="zh-TW" altLang="en-US"/>
          </a:p>
        </p:txBody>
      </p:sp>
      <p:sp>
        <p:nvSpPr>
          <p:cNvPr id="5" name="矩形 4"/>
          <p:cNvSpPr/>
          <p:nvPr/>
        </p:nvSpPr>
        <p:spPr>
          <a:xfrm>
            <a:off x="251520" y="127050"/>
            <a:ext cx="8568952" cy="6247864"/>
          </a:xfrm>
          <a:prstGeom prst="rect">
            <a:avLst/>
          </a:prstGeom>
        </p:spPr>
        <p:txBody>
          <a:bodyPr wrap="square">
            <a:spAutoFit/>
          </a:bodyPr>
          <a:lstStyle/>
          <a:p>
            <a:r>
              <a:rPr lang="en-US" altLang="zh-TW" sz="1600" dirty="0">
                <a:latin typeface="Times New Roman" panose="02020603050405020304" pitchFamily="18" charset="0"/>
                <a:cs typeface="Times New Roman" panose="02020603050405020304" pitchFamily="18" charset="0"/>
              </a:rPr>
              <a:t>#include "</a:t>
            </a:r>
            <a:r>
              <a:rPr lang="en-US" altLang="zh-TW" sz="1600" dirty="0" err="1">
                <a:latin typeface="Times New Roman" panose="02020603050405020304" pitchFamily="18" charset="0"/>
                <a:cs typeface="Times New Roman" panose="02020603050405020304" pitchFamily="18" charset="0"/>
              </a:rPr>
              <a:t>FreeRTOS.h</a:t>
            </a:r>
            <a:r>
              <a:rPr lang="en-US" altLang="zh-TW"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#include "</a:t>
            </a:r>
            <a:r>
              <a:rPr lang="en-US" altLang="zh-TW" sz="1600" dirty="0" err="1">
                <a:latin typeface="Times New Roman" panose="02020603050405020304" pitchFamily="18" charset="0"/>
                <a:cs typeface="Times New Roman" panose="02020603050405020304" pitchFamily="18" charset="0"/>
              </a:rPr>
              <a:t>task.h</a:t>
            </a:r>
            <a:r>
              <a:rPr lang="en-US" altLang="zh-TW"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#include "</a:t>
            </a:r>
            <a:r>
              <a:rPr lang="en-US" altLang="zh-TW" sz="1600" dirty="0" err="1">
                <a:latin typeface="Times New Roman" panose="02020603050405020304" pitchFamily="18" charset="0"/>
                <a:cs typeface="Times New Roman" panose="02020603050405020304" pitchFamily="18" charset="0"/>
              </a:rPr>
              <a:t>queue.h</a:t>
            </a:r>
            <a:r>
              <a:rPr lang="en-US" altLang="zh-TW"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#include "</a:t>
            </a:r>
            <a:r>
              <a:rPr lang="en-US" altLang="zh-TW" sz="1600" dirty="0" err="1">
                <a:latin typeface="Times New Roman" panose="02020603050405020304" pitchFamily="18" charset="0"/>
                <a:cs typeface="Times New Roman" panose="02020603050405020304" pitchFamily="18" charset="0"/>
              </a:rPr>
              <a:t>timers.h</a:t>
            </a:r>
            <a:r>
              <a:rPr lang="en-US" altLang="zh-TW"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#include "</a:t>
            </a:r>
            <a:r>
              <a:rPr lang="en-US" altLang="zh-TW" sz="1600" dirty="0" err="1">
                <a:latin typeface="Times New Roman" panose="02020603050405020304" pitchFamily="18" charset="0"/>
                <a:cs typeface="Times New Roman" panose="02020603050405020304" pitchFamily="18" charset="0"/>
              </a:rPr>
              <a:t>xil_printf.h</a:t>
            </a:r>
            <a:r>
              <a:rPr lang="en-US" altLang="zh-TW" sz="1600" dirty="0">
                <a:latin typeface="Times New Roman" panose="02020603050405020304" pitchFamily="18" charset="0"/>
                <a:cs typeface="Times New Roman" panose="02020603050405020304" pitchFamily="18" charset="0"/>
              </a:rPr>
              <a:t>"</a:t>
            </a:r>
          </a:p>
          <a:p>
            <a:endParaRPr lang="en-US" altLang="zh-TW" sz="1600" dirty="0">
              <a:latin typeface="Times New Roman" panose="02020603050405020304" pitchFamily="18" charset="0"/>
              <a:cs typeface="Times New Roman" panose="02020603050405020304" pitchFamily="18" charset="0"/>
            </a:endParaRPr>
          </a:p>
          <a:p>
            <a:r>
              <a:rPr lang="en-US" altLang="zh-TW" sz="1600" dirty="0">
                <a:latin typeface="Times New Roman" panose="02020603050405020304" pitchFamily="18" charset="0"/>
                <a:cs typeface="Times New Roman" panose="02020603050405020304" pitchFamily="18" charset="0"/>
              </a:rPr>
              <a:t>#define </a:t>
            </a:r>
            <a:r>
              <a:rPr lang="en-US" altLang="zh-TW" sz="1600" dirty="0" err="1">
                <a:latin typeface="Times New Roman" panose="02020603050405020304" pitchFamily="18" charset="0"/>
                <a:cs typeface="Times New Roman" panose="02020603050405020304" pitchFamily="18" charset="0"/>
              </a:rPr>
              <a:t>MAX_delay</a:t>
            </a:r>
            <a:r>
              <a:rPr lang="en-US" altLang="zh-TW" sz="1600" dirty="0">
                <a:latin typeface="Times New Roman" panose="02020603050405020304" pitchFamily="18" charset="0"/>
                <a:cs typeface="Times New Roman" panose="02020603050405020304" pitchFamily="18" charset="0"/>
              </a:rPr>
              <a:t> 50000000</a:t>
            </a:r>
          </a:p>
          <a:p>
            <a:endParaRPr lang="en-US" altLang="zh-TW" sz="1600" dirty="0">
              <a:latin typeface="Times New Roman" panose="02020603050405020304" pitchFamily="18" charset="0"/>
              <a:cs typeface="Times New Roman" panose="02020603050405020304" pitchFamily="18" charset="0"/>
            </a:endParaRPr>
          </a:p>
          <a:p>
            <a:r>
              <a:rPr lang="en-US" altLang="zh-TW" sz="1600" dirty="0">
                <a:latin typeface="Times New Roman" panose="02020603050405020304" pitchFamily="18" charset="0"/>
                <a:cs typeface="Times New Roman" panose="02020603050405020304" pitchFamily="18" charset="0"/>
              </a:rPr>
              <a:t>void vTask1( void *</a:t>
            </a:r>
            <a:r>
              <a:rPr lang="en-US" altLang="zh-TW" sz="1600" dirty="0" err="1">
                <a:latin typeface="Times New Roman" panose="02020603050405020304" pitchFamily="18" charset="0"/>
                <a:cs typeface="Times New Roman" panose="02020603050405020304" pitchFamily="18" charset="0"/>
              </a:rPr>
              <a:t>pvParameters</a:t>
            </a:r>
            <a:r>
              <a:rPr lang="en-US" altLang="zh-TW" sz="1600" dirty="0">
                <a:latin typeface="Times New Roman" panose="02020603050405020304" pitchFamily="18" charset="0"/>
                <a:cs typeface="Times New Roman" panose="02020603050405020304" pitchFamily="18" charset="0"/>
              </a:rPr>
              <a:t> )</a:t>
            </a:r>
          </a:p>
          <a:p>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int</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i</a:t>
            </a:r>
            <a:r>
              <a:rPr lang="en-US" altLang="zh-TW"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	for( ;; )</a:t>
            </a:r>
          </a:p>
          <a:p>
            <a:r>
              <a:rPr lang="en-US" altLang="zh-TW" sz="1600" dirty="0">
                <a:latin typeface="Times New Roman" panose="02020603050405020304" pitchFamily="18" charset="0"/>
                <a:cs typeface="Times New Roman" panose="02020603050405020304" pitchFamily="18" charset="0"/>
              </a:rPr>
              <a:t>	{</a:t>
            </a:r>
          </a:p>
          <a:p>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xil_printf</a:t>
            </a:r>
            <a:r>
              <a:rPr lang="en-US" altLang="zh-TW" sz="1600" dirty="0">
                <a:latin typeface="Times New Roman" panose="02020603050405020304" pitchFamily="18" charset="0"/>
                <a:cs typeface="Times New Roman" panose="02020603050405020304" pitchFamily="18" charset="0"/>
              </a:rPr>
              <a:t>("Task 1 is running\r\n");</a:t>
            </a:r>
          </a:p>
          <a:p>
            <a:r>
              <a:rPr lang="en-US" altLang="zh-TW" sz="1600" dirty="0">
                <a:latin typeface="Times New Roman" panose="02020603050405020304" pitchFamily="18" charset="0"/>
                <a:cs typeface="Times New Roman" panose="02020603050405020304" pitchFamily="18" charset="0"/>
              </a:rPr>
              <a:t>		for(</a:t>
            </a:r>
            <a:r>
              <a:rPr lang="en-US" altLang="zh-TW" sz="1600" dirty="0" err="1">
                <a:latin typeface="Times New Roman" panose="02020603050405020304" pitchFamily="18" charset="0"/>
                <a:cs typeface="Times New Roman" panose="02020603050405020304" pitchFamily="18" charset="0"/>
              </a:rPr>
              <a:t>i</a:t>
            </a:r>
            <a:r>
              <a:rPr lang="en-US" altLang="zh-TW" sz="1600" dirty="0">
                <a:latin typeface="Times New Roman" panose="02020603050405020304" pitchFamily="18" charset="0"/>
                <a:cs typeface="Times New Roman" panose="02020603050405020304" pitchFamily="18" charset="0"/>
              </a:rPr>
              <a:t>=0; </a:t>
            </a:r>
            <a:r>
              <a:rPr lang="en-US" altLang="zh-TW" sz="1600" dirty="0" err="1">
                <a:latin typeface="Times New Roman" panose="02020603050405020304" pitchFamily="18" charset="0"/>
                <a:cs typeface="Times New Roman" panose="02020603050405020304" pitchFamily="18" charset="0"/>
              </a:rPr>
              <a:t>i</a:t>
            </a:r>
            <a:r>
              <a:rPr lang="en-US" altLang="zh-TW" sz="1600" dirty="0">
                <a:latin typeface="Times New Roman" panose="02020603050405020304" pitchFamily="18" charset="0"/>
                <a:cs typeface="Times New Roman" panose="02020603050405020304" pitchFamily="18" charset="0"/>
              </a:rPr>
              <a:t>&lt;</a:t>
            </a:r>
            <a:r>
              <a:rPr lang="en-US" altLang="zh-TW" sz="1600" dirty="0" err="1">
                <a:latin typeface="Times New Roman" panose="02020603050405020304" pitchFamily="18" charset="0"/>
                <a:cs typeface="Times New Roman" panose="02020603050405020304" pitchFamily="18" charset="0"/>
              </a:rPr>
              <a:t>MAX_delay</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i</a:t>
            </a:r>
            <a:r>
              <a:rPr lang="en-US" altLang="zh-TW"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	}</a:t>
            </a:r>
          </a:p>
          <a:p>
            <a:r>
              <a:rPr lang="en-US" altLang="zh-TW" sz="1600" dirty="0">
                <a:latin typeface="Times New Roman" panose="02020603050405020304" pitchFamily="18" charset="0"/>
                <a:cs typeface="Times New Roman" panose="02020603050405020304" pitchFamily="18" charset="0"/>
              </a:rPr>
              <a:t>}</a:t>
            </a:r>
          </a:p>
          <a:p>
            <a:endParaRPr lang="en-US" altLang="zh-TW" sz="1600" dirty="0">
              <a:latin typeface="Times New Roman" panose="02020603050405020304" pitchFamily="18" charset="0"/>
              <a:cs typeface="Times New Roman" panose="02020603050405020304" pitchFamily="18" charset="0"/>
            </a:endParaRPr>
          </a:p>
          <a:p>
            <a:r>
              <a:rPr lang="en-US" altLang="zh-TW" sz="1600" dirty="0">
                <a:latin typeface="Times New Roman" panose="02020603050405020304" pitchFamily="18" charset="0"/>
                <a:cs typeface="Times New Roman" panose="02020603050405020304" pitchFamily="18" charset="0"/>
              </a:rPr>
              <a:t>void vTask2( void *</a:t>
            </a:r>
            <a:r>
              <a:rPr lang="en-US" altLang="zh-TW" sz="1600" dirty="0" err="1">
                <a:latin typeface="Times New Roman" panose="02020603050405020304" pitchFamily="18" charset="0"/>
                <a:cs typeface="Times New Roman" panose="02020603050405020304" pitchFamily="18" charset="0"/>
              </a:rPr>
              <a:t>pvParameters</a:t>
            </a:r>
            <a:r>
              <a:rPr lang="en-US" altLang="zh-TW" sz="1600" dirty="0">
                <a:latin typeface="Times New Roman" panose="02020603050405020304" pitchFamily="18" charset="0"/>
                <a:cs typeface="Times New Roman" panose="02020603050405020304" pitchFamily="18" charset="0"/>
              </a:rPr>
              <a:t> )</a:t>
            </a:r>
          </a:p>
          <a:p>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int</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i</a:t>
            </a:r>
            <a:r>
              <a:rPr lang="en-US" altLang="zh-TW"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	for( ;; )</a:t>
            </a:r>
          </a:p>
          <a:p>
            <a:r>
              <a:rPr lang="en-US" altLang="zh-TW" sz="1600" dirty="0">
                <a:latin typeface="Times New Roman" panose="02020603050405020304" pitchFamily="18" charset="0"/>
                <a:cs typeface="Times New Roman" panose="02020603050405020304" pitchFamily="18" charset="0"/>
              </a:rPr>
              <a:t>	{</a:t>
            </a:r>
          </a:p>
          <a:p>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xil_printf</a:t>
            </a:r>
            <a:r>
              <a:rPr lang="en-US" altLang="zh-TW" sz="1600" dirty="0">
                <a:latin typeface="Times New Roman" panose="02020603050405020304" pitchFamily="18" charset="0"/>
                <a:cs typeface="Times New Roman" panose="02020603050405020304" pitchFamily="18" charset="0"/>
              </a:rPr>
              <a:t>("Task 2 is running\r\n");</a:t>
            </a:r>
          </a:p>
          <a:p>
            <a:r>
              <a:rPr lang="en-US" altLang="zh-TW" sz="1600" dirty="0">
                <a:latin typeface="Times New Roman" panose="02020603050405020304" pitchFamily="18" charset="0"/>
                <a:cs typeface="Times New Roman" panose="02020603050405020304" pitchFamily="18" charset="0"/>
              </a:rPr>
              <a:t>		for(</a:t>
            </a:r>
            <a:r>
              <a:rPr lang="en-US" altLang="zh-TW" sz="1600" dirty="0" err="1">
                <a:latin typeface="Times New Roman" panose="02020603050405020304" pitchFamily="18" charset="0"/>
                <a:cs typeface="Times New Roman" panose="02020603050405020304" pitchFamily="18" charset="0"/>
              </a:rPr>
              <a:t>i</a:t>
            </a:r>
            <a:r>
              <a:rPr lang="en-US" altLang="zh-TW" sz="1600" dirty="0">
                <a:latin typeface="Times New Roman" panose="02020603050405020304" pitchFamily="18" charset="0"/>
                <a:cs typeface="Times New Roman" panose="02020603050405020304" pitchFamily="18" charset="0"/>
              </a:rPr>
              <a:t>=0; </a:t>
            </a:r>
            <a:r>
              <a:rPr lang="en-US" altLang="zh-TW" sz="1600" dirty="0" err="1">
                <a:latin typeface="Times New Roman" panose="02020603050405020304" pitchFamily="18" charset="0"/>
                <a:cs typeface="Times New Roman" panose="02020603050405020304" pitchFamily="18" charset="0"/>
              </a:rPr>
              <a:t>i</a:t>
            </a:r>
            <a:r>
              <a:rPr lang="en-US" altLang="zh-TW" sz="1600" dirty="0">
                <a:latin typeface="Times New Roman" panose="02020603050405020304" pitchFamily="18" charset="0"/>
                <a:cs typeface="Times New Roman" panose="02020603050405020304" pitchFamily="18" charset="0"/>
              </a:rPr>
              <a:t>&lt;</a:t>
            </a:r>
            <a:r>
              <a:rPr lang="en-US" altLang="zh-TW" sz="1600" dirty="0" err="1">
                <a:latin typeface="Times New Roman" panose="02020603050405020304" pitchFamily="18" charset="0"/>
                <a:cs typeface="Times New Roman" panose="02020603050405020304" pitchFamily="18" charset="0"/>
              </a:rPr>
              <a:t>MAX_delay</a:t>
            </a:r>
            <a:r>
              <a:rPr lang="en-US" altLang="zh-TW" sz="1600" dirty="0">
                <a:latin typeface="Times New Roman" panose="02020603050405020304" pitchFamily="18" charset="0"/>
                <a:cs typeface="Times New Roman" panose="02020603050405020304" pitchFamily="18" charset="0"/>
              </a:rPr>
              <a:t>; </a:t>
            </a:r>
            <a:r>
              <a:rPr lang="en-US" altLang="zh-TW" sz="1600" dirty="0" err="1">
                <a:latin typeface="Times New Roman" panose="02020603050405020304" pitchFamily="18" charset="0"/>
                <a:cs typeface="Times New Roman" panose="02020603050405020304" pitchFamily="18" charset="0"/>
              </a:rPr>
              <a:t>i</a:t>
            </a:r>
            <a:r>
              <a:rPr lang="en-US" altLang="zh-TW" sz="1600" dirty="0">
                <a:latin typeface="Times New Roman" panose="02020603050405020304" pitchFamily="18" charset="0"/>
                <a:cs typeface="Times New Roman" panose="02020603050405020304" pitchFamily="18" charset="0"/>
              </a:rPr>
              <a:t>++){};</a:t>
            </a:r>
          </a:p>
          <a:p>
            <a:r>
              <a:rPr lang="en-US" altLang="zh-TW" sz="1600" dirty="0">
                <a:latin typeface="Times New Roman" panose="02020603050405020304" pitchFamily="18" charset="0"/>
                <a:cs typeface="Times New Roman" panose="02020603050405020304" pitchFamily="18" charset="0"/>
              </a:rPr>
              <a:t>	}</a:t>
            </a:r>
          </a:p>
          <a:p>
            <a:r>
              <a:rPr lang="en-US" altLang="zh-TW" sz="1600" dirty="0">
                <a:latin typeface="Times New Roman" panose="02020603050405020304" pitchFamily="18" charset="0"/>
                <a:cs typeface="Times New Roman" panose="02020603050405020304" pitchFamily="18" charset="0"/>
              </a:rPr>
              <a:t>}</a:t>
            </a:r>
            <a:endParaRPr lang="zh-TW" altLang="en-US" sz="1600" dirty="0">
              <a:latin typeface="Times New Roman" panose="02020603050405020304" pitchFamily="18" charset="0"/>
              <a:cs typeface="Times New Roman" panose="02020603050405020304" pitchFamily="18" charset="0"/>
            </a:endParaRPr>
          </a:p>
        </p:txBody>
      </p:sp>
      <p:sp>
        <p:nvSpPr>
          <p:cNvPr id="9" name="文字方塊 8"/>
          <p:cNvSpPr txBox="1"/>
          <p:nvPr/>
        </p:nvSpPr>
        <p:spPr>
          <a:xfrm>
            <a:off x="4427984" y="476672"/>
            <a:ext cx="4608512" cy="646331"/>
          </a:xfrm>
          <a:prstGeom prst="rect">
            <a:avLst/>
          </a:prstGeom>
          <a:noFill/>
        </p:spPr>
        <p:txBody>
          <a:bodyPr wrap="square" rtlCol="0">
            <a:spAutoFit/>
          </a:bodyPr>
          <a:lstStyle/>
          <a:p>
            <a:r>
              <a:rPr lang="en-US" altLang="zh-TW" sz="36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Example 1: Task </a:t>
            </a:r>
            <a:r>
              <a:rPr lang="zh-TW" altLang="en-US" sz="36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產生</a:t>
            </a:r>
          </a:p>
        </p:txBody>
      </p:sp>
    </p:spTree>
    <p:extLst>
      <p:ext uri="{BB962C8B-B14F-4D97-AF65-F5344CB8AC3E}">
        <p14:creationId xmlns:p14="http://schemas.microsoft.com/office/powerpoint/2010/main" val="189681769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19</a:t>
            </a:fld>
            <a:endParaRPr lang="zh-TW" altLang="en-US"/>
          </a:p>
        </p:txBody>
      </p:sp>
      <p:sp>
        <p:nvSpPr>
          <p:cNvPr id="5" name="矩形 4"/>
          <p:cNvSpPr/>
          <p:nvPr/>
        </p:nvSpPr>
        <p:spPr>
          <a:xfrm>
            <a:off x="0" y="44624"/>
            <a:ext cx="9324528" cy="6532814"/>
          </a:xfrm>
          <a:prstGeom prst="rect">
            <a:avLst/>
          </a:prstGeom>
        </p:spPr>
        <p:txBody>
          <a:bodyPr wrap="square">
            <a:spAutoFit/>
          </a:bodyPr>
          <a:lstStyle/>
          <a:p>
            <a:pPr>
              <a:lnSpc>
                <a:spcPts val="2400"/>
              </a:lnSpc>
            </a:pPr>
            <a:r>
              <a:rPr lang="en-US" altLang="zh-TW" sz="1750" dirty="0">
                <a:latin typeface="Times New Roman" panose="02020603050405020304" pitchFamily="18" charset="0"/>
                <a:cs typeface="Times New Roman" panose="02020603050405020304" pitchFamily="18" charset="0"/>
              </a:rPr>
              <a:t>int main( void )</a:t>
            </a:r>
          </a:p>
          <a:p>
            <a:pPr>
              <a:lnSpc>
                <a:spcPts val="2400"/>
              </a:lnSpc>
            </a:pPr>
            <a:r>
              <a:rPr lang="en-US" altLang="zh-TW" sz="1750" dirty="0">
                <a:latin typeface="Times New Roman" panose="02020603050405020304" pitchFamily="18" charset="0"/>
                <a:cs typeface="Times New Roman" panose="02020603050405020304" pitchFamily="18" charset="0"/>
              </a:rPr>
              <a:t>{</a:t>
            </a:r>
          </a:p>
          <a:p>
            <a:pPr>
              <a:lnSpc>
                <a:spcPts val="2400"/>
              </a:lnSpc>
            </a:pPr>
            <a:r>
              <a:rPr lang="en-US" altLang="zh-TW" sz="1750" dirty="0">
                <a:latin typeface="Times New Roman" panose="02020603050405020304" pitchFamily="18" charset="0"/>
                <a:cs typeface="Times New Roman" panose="02020603050405020304" pitchFamily="18" charset="0"/>
              </a:rPr>
              <a:t>	</a:t>
            </a:r>
            <a:r>
              <a:rPr lang="en-US" altLang="zh-TW" sz="1750" dirty="0">
                <a:solidFill>
                  <a:srgbClr val="008000"/>
                </a:solidFill>
                <a:latin typeface="Times New Roman" panose="02020603050405020304" pitchFamily="18" charset="0"/>
                <a:cs typeface="Times New Roman" panose="02020603050405020304" pitchFamily="18" charset="0"/>
              </a:rPr>
              <a:t>/* Create one of the two tasks. Note that a real application should check</a:t>
            </a:r>
          </a:p>
          <a:p>
            <a:pPr>
              <a:lnSpc>
                <a:spcPts val="2400"/>
              </a:lnSpc>
            </a:pPr>
            <a:r>
              <a:rPr lang="en-US" altLang="zh-TW" sz="1750" dirty="0">
                <a:solidFill>
                  <a:srgbClr val="008000"/>
                </a:solidFill>
                <a:latin typeface="Times New Roman" panose="02020603050405020304" pitchFamily="18" charset="0"/>
                <a:cs typeface="Times New Roman" panose="02020603050405020304" pitchFamily="18" charset="0"/>
              </a:rPr>
              <a:t>	the return value of the xTaskCreate() call to ensure the task was created</a:t>
            </a:r>
          </a:p>
          <a:p>
            <a:pPr>
              <a:lnSpc>
                <a:spcPts val="2400"/>
              </a:lnSpc>
            </a:pPr>
            <a:r>
              <a:rPr lang="en-US" altLang="zh-TW" sz="1750" dirty="0">
                <a:solidFill>
                  <a:srgbClr val="008000"/>
                </a:solidFill>
                <a:latin typeface="Times New Roman" panose="02020603050405020304" pitchFamily="18" charset="0"/>
                <a:cs typeface="Times New Roman" panose="02020603050405020304" pitchFamily="18" charset="0"/>
              </a:rPr>
              <a:t>	successfully. */</a:t>
            </a:r>
          </a:p>
          <a:p>
            <a:pPr>
              <a:lnSpc>
                <a:spcPts val="2400"/>
              </a:lnSpc>
            </a:pPr>
            <a:r>
              <a:rPr lang="en-US" altLang="zh-TW" sz="1750" dirty="0">
                <a:latin typeface="Times New Roman" panose="02020603050405020304" pitchFamily="18" charset="0"/>
                <a:cs typeface="Times New Roman" panose="02020603050405020304" pitchFamily="18" charset="0"/>
              </a:rPr>
              <a:t>	</a:t>
            </a:r>
            <a:r>
              <a:rPr lang="en-US" altLang="zh-TW" sz="1750" dirty="0" err="1">
                <a:latin typeface="Times New Roman" panose="02020603050405020304" pitchFamily="18" charset="0"/>
                <a:cs typeface="Times New Roman" panose="02020603050405020304" pitchFamily="18" charset="0"/>
              </a:rPr>
              <a:t>xTaskCreate</a:t>
            </a:r>
            <a:r>
              <a:rPr lang="en-US" altLang="zh-TW" sz="1750" dirty="0">
                <a:latin typeface="Times New Roman" panose="02020603050405020304" pitchFamily="18" charset="0"/>
                <a:cs typeface="Times New Roman" panose="02020603050405020304" pitchFamily="18" charset="0"/>
              </a:rPr>
              <a:t>( vTask1, </a:t>
            </a:r>
            <a:r>
              <a:rPr lang="en-US" altLang="zh-TW" sz="1750" dirty="0">
                <a:solidFill>
                  <a:srgbClr val="008000"/>
                </a:solidFill>
                <a:latin typeface="Times New Roman" panose="02020603050405020304" pitchFamily="18" charset="0"/>
                <a:cs typeface="Times New Roman" panose="02020603050405020304" pitchFamily="18" charset="0"/>
              </a:rPr>
              <a:t>/* Pointer to the function that implements the task. */</a:t>
            </a:r>
          </a:p>
          <a:p>
            <a:pPr>
              <a:lnSpc>
                <a:spcPts val="2400"/>
              </a:lnSpc>
            </a:pPr>
            <a:r>
              <a:rPr lang="en-US" altLang="zh-TW" sz="1750" dirty="0">
                <a:latin typeface="Times New Roman" panose="02020603050405020304" pitchFamily="18" charset="0"/>
                <a:cs typeface="Times New Roman" panose="02020603050405020304" pitchFamily="18" charset="0"/>
              </a:rPr>
              <a:t>		     (</a:t>
            </a:r>
            <a:r>
              <a:rPr lang="en-US" altLang="zh-TW" sz="1750" dirty="0" err="1">
                <a:latin typeface="Times New Roman" panose="02020603050405020304" pitchFamily="18" charset="0"/>
                <a:cs typeface="Times New Roman" panose="02020603050405020304" pitchFamily="18" charset="0"/>
              </a:rPr>
              <a:t>const</a:t>
            </a:r>
            <a:r>
              <a:rPr lang="en-US" altLang="zh-TW" sz="1750" dirty="0">
                <a:latin typeface="Times New Roman" panose="02020603050405020304" pitchFamily="18" charset="0"/>
                <a:cs typeface="Times New Roman" panose="02020603050405020304" pitchFamily="18" charset="0"/>
              </a:rPr>
              <a:t> char *) "Task 1",</a:t>
            </a:r>
            <a:r>
              <a:rPr lang="en-US" altLang="zh-TW" sz="1750" dirty="0">
                <a:solidFill>
                  <a:srgbClr val="008000"/>
                </a:solidFill>
                <a:latin typeface="Times New Roman" panose="02020603050405020304" pitchFamily="18" charset="0"/>
                <a:cs typeface="Times New Roman" panose="02020603050405020304" pitchFamily="18" charset="0"/>
              </a:rPr>
              <a:t>/* Text name for the task.*/</a:t>
            </a:r>
          </a:p>
          <a:p>
            <a:pPr>
              <a:lnSpc>
                <a:spcPts val="2400"/>
              </a:lnSpc>
            </a:pPr>
            <a:r>
              <a:rPr lang="en-US" altLang="zh-TW" sz="1750" dirty="0">
                <a:latin typeface="Times New Roman" panose="02020603050405020304" pitchFamily="18" charset="0"/>
                <a:cs typeface="Times New Roman" panose="02020603050405020304" pitchFamily="18" charset="0"/>
              </a:rPr>
              <a:t>		     1000, </a:t>
            </a:r>
            <a:r>
              <a:rPr lang="en-US" altLang="zh-TW" sz="1750" dirty="0">
                <a:solidFill>
                  <a:srgbClr val="008000"/>
                </a:solidFill>
                <a:latin typeface="Times New Roman" panose="02020603050405020304" pitchFamily="18" charset="0"/>
                <a:cs typeface="Times New Roman" panose="02020603050405020304" pitchFamily="18" charset="0"/>
              </a:rPr>
              <a:t>/* Stack depth - most small microcontrollers will use much</a:t>
            </a:r>
          </a:p>
          <a:p>
            <a:pPr>
              <a:lnSpc>
                <a:spcPts val="2400"/>
              </a:lnSpc>
            </a:pPr>
            <a:r>
              <a:rPr lang="en-US" altLang="zh-TW" sz="1750" dirty="0">
                <a:solidFill>
                  <a:srgbClr val="008000"/>
                </a:solidFill>
                <a:latin typeface="Times New Roman" panose="02020603050405020304" pitchFamily="18" charset="0"/>
                <a:cs typeface="Times New Roman" panose="02020603050405020304" pitchFamily="18" charset="0"/>
              </a:rPr>
              <a:t>			less stack than this. */</a:t>
            </a:r>
          </a:p>
          <a:p>
            <a:pPr>
              <a:lnSpc>
                <a:spcPts val="2400"/>
              </a:lnSpc>
            </a:pPr>
            <a:r>
              <a:rPr lang="en-US" altLang="zh-TW" sz="1750" dirty="0">
                <a:latin typeface="Times New Roman" panose="02020603050405020304" pitchFamily="18" charset="0"/>
                <a:cs typeface="Times New Roman" panose="02020603050405020304" pitchFamily="18" charset="0"/>
              </a:rPr>
              <a:t>		     NULL, </a:t>
            </a:r>
            <a:r>
              <a:rPr lang="en-US" altLang="zh-TW" sz="1750" dirty="0">
                <a:solidFill>
                  <a:srgbClr val="008000"/>
                </a:solidFill>
                <a:latin typeface="Times New Roman" panose="02020603050405020304" pitchFamily="18" charset="0"/>
                <a:cs typeface="Times New Roman" panose="02020603050405020304" pitchFamily="18" charset="0"/>
              </a:rPr>
              <a:t>/* We are not using the task parameter. */</a:t>
            </a:r>
          </a:p>
          <a:p>
            <a:pPr>
              <a:lnSpc>
                <a:spcPts val="2400"/>
              </a:lnSpc>
            </a:pPr>
            <a:r>
              <a:rPr lang="en-US" altLang="zh-TW" sz="1750" dirty="0">
                <a:latin typeface="Times New Roman" panose="02020603050405020304" pitchFamily="18" charset="0"/>
                <a:cs typeface="Times New Roman" panose="02020603050405020304" pitchFamily="18" charset="0"/>
              </a:rPr>
              <a:t>		     1, </a:t>
            </a:r>
            <a:r>
              <a:rPr lang="en-US" altLang="zh-TW" sz="1750" dirty="0">
                <a:solidFill>
                  <a:srgbClr val="008000"/>
                </a:solidFill>
                <a:latin typeface="Times New Roman" panose="02020603050405020304" pitchFamily="18" charset="0"/>
                <a:cs typeface="Times New Roman" panose="02020603050405020304" pitchFamily="18" charset="0"/>
              </a:rPr>
              <a:t>/* This task will run at priority 1. */</a:t>
            </a:r>
          </a:p>
          <a:p>
            <a:pPr>
              <a:lnSpc>
                <a:spcPts val="2400"/>
              </a:lnSpc>
            </a:pPr>
            <a:r>
              <a:rPr lang="en-US" altLang="zh-TW" sz="1750" dirty="0">
                <a:latin typeface="Times New Roman" panose="02020603050405020304" pitchFamily="18" charset="0"/>
                <a:cs typeface="Times New Roman" panose="02020603050405020304" pitchFamily="18" charset="0"/>
              </a:rPr>
              <a:t>		     NULL ); </a:t>
            </a:r>
            <a:r>
              <a:rPr lang="en-US" altLang="zh-TW" sz="1750" dirty="0">
                <a:solidFill>
                  <a:srgbClr val="008000"/>
                </a:solidFill>
                <a:latin typeface="Times New Roman" panose="02020603050405020304" pitchFamily="18" charset="0"/>
                <a:cs typeface="Times New Roman" panose="02020603050405020304" pitchFamily="18" charset="0"/>
              </a:rPr>
              <a:t>/* We are not going to use the task handle. */</a:t>
            </a:r>
          </a:p>
          <a:p>
            <a:pPr>
              <a:lnSpc>
                <a:spcPts val="2400"/>
              </a:lnSpc>
            </a:pPr>
            <a:r>
              <a:rPr lang="en-US" altLang="zh-TW" sz="1750" dirty="0">
                <a:latin typeface="Times New Roman" panose="02020603050405020304" pitchFamily="18" charset="0"/>
                <a:cs typeface="Times New Roman" panose="02020603050405020304" pitchFamily="18" charset="0"/>
              </a:rPr>
              <a:t>	</a:t>
            </a:r>
            <a:r>
              <a:rPr lang="en-US" altLang="zh-TW" sz="1750" dirty="0">
                <a:solidFill>
                  <a:srgbClr val="008000"/>
                </a:solidFill>
                <a:latin typeface="Times New Roman" panose="02020603050405020304" pitchFamily="18" charset="0"/>
                <a:cs typeface="Times New Roman" panose="02020603050405020304" pitchFamily="18" charset="0"/>
              </a:rPr>
              <a:t>/* Create the other task in exactly the same way and at the same priority. */</a:t>
            </a:r>
          </a:p>
          <a:p>
            <a:pPr>
              <a:lnSpc>
                <a:spcPts val="2400"/>
              </a:lnSpc>
            </a:pPr>
            <a:r>
              <a:rPr lang="en-US" altLang="zh-TW" sz="1750" dirty="0">
                <a:latin typeface="Times New Roman" panose="02020603050405020304" pitchFamily="18" charset="0"/>
                <a:cs typeface="Times New Roman" panose="02020603050405020304" pitchFamily="18" charset="0"/>
              </a:rPr>
              <a:t>	</a:t>
            </a:r>
            <a:r>
              <a:rPr lang="en-US" altLang="zh-TW" sz="1750" dirty="0" err="1">
                <a:latin typeface="Times New Roman" panose="02020603050405020304" pitchFamily="18" charset="0"/>
                <a:cs typeface="Times New Roman" panose="02020603050405020304" pitchFamily="18" charset="0"/>
              </a:rPr>
              <a:t>xTaskCreate</a:t>
            </a:r>
            <a:r>
              <a:rPr lang="en-US" altLang="zh-TW" sz="1750" dirty="0">
                <a:latin typeface="Times New Roman" panose="02020603050405020304" pitchFamily="18" charset="0"/>
                <a:cs typeface="Times New Roman" panose="02020603050405020304" pitchFamily="18" charset="0"/>
              </a:rPr>
              <a:t>( vTask2, (</a:t>
            </a:r>
            <a:r>
              <a:rPr lang="en-US" altLang="zh-TW" sz="1750" dirty="0" err="1">
                <a:latin typeface="Times New Roman" panose="02020603050405020304" pitchFamily="18" charset="0"/>
                <a:cs typeface="Times New Roman" panose="02020603050405020304" pitchFamily="18" charset="0"/>
              </a:rPr>
              <a:t>const</a:t>
            </a:r>
            <a:r>
              <a:rPr lang="en-US" altLang="zh-TW" sz="1750" dirty="0">
                <a:latin typeface="Times New Roman" panose="02020603050405020304" pitchFamily="18" charset="0"/>
                <a:cs typeface="Times New Roman" panose="02020603050405020304" pitchFamily="18" charset="0"/>
              </a:rPr>
              <a:t> char *) "Task 2", 1000, NULL, 1, NULL );</a:t>
            </a:r>
          </a:p>
          <a:p>
            <a:pPr>
              <a:lnSpc>
                <a:spcPts val="2400"/>
              </a:lnSpc>
            </a:pPr>
            <a:r>
              <a:rPr lang="en-US" altLang="zh-TW" sz="1750" dirty="0">
                <a:latin typeface="Times New Roman" panose="02020603050405020304" pitchFamily="18" charset="0"/>
                <a:cs typeface="Times New Roman" panose="02020603050405020304" pitchFamily="18" charset="0"/>
              </a:rPr>
              <a:t>	</a:t>
            </a:r>
            <a:r>
              <a:rPr lang="en-US" altLang="zh-TW" sz="1750" dirty="0">
                <a:solidFill>
                  <a:srgbClr val="008000"/>
                </a:solidFill>
                <a:latin typeface="Times New Roman" panose="02020603050405020304" pitchFamily="18" charset="0"/>
                <a:cs typeface="Times New Roman" panose="02020603050405020304" pitchFamily="18" charset="0"/>
              </a:rPr>
              <a:t>/* Start the scheduler so the tasks start executing. */</a:t>
            </a:r>
          </a:p>
          <a:p>
            <a:pPr>
              <a:lnSpc>
                <a:spcPts val="2400"/>
              </a:lnSpc>
            </a:pPr>
            <a:r>
              <a:rPr lang="en-US" altLang="zh-TW" sz="1750" dirty="0">
                <a:latin typeface="Times New Roman" panose="02020603050405020304" pitchFamily="18" charset="0"/>
                <a:cs typeface="Times New Roman" panose="02020603050405020304" pitchFamily="18" charset="0"/>
              </a:rPr>
              <a:t>	</a:t>
            </a:r>
            <a:r>
              <a:rPr lang="en-US" altLang="zh-TW" sz="1750" dirty="0" err="1">
                <a:latin typeface="Times New Roman" panose="02020603050405020304" pitchFamily="18" charset="0"/>
                <a:cs typeface="Times New Roman" panose="02020603050405020304" pitchFamily="18" charset="0"/>
              </a:rPr>
              <a:t>vTaskStartScheduler</a:t>
            </a:r>
            <a:r>
              <a:rPr lang="en-US" altLang="zh-TW" sz="1750" dirty="0">
                <a:latin typeface="Times New Roman" panose="02020603050405020304" pitchFamily="18" charset="0"/>
                <a:cs typeface="Times New Roman" panose="02020603050405020304" pitchFamily="18" charset="0"/>
              </a:rPr>
              <a:t>();</a:t>
            </a:r>
          </a:p>
          <a:p>
            <a:pPr>
              <a:lnSpc>
                <a:spcPts val="2400"/>
              </a:lnSpc>
            </a:pPr>
            <a:r>
              <a:rPr lang="en-US" altLang="zh-TW" sz="1750" dirty="0">
                <a:latin typeface="Times New Roman" panose="02020603050405020304" pitchFamily="18" charset="0"/>
                <a:cs typeface="Times New Roman" panose="02020603050405020304" pitchFamily="18" charset="0"/>
              </a:rPr>
              <a:t>	</a:t>
            </a:r>
            <a:r>
              <a:rPr lang="en-US" altLang="zh-TW" sz="1750" dirty="0">
                <a:solidFill>
                  <a:srgbClr val="008000"/>
                </a:solidFill>
                <a:latin typeface="Times New Roman" panose="02020603050405020304" pitchFamily="18" charset="0"/>
                <a:cs typeface="Times New Roman" panose="02020603050405020304" pitchFamily="18" charset="0"/>
              </a:rPr>
              <a:t>/* If all is well then main() will never reach here as the scheduler will now be running 	the tasks. If main() does reach here then it is likely that there was insufficient heap 	memory available for the idle task to be created.*/</a:t>
            </a:r>
          </a:p>
          <a:p>
            <a:pPr>
              <a:lnSpc>
                <a:spcPts val="2400"/>
              </a:lnSpc>
            </a:pPr>
            <a:r>
              <a:rPr lang="en-US" altLang="zh-TW" sz="1750" dirty="0">
                <a:latin typeface="Times New Roman" panose="02020603050405020304" pitchFamily="18" charset="0"/>
                <a:cs typeface="Times New Roman" panose="02020603050405020304" pitchFamily="18" charset="0"/>
              </a:rPr>
              <a:t>	for( ;; );</a:t>
            </a:r>
          </a:p>
          <a:p>
            <a:pPr>
              <a:lnSpc>
                <a:spcPts val="2400"/>
              </a:lnSpc>
            </a:pPr>
            <a:r>
              <a:rPr lang="en-US" altLang="zh-TW" sz="1750" dirty="0">
                <a:latin typeface="Times New Roman" panose="02020603050405020304" pitchFamily="18" charset="0"/>
                <a:cs typeface="Times New Roman" panose="02020603050405020304" pitchFamily="18" charset="0"/>
              </a:rPr>
              <a:t>}</a:t>
            </a:r>
            <a:endParaRPr lang="zh-TW" altLang="en-US" sz="17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227881"/>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About </a:t>
            </a:r>
            <a:r>
              <a:rPr lang="en-US" altLang="zh-TW" dirty="0" err="1"/>
              <a:t>FreeRTOS</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sz="2800" dirty="0" err="1"/>
              <a:t>FreeRTOS</a:t>
            </a:r>
            <a:r>
              <a:rPr lang="en-US" altLang="zh-TW" sz="2800" baseline="30000" dirty="0" err="1"/>
              <a:t>TM</a:t>
            </a:r>
            <a:r>
              <a:rPr lang="en-US" altLang="zh-TW" sz="2800" dirty="0"/>
              <a:t> is a real time operating system (RTOS) from Real Time Engineers Ltd.</a:t>
            </a:r>
          </a:p>
          <a:p>
            <a:pPr lvl="1"/>
            <a:r>
              <a:rPr lang="en-US" altLang="zh-TW" sz="2400" dirty="0" err="1"/>
              <a:t>FreeRTOS</a:t>
            </a:r>
            <a:r>
              <a:rPr lang="en-US" altLang="zh-TW" sz="2400" dirty="0"/>
              <a:t> supports 40+ CPU architectures</a:t>
            </a:r>
          </a:p>
          <a:p>
            <a:pPr lvl="1"/>
            <a:r>
              <a:rPr lang="en-US" altLang="zh-TW" sz="2400" dirty="0"/>
              <a:t>Free to use in commercial products without any requirement to expose your proprietary source code</a:t>
            </a:r>
          </a:p>
          <a:p>
            <a:pPr lvl="1"/>
            <a:r>
              <a:rPr lang="en-US" altLang="zh-TW" sz="2400" dirty="0"/>
              <a:t>It is used in market sector from toys to aircraft navigation</a:t>
            </a:r>
          </a:p>
          <a:p>
            <a:r>
              <a:rPr lang="en-US" altLang="zh-TW" sz="2800" dirty="0" err="1"/>
              <a:t>FreeRTOS</a:t>
            </a:r>
            <a:r>
              <a:rPr lang="en-US" altLang="zh-TW" sz="2800" dirty="0"/>
              <a:t> features</a:t>
            </a:r>
          </a:p>
          <a:p>
            <a:pPr lvl="1"/>
            <a:r>
              <a:rPr lang="en-US" altLang="zh-TW" sz="2400" dirty="0"/>
              <a:t>Small (less than 15,000 lines of code), easy to port</a:t>
            </a:r>
          </a:p>
          <a:p>
            <a:pPr lvl="1"/>
            <a:r>
              <a:rPr lang="en-US" altLang="zh-TW" sz="2400" dirty="0"/>
              <a:t>Support priority-based multi-tasking and time-slicing</a:t>
            </a:r>
          </a:p>
          <a:p>
            <a:pPr lvl="1"/>
            <a:r>
              <a:rPr lang="en-US" altLang="zh-TW" sz="2400" dirty="0"/>
              <a:t>No virtual memory support, all threads sits in a common physical address space</a:t>
            </a:r>
          </a:p>
          <a:p>
            <a:pPr lvl="1"/>
            <a:r>
              <a:rPr lang="en-US" altLang="zh-TW" sz="2400" dirty="0"/>
              <a:t>No multi-core SMP support for most architecture</a:t>
            </a:r>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a:t>
            </a:fld>
            <a:endParaRPr lang="zh-TW" altLang="en-US" dirty="0"/>
          </a:p>
        </p:txBody>
      </p:sp>
    </p:spTree>
    <p:extLst>
      <p:ext uri="{BB962C8B-B14F-4D97-AF65-F5344CB8AC3E}">
        <p14:creationId xmlns:p14="http://schemas.microsoft.com/office/powerpoint/2010/main" val="191849640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20</a:t>
            </a:fld>
            <a:endParaRPr lang="zh-TW" altLang="en-US"/>
          </a:p>
        </p:txBody>
      </p:sp>
      <p:sp>
        <p:nvSpPr>
          <p:cNvPr id="5" name="矩形 4"/>
          <p:cNvSpPr/>
          <p:nvPr/>
        </p:nvSpPr>
        <p:spPr>
          <a:xfrm>
            <a:off x="107504" y="260648"/>
            <a:ext cx="8064896" cy="2862322"/>
          </a:xfrm>
          <a:prstGeom prst="rect">
            <a:avLst/>
          </a:prstGeom>
        </p:spPr>
        <p:txBody>
          <a:bodyPr wrap="square">
            <a:spAutoFit/>
          </a:bodyPr>
          <a:lstStyle/>
          <a:p>
            <a:r>
              <a:rPr lang="en-US" altLang="zh-TW" sz="1800" dirty="0">
                <a:latin typeface="Times New Roman" panose="02020603050405020304" pitchFamily="18" charset="0"/>
                <a:cs typeface="Times New Roman" panose="02020603050405020304" pitchFamily="18" charset="0"/>
              </a:rPr>
              <a:t>void </a:t>
            </a:r>
            <a:r>
              <a:rPr lang="en-US" altLang="zh-TW" sz="1800" dirty="0" err="1">
                <a:latin typeface="Times New Roman" panose="02020603050405020304" pitchFamily="18" charset="0"/>
                <a:cs typeface="Times New Roman" panose="02020603050405020304" pitchFamily="18" charset="0"/>
              </a:rPr>
              <a:t>vApplicationMallocFailedHook</a:t>
            </a:r>
            <a:r>
              <a:rPr lang="en-US" altLang="zh-TW" sz="1800" dirty="0">
                <a:latin typeface="Times New Roman" panose="02020603050405020304" pitchFamily="18" charset="0"/>
                <a:cs typeface="Times New Roman" panose="02020603050405020304" pitchFamily="18" charset="0"/>
              </a:rPr>
              <a:t>( void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 do something */</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a:t>
            </a: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void </a:t>
            </a:r>
            <a:r>
              <a:rPr lang="en-US" altLang="zh-TW" sz="1800" dirty="0" err="1">
                <a:latin typeface="Times New Roman" panose="02020603050405020304" pitchFamily="18" charset="0"/>
                <a:cs typeface="Times New Roman" panose="02020603050405020304" pitchFamily="18" charset="0"/>
              </a:rPr>
              <a:t>vApplicationSetupHardware</a:t>
            </a:r>
            <a:r>
              <a:rPr lang="en-US" altLang="zh-TW" sz="1800" dirty="0">
                <a:latin typeface="Times New Roman" panose="02020603050405020304" pitchFamily="18" charset="0"/>
                <a:cs typeface="Times New Roman" panose="02020603050405020304" pitchFamily="18" charset="0"/>
              </a:rPr>
              <a:t>( void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 Do nothing */</a:t>
            </a:r>
          </a:p>
          <a:p>
            <a:r>
              <a:rPr lang="en-US" altLang="zh-TW" sz="1800" dirty="0">
                <a:latin typeface="Times New Roman" panose="02020603050405020304" pitchFamily="18" charset="0"/>
                <a:cs typeface="Times New Roman" panose="02020603050405020304" pitchFamily="18" charset="0"/>
              </a:rPr>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39" y="2564904"/>
            <a:ext cx="586208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688199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39552" y="548680"/>
            <a:ext cx="8229600" cy="2520280"/>
          </a:xfrm>
        </p:spPr>
        <p:txBody>
          <a:bodyPr>
            <a:normAutofit lnSpcReduction="10000"/>
          </a:bodyPr>
          <a:lstStyle/>
          <a:p>
            <a:pPr algn="just"/>
            <a:r>
              <a:rPr lang="en-US" altLang="zh-TW" sz="2400" dirty="0"/>
              <a:t>Example 1 created both tasks from within main() prior to starting the scheduler. It is also possible to create a task from within another task. </a:t>
            </a:r>
          </a:p>
          <a:p>
            <a:pPr algn="just"/>
            <a:r>
              <a:rPr lang="en-US" altLang="zh-TW" sz="2400" dirty="0"/>
              <a:t>We could have created Task1 from main(), and then created Task2 from within Task1. Task2 would not get created until after the scheduler had been started but the output produced by the example would be the same.</a:t>
            </a:r>
            <a:endParaRPr lang="zh-TW" altLang="en-US" sz="24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21</a:t>
            </a:fld>
            <a:endParaRPr lang="zh-TW" altLang="en-US"/>
          </a:p>
        </p:txBody>
      </p:sp>
      <p:sp>
        <p:nvSpPr>
          <p:cNvPr id="5" name="矩形 4"/>
          <p:cNvSpPr/>
          <p:nvPr/>
        </p:nvSpPr>
        <p:spPr>
          <a:xfrm>
            <a:off x="621904" y="3325558"/>
            <a:ext cx="8064896" cy="2862322"/>
          </a:xfrm>
          <a:prstGeom prst="rect">
            <a:avLst/>
          </a:prstGeom>
          <a:ln>
            <a:solidFill>
              <a:schemeClr val="tx1"/>
            </a:solidFill>
          </a:ln>
        </p:spPr>
        <p:txBody>
          <a:bodyPr wrap="square">
            <a:spAutoFit/>
          </a:bodyPr>
          <a:lstStyle/>
          <a:p>
            <a:r>
              <a:rPr lang="en-US" altLang="zh-TW" sz="1800" dirty="0">
                <a:latin typeface="Times New Roman" panose="02020603050405020304" pitchFamily="18" charset="0"/>
                <a:cs typeface="Times New Roman" panose="02020603050405020304" pitchFamily="18" charset="0"/>
              </a:rPr>
              <a:t>void vTask1( void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int</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i</a:t>
            </a:r>
            <a:r>
              <a:rPr lang="en-US" altLang="zh-TW" sz="1800" dirty="0">
                <a:latin typeface="Times New Roman" panose="02020603050405020304" pitchFamily="18" charset="0"/>
                <a:cs typeface="Times New Roman" panose="02020603050405020304" pitchFamily="18" charset="0"/>
              </a:rPr>
              <a:t>;</a:t>
            </a:r>
          </a:p>
          <a:p>
            <a:r>
              <a:rPr lang="en-US" altLang="zh-TW" sz="1800" dirty="0">
                <a:solidFill>
                  <a:srgbClr val="0000FF"/>
                </a:solidFill>
                <a:latin typeface="Times New Roman" panose="02020603050405020304" pitchFamily="18" charset="0"/>
                <a:cs typeface="Times New Roman" panose="02020603050405020304" pitchFamily="18" charset="0"/>
              </a:rPr>
              <a:t>	xTaskCreate( vTask2, (const char * )"Task 2", 1000, NULL, 1, NULL );</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("Task 1 is running\r\n");</a:t>
            </a:r>
          </a:p>
          <a:p>
            <a:r>
              <a:rPr lang="en-US" altLang="zh-TW" sz="1800" dirty="0">
                <a:latin typeface="Times New Roman" panose="02020603050405020304" pitchFamily="18" charset="0"/>
                <a:cs typeface="Times New Roman" panose="02020603050405020304" pitchFamily="18" charset="0"/>
              </a:rPr>
              <a:t>		for(</a:t>
            </a:r>
            <a:r>
              <a:rPr lang="en-US" altLang="zh-TW" sz="1800" dirty="0" err="1">
                <a:latin typeface="Times New Roman" panose="02020603050405020304" pitchFamily="18" charset="0"/>
                <a:cs typeface="Times New Roman" panose="02020603050405020304" pitchFamily="18" charset="0"/>
              </a:rPr>
              <a:t>i</a:t>
            </a:r>
            <a:r>
              <a:rPr lang="en-US" altLang="zh-TW" sz="1800" dirty="0">
                <a:latin typeface="Times New Roman" panose="02020603050405020304" pitchFamily="18" charset="0"/>
                <a:cs typeface="Times New Roman" panose="02020603050405020304" pitchFamily="18" charset="0"/>
              </a:rPr>
              <a:t>=0; </a:t>
            </a:r>
            <a:r>
              <a:rPr lang="en-US" altLang="zh-TW" sz="1800" dirty="0" err="1">
                <a:latin typeface="Times New Roman" panose="02020603050405020304" pitchFamily="18" charset="0"/>
                <a:cs typeface="Times New Roman" panose="02020603050405020304" pitchFamily="18" charset="0"/>
              </a:rPr>
              <a:t>i</a:t>
            </a:r>
            <a:r>
              <a:rPr lang="en-US" altLang="zh-TW" sz="1800" dirty="0">
                <a:latin typeface="Times New Roman" panose="02020603050405020304" pitchFamily="18" charset="0"/>
                <a:cs typeface="Times New Roman" panose="02020603050405020304" pitchFamily="18" charset="0"/>
              </a:rPr>
              <a:t>&lt;</a:t>
            </a:r>
            <a:r>
              <a:rPr lang="en-US" altLang="zh-TW" sz="1800" dirty="0" err="1">
                <a:latin typeface="Times New Roman" panose="02020603050405020304" pitchFamily="18" charset="0"/>
                <a:cs typeface="Times New Roman" panose="02020603050405020304" pitchFamily="18" charset="0"/>
              </a:rPr>
              <a:t>MAX_delay</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i</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endParaRPr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96213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374726"/>
            <a:ext cx="4463873" cy="4903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en-US" altLang="zh-TW" dirty="0"/>
              <a:t>Example 2: </a:t>
            </a:r>
            <a:r>
              <a:rPr lang="zh-TW" altLang="en-US" dirty="0"/>
              <a:t>採用</a:t>
            </a:r>
            <a:r>
              <a:rPr lang="en-US" altLang="zh-TW" dirty="0"/>
              <a:t>Task Parameter</a:t>
            </a:r>
            <a:endParaRPr lang="zh-TW" altLang="en-US"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22</a:t>
            </a:fld>
            <a:endParaRPr lang="zh-TW" altLang="en-US"/>
          </a:p>
        </p:txBody>
      </p:sp>
      <p:sp>
        <p:nvSpPr>
          <p:cNvPr id="6" name="矩形 5"/>
          <p:cNvSpPr/>
          <p:nvPr/>
        </p:nvSpPr>
        <p:spPr>
          <a:xfrm>
            <a:off x="3779912" y="2996952"/>
            <a:ext cx="4248214" cy="369332"/>
          </a:xfrm>
          <a:prstGeom prst="rect">
            <a:avLst/>
          </a:prstGeom>
          <a:solidFill>
            <a:schemeClr val="accent6">
              <a:lumMod val="60000"/>
              <a:lumOff val="40000"/>
            </a:schemeClr>
          </a:solidFill>
          <a:ln>
            <a:solidFill>
              <a:schemeClr val="tx1"/>
            </a:solidFill>
          </a:ln>
        </p:spPr>
        <p:txBody>
          <a:bodyPr wrap="none">
            <a:spAutoFit/>
          </a:bodyPr>
          <a:lstStyle/>
          <a:p>
            <a:r>
              <a:rPr lang="en-US" altLang="zh-TW" sz="1800" dirty="0">
                <a:latin typeface="Times New Roman" panose="02020603050405020304" pitchFamily="18" charset="0"/>
                <a:cs typeface="Times New Roman" panose="02020603050405020304" pitchFamily="18" charset="0"/>
              </a:rPr>
              <a:t>char *</a:t>
            </a:r>
            <a:r>
              <a:rPr lang="en-US" altLang="zh-TW" sz="1800" dirty="0" err="1">
                <a:latin typeface="Times New Roman" panose="02020603050405020304" pitchFamily="18" charset="0"/>
                <a:cs typeface="Times New Roman" panose="02020603050405020304" pitchFamily="18" charset="0"/>
              </a:rPr>
              <a:t>pcTaskName</a:t>
            </a:r>
            <a:r>
              <a:rPr lang="en-US" altLang="zh-TW" sz="1800" dirty="0">
                <a:latin typeface="Times New Roman" panose="02020603050405020304" pitchFamily="18" charset="0"/>
                <a:cs typeface="Times New Roman" panose="02020603050405020304" pitchFamily="18" charset="0"/>
              </a:rPr>
              <a:t> = (char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a:t>
            </a:r>
            <a:endParaRPr lang="zh-TW" altLang="en-US" sz="1800" dirty="0">
              <a:latin typeface="Times New Roman" panose="02020603050405020304" pitchFamily="18" charset="0"/>
              <a:cs typeface="Times New Roman" panose="02020603050405020304" pitchFamily="18" charset="0"/>
            </a:endParaRPr>
          </a:p>
        </p:txBody>
      </p:sp>
      <p:sp>
        <p:nvSpPr>
          <p:cNvPr id="7" name="向左箭號 6"/>
          <p:cNvSpPr/>
          <p:nvPr/>
        </p:nvSpPr>
        <p:spPr>
          <a:xfrm>
            <a:off x="1691680" y="3172326"/>
            <a:ext cx="2016224" cy="184666"/>
          </a:xfrm>
          <a:prstGeom prst="leftArrow">
            <a:avLst/>
          </a:prstGeom>
          <a:solidFill>
            <a:schemeClr val="accent3">
              <a:lumMod val="60000"/>
              <a:lumOff val="4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右彎箭號 7"/>
          <p:cNvSpPr/>
          <p:nvPr/>
        </p:nvSpPr>
        <p:spPr>
          <a:xfrm rot="10800000">
            <a:off x="1763688" y="3429000"/>
            <a:ext cx="3240359" cy="1656184"/>
          </a:xfrm>
          <a:prstGeom prst="bentArrow">
            <a:avLst>
              <a:gd name="adj1" fmla="val 4860"/>
              <a:gd name="adj2" fmla="val 5856"/>
              <a:gd name="adj3" fmla="val 14155"/>
              <a:gd name="adj4" fmla="val 48774"/>
            </a:avLst>
          </a:prstGeom>
          <a:solidFill>
            <a:schemeClr val="accent3">
              <a:lumMod val="60000"/>
              <a:lumOff val="4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 name="矩形 10"/>
          <p:cNvSpPr/>
          <p:nvPr/>
        </p:nvSpPr>
        <p:spPr>
          <a:xfrm>
            <a:off x="5652300" y="4075062"/>
            <a:ext cx="3384196" cy="369332"/>
          </a:xfrm>
          <a:prstGeom prst="rect">
            <a:avLst/>
          </a:prstGeom>
          <a:solidFill>
            <a:schemeClr val="accent6">
              <a:lumMod val="60000"/>
              <a:lumOff val="40000"/>
            </a:schemeClr>
          </a:solidFill>
          <a:ln>
            <a:solidFill>
              <a:schemeClr val="tx1"/>
            </a:solidFill>
          </a:ln>
        </p:spPr>
        <p:txBody>
          <a:bodyPr wrap="none">
            <a:spAutoFit/>
          </a:bodyPr>
          <a:lstStyle/>
          <a:p>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("%s\r\n", </a:t>
            </a:r>
            <a:r>
              <a:rPr lang="en-US" altLang="zh-TW" sz="1800" dirty="0" err="1">
                <a:latin typeface="Times New Roman" panose="02020603050405020304" pitchFamily="18" charset="0"/>
                <a:cs typeface="Times New Roman" panose="02020603050405020304" pitchFamily="18" charset="0"/>
              </a:rPr>
              <a:t>pcTaskName</a:t>
            </a:r>
            <a:r>
              <a:rPr lang="en-US" altLang="zh-TW" sz="1800" dirty="0">
                <a:latin typeface="Times New Roman" panose="02020603050405020304" pitchFamily="18" charset="0"/>
                <a:cs typeface="Times New Roman" panose="02020603050405020304" pitchFamily="18" charset="0"/>
              </a:rPr>
              <a:t>);</a:t>
            </a:r>
            <a:endParaRPr lang="zh-TW" altLang="en-US" sz="1800" dirty="0">
              <a:latin typeface="Times New Roman" panose="02020603050405020304" pitchFamily="18" charset="0"/>
              <a:cs typeface="Times New Roman" panose="02020603050405020304" pitchFamily="18" charset="0"/>
            </a:endParaRPr>
          </a:p>
        </p:txBody>
      </p:sp>
      <p:sp>
        <p:nvSpPr>
          <p:cNvPr id="10" name="向上箭號 9"/>
          <p:cNvSpPr/>
          <p:nvPr/>
        </p:nvSpPr>
        <p:spPr>
          <a:xfrm rot="6696940">
            <a:off x="4951175" y="3476252"/>
            <a:ext cx="164309" cy="1082254"/>
          </a:xfrm>
          <a:prstGeom prst="upArrow">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上箭號 12"/>
          <p:cNvSpPr/>
          <p:nvPr/>
        </p:nvSpPr>
        <p:spPr>
          <a:xfrm rot="2941697">
            <a:off x="5096606" y="4142164"/>
            <a:ext cx="164309" cy="1655293"/>
          </a:xfrm>
          <a:prstGeom prst="upArrow">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39081231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23</a:t>
            </a:fld>
            <a:endParaRPr lang="zh-TW" altLang="en-US"/>
          </a:p>
        </p:txBody>
      </p:sp>
      <p:sp>
        <p:nvSpPr>
          <p:cNvPr id="5" name="矩形 4"/>
          <p:cNvSpPr/>
          <p:nvPr/>
        </p:nvSpPr>
        <p:spPr>
          <a:xfrm>
            <a:off x="107504" y="476672"/>
            <a:ext cx="9036496" cy="5940088"/>
          </a:xfrm>
          <a:prstGeom prst="rect">
            <a:avLst/>
          </a:prstGeom>
        </p:spPr>
        <p:txBody>
          <a:bodyPr wrap="square">
            <a:spAutoFit/>
          </a:bodyPr>
          <a:lstStyle/>
          <a:p>
            <a:pPr>
              <a:lnSpc>
                <a:spcPts val="2400"/>
              </a:lnSpc>
            </a:pPr>
            <a:r>
              <a:rPr lang="en-US" altLang="zh-TW" sz="1700" dirty="0">
                <a:latin typeface="Times New Roman" panose="02020603050405020304" pitchFamily="18" charset="0"/>
                <a:cs typeface="Times New Roman" panose="02020603050405020304" pitchFamily="18" charset="0"/>
              </a:rPr>
              <a:t>int main( void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	</a:t>
            </a:r>
            <a:r>
              <a:rPr lang="en-US" altLang="zh-TW" sz="1700" dirty="0">
                <a:solidFill>
                  <a:srgbClr val="FF0000"/>
                </a:solidFill>
                <a:latin typeface="Times New Roman" panose="02020603050405020304" pitchFamily="18" charset="0"/>
                <a:cs typeface="Times New Roman" panose="02020603050405020304" pitchFamily="18" charset="0"/>
              </a:rPr>
              <a:t>char *pcTextForTask1 = "Task 1 is running through its parameter!";</a:t>
            </a:r>
          </a:p>
          <a:p>
            <a:pPr>
              <a:lnSpc>
                <a:spcPts val="2400"/>
              </a:lnSpc>
            </a:pPr>
            <a:r>
              <a:rPr lang="en-US" altLang="zh-TW" sz="1700" dirty="0">
                <a:solidFill>
                  <a:srgbClr val="FF0000"/>
                </a:solidFill>
                <a:latin typeface="Times New Roman" panose="02020603050405020304" pitchFamily="18" charset="0"/>
                <a:cs typeface="Times New Roman" panose="02020603050405020304" pitchFamily="18" charset="0"/>
              </a:rPr>
              <a:t>	char *pcTextForTask2 = "Task 2 is running through its parameter!"; </a:t>
            </a:r>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xTaskCreate</a:t>
            </a:r>
            <a:r>
              <a:rPr lang="en-US" altLang="zh-TW" sz="1700" dirty="0">
                <a:latin typeface="Times New Roman" panose="02020603050405020304" pitchFamily="18" charset="0"/>
                <a:cs typeface="Times New Roman" panose="02020603050405020304" pitchFamily="18" charset="0"/>
              </a:rPr>
              <a:t>( vTask1, (const char * )"Task 1", 1000, </a:t>
            </a:r>
            <a:r>
              <a:rPr lang="en-US" altLang="zh-TW" sz="1700" dirty="0">
                <a:solidFill>
                  <a:srgbClr val="FF0000"/>
                </a:solidFill>
                <a:latin typeface="Times New Roman" panose="02020603050405020304" pitchFamily="18" charset="0"/>
                <a:cs typeface="Times New Roman" panose="02020603050405020304" pitchFamily="18" charset="0"/>
              </a:rPr>
              <a:t>(void*)pcTextForTask1</a:t>
            </a:r>
            <a:r>
              <a:rPr lang="en-US" altLang="zh-TW" sz="1700" dirty="0">
                <a:latin typeface="Times New Roman" panose="02020603050405020304" pitchFamily="18" charset="0"/>
                <a:cs typeface="Times New Roman" panose="02020603050405020304" pitchFamily="18" charset="0"/>
              </a:rPr>
              <a:t>, 1, NULL );</a:t>
            </a:r>
            <a:endParaRPr lang="en-US" altLang="zh-TW" sz="1700" dirty="0">
              <a:solidFill>
                <a:srgbClr val="008000"/>
              </a:solidFill>
              <a:latin typeface="Times New Roman" panose="02020603050405020304" pitchFamily="18" charset="0"/>
              <a:cs typeface="Times New Roman" panose="02020603050405020304" pitchFamily="18" charset="0"/>
            </a:endParaRPr>
          </a:p>
          <a:p>
            <a:pPr>
              <a:lnSpc>
                <a:spcPts val="2400"/>
              </a:lnSpc>
            </a:pPr>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xTaskCreate</a:t>
            </a:r>
            <a:r>
              <a:rPr lang="en-US" altLang="zh-TW" sz="1700" dirty="0">
                <a:latin typeface="Times New Roman" panose="02020603050405020304" pitchFamily="18" charset="0"/>
                <a:cs typeface="Times New Roman" panose="02020603050405020304" pitchFamily="18" charset="0"/>
              </a:rPr>
              <a:t>( vTask2, (const char * )"Task 2", 1000, </a:t>
            </a:r>
            <a:r>
              <a:rPr lang="en-US" altLang="zh-TW" sz="1700" dirty="0">
                <a:solidFill>
                  <a:srgbClr val="FF0000"/>
                </a:solidFill>
                <a:latin typeface="Times New Roman" panose="02020603050405020304" pitchFamily="18" charset="0"/>
                <a:cs typeface="Times New Roman" panose="02020603050405020304" pitchFamily="18" charset="0"/>
              </a:rPr>
              <a:t>(void*)pcTextForTask2</a:t>
            </a:r>
            <a:r>
              <a:rPr lang="en-US" altLang="zh-TW" sz="1700" dirty="0">
                <a:latin typeface="Times New Roman" panose="02020603050405020304" pitchFamily="18" charset="0"/>
                <a:cs typeface="Times New Roman" panose="02020603050405020304" pitchFamily="18" charset="0"/>
              </a:rPr>
              <a:t>, 1, NULL );</a:t>
            </a:r>
          </a:p>
          <a:p>
            <a:pPr>
              <a:lnSpc>
                <a:spcPts val="2400"/>
              </a:lnSpc>
            </a:pPr>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vTaskStartScheduler</a:t>
            </a: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	for( ;;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void </a:t>
            </a:r>
            <a:r>
              <a:rPr lang="en-US" altLang="zh-TW" sz="1700" dirty="0" err="1">
                <a:latin typeface="Times New Roman" panose="02020603050405020304" pitchFamily="18" charset="0"/>
                <a:cs typeface="Times New Roman" panose="02020603050405020304" pitchFamily="18" charset="0"/>
              </a:rPr>
              <a:t>vApplicationMallocFailedHook</a:t>
            </a:r>
            <a:r>
              <a:rPr lang="en-US" altLang="zh-TW" sz="1700" dirty="0">
                <a:latin typeface="Times New Roman" panose="02020603050405020304" pitchFamily="18" charset="0"/>
                <a:cs typeface="Times New Roman" panose="02020603050405020304" pitchFamily="18" charset="0"/>
              </a:rPr>
              <a:t>( void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	/* do something */</a:t>
            </a:r>
          </a:p>
          <a:p>
            <a:pPr>
              <a:lnSpc>
                <a:spcPts val="2400"/>
              </a:lnSpc>
            </a:pPr>
            <a:r>
              <a:rPr lang="en-US" altLang="zh-TW" sz="1700" dirty="0">
                <a:latin typeface="Times New Roman" panose="02020603050405020304" pitchFamily="18" charset="0"/>
                <a:cs typeface="Times New Roman" panose="02020603050405020304" pitchFamily="18" charset="0"/>
              </a:rPr>
              <a:t>	for( ;;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endParaRPr lang="en-US" altLang="zh-TW" sz="1700" dirty="0">
              <a:latin typeface="Times New Roman" panose="02020603050405020304" pitchFamily="18" charset="0"/>
              <a:cs typeface="Times New Roman" panose="02020603050405020304" pitchFamily="18" charset="0"/>
            </a:endParaRPr>
          </a:p>
          <a:p>
            <a:pPr>
              <a:lnSpc>
                <a:spcPts val="2400"/>
              </a:lnSpc>
            </a:pPr>
            <a:r>
              <a:rPr lang="en-US" altLang="zh-TW" sz="1700" dirty="0">
                <a:latin typeface="Times New Roman" panose="02020603050405020304" pitchFamily="18" charset="0"/>
                <a:cs typeface="Times New Roman" panose="02020603050405020304" pitchFamily="18" charset="0"/>
              </a:rPr>
              <a:t>void </a:t>
            </a:r>
            <a:r>
              <a:rPr lang="en-US" altLang="zh-TW" sz="1700" dirty="0" err="1">
                <a:latin typeface="Times New Roman" panose="02020603050405020304" pitchFamily="18" charset="0"/>
                <a:cs typeface="Times New Roman" panose="02020603050405020304" pitchFamily="18" charset="0"/>
              </a:rPr>
              <a:t>vApplicationSetupHardware</a:t>
            </a:r>
            <a:r>
              <a:rPr lang="en-US" altLang="zh-TW" sz="1700" dirty="0">
                <a:latin typeface="Times New Roman" panose="02020603050405020304" pitchFamily="18" charset="0"/>
                <a:cs typeface="Times New Roman" panose="02020603050405020304" pitchFamily="18" charset="0"/>
              </a:rPr>
              <a:t>( void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	/* Do nothing */</a:t>
            </a:r>
          </a:p>
          <a:p>
            <a:pPr>
              <a:lnSpc>
                <a:spcPts val="2400"/>
              </a:lnSpc>
            </a:pPr>
            <a:r>
              <a:rPr lang="en-US" altLang="zh-TW" sz="1700" dirty="0">
                <a:latin typeface="Times New Roman" panose="02020603050405020304" pitchFamily="18" charset="0"/>
                <a:cs typeface="Times New Roman" panose="02020603050405020304" pitchFamily="18" charset="0"/>
              </a:rPr>
              <a:t>}</a:t>
            </a:r>
            <a:endParaRPr lang="zh-TW" alt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58367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Task Priorities</a:t>
            </a:r>
            <a:endParaRPr lang="zh-TW" altLang="en-US" dirty="0"/>
          </a:p>
        </p:txBody>
      </p:sp>
      <p:sp>
        <p:nvSpPr>
          <p:cNvPr id="3" name="內容版面配置區 2"/>
          <p:cNvSpPr>
            <a:spLocks noGrp="1"/>
          </p:cNvSpPr>
          <p:nvPr>
            <p:ph idx="1"/>
          </p:nvPr>
        </p:nvSpPr>
        <p:spPr/>
        <p:txBody>
          <a:bodyPr>
            <a:normAutofit/>
          </a:bodyPr>
          <a:lstStyle/>
          <a:p>
            <a:r>
              <a:rPr lang="en-US" altLang="zh-TW" sz="2800" dirty="0" err="1">
                <a:solidFill>
                  <a:srgbClr val="0000FF"/>
                </a:solidFill>
              </a:rPr>
              <a:t>uxPriority</a:t>
            </a:r>
            <a:r>
              <a:rPr lang="en-US" altLang="zh-TW" sz="2800" dirty="0"/>
              <a:t> parameter of the </a:t>
            </a:r>
            <a:r>
              <a:rPr lang="en-US" altLang="zh-TW" sz="2800" dirty="0">
                <a:solidFill>
                  <a:srgbClr val="0000FF"/>
                </a:solidFill>
              </a:rPr>
              <a:t>xTaskCreate() </a:t>
            </a:r>
            <a:r>
              <a:rPr lang="en-US" altLang="zh-TW" sz="2800" dirty="0"/>
              <a:t>API function assigns an initial priority to the task being created. </a:t>
            </a:r>
          </a:p>
          <a:p>
            <a:pPr lvl="1"/>
            <a:r>
              <a:rPr lang="en-US" altLang="zh-TW" sz="2400" dirty="0"/>
              <a:t>The priority can be changed after the scheduler has been started by using the </a:t>
            </a:r>
            <a:r>
              <a:rPr lang="en-US" altLang="zh-TW" sz="2400" dirty="0" err="1">
                <a:solidFill>
                  <a:srgbClr val="0000FF"/>
                </a:solidFill>
              </a:rPr>
              <a:t>vTaskPrioritySet</a:t>
            </a:r>
            <a:r>
              <a:rPr lang="en-US" altLang="zh-TW" sz="2400" dirty="0">
                <a:solidFill>
                  <a:srgbClr val="0000FF"/>
                </a:solidFill>
              </a:rPr>
              <a:t>() </a:t>
            </a:r>
            <a:r>
              <a:rPr lang="en-US" altLang="zh-TW" sz="2400" dirty="0"/>
              <a:t>API function.</a:t>
            </a:r>
          </a:p>
          <a:p>
            <a:pPr lvl="1"/>
            <a:r>
              <a:rPr lang="en-US" altLang="zh-TW" sz="2400" dirty="0"/>
              <a:t>The maximum number of priorities available is set by the application defined </a:t>
            </a:r>
            <a:r>
              <a:rPr lang="en-US" altLang="zh-TW" sz="2400" dirty="0" err="1">
                <a:solidFill>
                  <a:srgbClr val="0000FF"/>
                </a:solidFill>
              </a:rPr>
              <a:t>configMAX_PRIORITIES</a:t>
            </a:r>
            <a:r>
              <a:rPr lang="en-US" altLang="zh-TW" sz="2400" dirty="0"/>
              <a:t> compile time configuration constant within </a:t>
            </a:r>
            <a:r>
              <a:rPr lang="en-US" altLang="zh-TW" sz="2400" dirty="0" err="1"/>
              <a:t>FreeRTOSConfig.h</a:t>
            </a:r>
            <a:r>
              <a:rPr lang="en-US" altLang="zh-TW" sz="2400" dirty="0"/>
              <a:t>.</a:t>
            </a:r>
          </a:p>
          <a:p>
            <a:pPr lvl="1"/>
            <a:r>
              <a:rPr lang="en-US" altLang="zh-TW" sz="2400" dirty="0"/>
              <a:t>Low numeric priority values denote low priority tasks, with priority </a:t>
            </a:r>
            <a:r>
              <a:rPr lang="en-US" altLang="zh-TW" sz="2400" dirty="0">
                <a:solidFill>
                  <a:srgbClr val="0000FF"/>
                </a:solidFill>
              </a:rPr>
              <a:t>0</a:t>
            </a:r>
            <a:r>
              <a:rPr lang="en-US" altLang="zh-TW" sz="2400" dirty="0"/>
              <a:t> being the lowest priority possible.</a:t>
            </a:r>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24</a:t>
            </a:fld>
            <a:endParaRPr lang="zh-TW" altLang="en-US"/>
          </a:p>
        </p:txBody>
      </p:sp>
    </p:spTree>
    <p:extLst>
      <p:ext uri="{BB962C8B-B14F-4D97-AF65-F5344CB8AC3E}">
        <p14:creationId xmlns:p14="http://schemas.microsoft.com/office/powerpoint/2010/main" val="428811981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25</a:t>
            </a:fld>
            <a:endParaRPr lang="zh-TW" altLang="en-US"/>
          </a:p>
        </p:txBody>
      </p:sp>
      <p:sp>
        <p:nvSpPr>
          <p:cNvPr id="5" name="矩形 4"/>
          <p:cNvSpPr/>
          <p:nvPr/>
        </p:nvSpPr>
        <p:spPr>
          <a:xfrm>
            <a:off x="107504" y="476672"/>
            <a:ext cx="9036496" cy="5940088"/>
          </a:xfrm>
          <a:prstGeom prst="rect">
            <a:avLst/>
          </a:prstGeom>
        </p:spPr>
        <p:txBody>
          <a:bodyPr wrap="square">
            <a:spAutoFit/>
          </a:bodyPr>
          <a:lstStyle/>
          <a:p>
            <a:pPr>
              <a:lnSpc>
                <a:spcPts val="2400"/>
              </a:lnSpc>
            </a:pPr>
            <a:r>
              <a:rPr lang="en-US" altLang="zh-TW" sz="1700" dirty="0">
                <a:latin typeface="Times New Roman" panose="02020603050405020304" pitchFamily="18" charset="0"/>
                <a:cs typeface="Times New Roman" panose="02020603050405020304" pitchFamily="18" charset="0"/>
              </a:rPr>
              <a:t>int main( void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	char *pcTextForTask1 = "Task 1 is running through its parameter!";</a:t>
            </a:r>
          </a:p>
          <a:p>
            <a:pPr>
              <a:lnSpc>
                <a:spcPts val="2400"/>
              </a:lnSpc>
            </a:pPr>
            <a:r>
              <a:rPr lang="en-US" altLang="zh-TW" sz="1700" dirty="0">
                <a:latin typeface="Times New Roman" panose="02020603050405020304" pitchFamily="18" charset="0"/>
                <a:cs typeface="Times New Roman" panose="02020603050405020304" pitchFamily="18" charset="0"/>
              </a:rPr>
              <a:t>	char *pcTextForTask2 = "Task 2 is running through its parameter!"; 	</a:t>
            </a:r>
            <a:r>
              <a:rPr lang="en-US" altLang="zh-TW" sz="1700" dirty="0" err="1">
                <a:latin typeface="Times New Roman" panose="02020603050405020304" pitchFamily="18" charset="0"/>
                <a:cs typeface="Times New Roman" panose="02020603050405020304" pitchFamily="18" charset="0"/>
              </a:rPr>
              <a:t>xTaskCreate</a:t>
            </a:r>
            <a:r>
              <a:rPr lang="en-US" altLang="zh-TW" sz="1700" dirty="0">
                <a:latin typeface="Times New Roman" panose="02020603050405020304" pitchFamily="18" charset="0"/>
                <a:cs typeface="Times New Roman" panose="02020603050405020304" pitchFamily="18" charset="0"/>
              </a:rPr>
              <a:t>( vTask1, (const char * )"Task 1", 1000, (void*)pcTextForTask1, </a:t>
            </a:r>
            <a:r>
              <a:rPr lang="en-US" altLang="zh-TW" sz="1700" b="1" dirty="0">
                <a:solidFill>
                  <a:srgbClr val="FF0000"/>
                </a:solidFill>
                <a:latin typeface="Times New Roman" panose="02020603050405020304" pitchFamily="18" charset="0"/>
                <a:cs typeface="Times New Roman" panose="02020603050405020304" pitchFamily="18" charset="0"/>
              </a:rPr>
              <a:t>1</a:t>
            </a:r>
            <a:r>
              <a:rPr lang="en-US" altLang="zh-TW" sz="1700" dirty="0">
                <a:latin typeface="Times New Roman" panose="02020603050405020304" pitchFamily="18" charset="0"/>
                <a:cs typeface="Times New Roman" panose="02020603050405020304" pitchFamily="18" charset="0"/>
              </a:rPr>
              <a:t>, NULL );</a:t>
            </a:r>
            <a:endParaRPr lang="en-US" altLang="zh-TW" sz="1700" dirty="0">
              <a:solidFill>
                <a:srgbClr val="008000"/>
              </a:solidFill>
              <a:latin typeface="Times New Roman" panose="02020603050405020304" pitchFamily="18" charset="0"/>
              <a:cs typeface="Times New Roman" panose="02020603050405020304" pitchFamily="18" charset="0"/>
            </a:endParaRPr>
          </a:p>
          <a:p>
            <a:pPr>
              <a:lnSpc>
                <a:spcPts val="2400"/>
              </a:lnSpc>
            </a:pPr>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xTaskCreate</a:t>
            </a:r>
            <a:r>
              <a:rPr lang="en-US" altLang="zh-TW" sz="1700" dirty="0">
                <a:latin typeface="Times New Roman" panose="02020603050405020304" pitchFamily="18" charset="0"/>
                <a:cs typeface="Times New Roman" panose="02020603050405020304" pitchFamily="18" charset="0"/>
              </a:rPr>
              <a:t>( vTask2, (const char * )"Task 2", 1000, (void*)pcTextForTask2, </a:t>
            </a:r>
            <a:r>
              <a:rPr lang="en-US" altLang="zh-TW" sz="1700" b="1" dirty="0">
                <a:solidFill>
                  <a:srgbClr val="FF0000"/>
                </a:solidFill>
                <a:latin typeface="Times New Roman" panose="02020603050405020304" pitchFamily="18" charset="0"/>
                <a:cs typeface="Times New Roman" panose="02020603050405020304" pitchFamily="18" charset="0"/>
              </a:rPr>
              <a:t>2</a:t>
            </a:r>
            <a:r>
              <a:rPr lang="en-US" altLang="zh-TW" sz="1700" dirty="0">
                <a:latin typeface="Times New Roman" panose="02020603050405020304" pitchFamily="18" charset="0"/>
                <a:cs typeface="Times New Roman" panose="02020603050405020304" pitchFamily="18" charset="0"/>
              </a:rPr>
              <a:t>, NULL );</a:t>
            </a:r>
          </a:p>
          <a:p>
            <a:pPr>
              <a:lnSpc>
                <a:spcPts val="2400"/>
              </a:lnSpc>
            </a:pPr>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vTaskStartScheduler</a:t>
            </a: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	for( ;;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void </a:t>
            </a:r>
            <a:r>
              <a:rPr lang="en-US" altLang="zh-TW" sz="1700" dirty="0" err="1">
                <a:latin typeface="Times New Roman" panose="02020603050405020304" pitchFamily="18" charset="0"/>
                <a:cs typeface="Times New Roman" panose="02020603050405020304" pitchFamily="18" charset="0"/>
              </a:rPr>
              <a:t>vApplicationMallocFailedHook</a:t>
            </a:r>
            <a:r>
              <a:rPr lang="en-US" altLang="zh-TW" sz="1700" dirty="0">
                <a:latin typeface="Times New Roman" panose="02020603050405020304" pitchFamily="18" charset="0"/>
                <a:cs typeface="Times New Roman" panose="02020603050405020304" pitchFamily="18" charset="0"/>
              </a:rPr>
              <a:t>( void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	/* do something */</a:t>
            </a:r>
          </a:p>
          <a:p>
            <a:pPr>
              <a:lnSpc>
                <a:spcPts val="2400"/>
              </a:lnSpc>
            </a:pPr>
            <a:r>
              <a:rPr lang="en-US" altLang="zh-TW" sz="1700" dirty="0">
                <a:latin typeface="Times New Roman" panose="02020603050405020304" pitchFamily="18" charset="0"/>
                <a:cs typeface="Times New Roman" panose="02020603050405020304" pitchFamily="18" charset="0"/>
              </a:rPr>
              <a:t>	for( ;;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endParaRPr lang="en-US" altLang="zh-TW" sz="1700" dirty="0">
              <a:latin typeface="Times New Roman" panose="02020603050405020304" pitchFamily="18" charset="0"/>
              <a:cs typeface="Times New Roman" panose="02020603050405020304" pitchFamily="18" charset="0"/>
            </a:endParaRPr>
          </a:p>
          <a:p>
            <a:pPr>
              <a:lnSpc>
                <a:spcPts val="2400"/>
              </a:lnSpc>
            </a:pPr>
            <a:r>
              <a:rPr lang="en-US" altLang="zh-TW" sz="1700" dirty="0">
                <a:latin typeface="Times New Roman" panose="02020603050405020304" pitchFamily="18" charset="0"/>
                <a:cs typeface="Times New Roman" panose="02020603050405020304" pitchFamily="18" charset="0"/>
              </a:rPr>
              <a:t>void </a:t>
            </a:r>
            <a:r>
              <a:rPr lang="en-US" altLang="zh-TW" sz="1700" dirty="0" err="1">
                <a:latin typeface="Times New Roman" panose="02020603050405020304" pitchFamily="18" charset="0"/>
                <a:cs typeface="Times New Roman" panose="02020603050405020304" pitchFamily="18" charset="0"/>
              </a:rPr>
              <a:t>vApplicationSetupHardware</a:t>
            </a:r>
            <a:r>
              <a:rPr lang="en-US" altLang="zh-TW" sz="1700" dirty="0">
                <a:latin typeface="Times New Roman" panose="02020603050405020304" pitchFamily="18" charset="0"/>
                <a:cs typeface="Times New Roman" panose="02020603050405020304" pitchFamily="18" charset="0"/>
              </a:rPr>
              <a:t>( void )</a:t>
            </a:r>
          </a:p>
          <a:p>
            <a:pPr>
              <a:lnSpc>
                <a:spcPts val="2400"/>
              </a:lnSpc>
            </a:pPr>
            <a:r>
              <a:rPr lang="en-US" altLang="zh-TW" sz="1700" dirty="0">
                <a:latin typeface="Times New Roman" panose="02020603050405020304" pitchFamily="18" charset="0"/>
                <a:cs typeface="Times New Roman" panose="02020603050405020304" pitchFamily="18" charset="0"/>
              </a:rPr>
              <a:t>{</a:t>
            </a:r>
          </a:p>
          <a:p>
            <a:pPr>
              <a:lnSpc>
                <a:spcPts val="2400"/>
              </a:lnSpc>
            </a:pPr>
            <a:r>
              <a:rPr lang="en-US" altLang="zh-TW" sz="1700" dirty="0">
                <a:latin typeface="Times New Roman" panose="02020603050405020304" pitchFamily="18" charset="0"/>
                <a:cs typeface="Times New Roman" panose="02020603050405020304" pitchFamily="18" charset="0"/>
              </a:rPr>
              <a:t>	/* Do nothing */</a:t>
            </a:r>
          </a:p>
          <a:p>
            <a:pPr>
              <a:lnSpc>
                <a:spcPts val="2400"/>
              </a:lnSpc>
            </a:pPr>
            <a:r>
              <a:rPr lang="en-US" altLang="zh-TW" sz="1700" dirty="0">
                <a:latin typeface="Times New Roman" panose="02020603050405020304" pitchFamily="18" charset="0"/>
                <a:cs typeface="Times New Roman" panose="02020603050405020304" pitchFamily="18" charset="0"/>
              </a:rPr>
              <a:t>}</a:t>
            </a:r>
            <a:endParaRPr lang="zh-TW" altLang="en-US" sz="1700" dirty="0">
              <a:latin typeface="Times New Roman" panose="02020603050405020304" pitchFamily="18" charset="0"/>
              <a:cs typeface="Times New Roman" panose="02020603050405020304" pitchFamily="18" charset="0"/>
            </a:endParaRPr>
          </a:p>
        </p:txBody>
      </p:sp>
      <p:sp>
        <p:nvSpPr>
          <p:cNvPr id="6" name="文字方塊 5"/>
          <p:cNvSpPr txBox="1"/>
          <p:nvPr/>
        </p:nvSpPr>
        <p:spPr>
          <a:xfrm>
            <a:off x="3779912" y="203489"/>
            <a:ext cx="5178120" cy="646331"/>
          </a:xfrm>
          <a:prstGeom prst="rect">
            <a:avLst/>
          </a:prstGeom>
          <a:noFill/>
        </p:spPr>
        <p:txBody>
          <a:bodyPr wrap="square" rtlCol="0">
            <a:spAutoFit/>
          </a:bodyPr>
          <a:lstStyle/>
          <a:p>
            <a:r>
              <a:rPr lang="en-US" altLang="zh-TW" sz="3600" dirty="0">
                <a:solidFill>
                  <a:srgbClr val="0000FF"/>
                </a:solidFill>
                <a:latin typeface="Times New Roman" panose="02020603050405020304" pitchFamily="18" charset="0"/>
                <a:cs typeface="Times New Roman" panose="02020603050405020304" pitchFamily="18" charset="0"/>
              </a:rPr>
              <a:t>Example 3: Task Priority </a:t>
            </a:r>
            <a:endParaRPr lang="zh-TW" altLang="en-US" sz="3600" dirty="0">
              <a:solidFill>
                <a:srgbClr val="0000FF"/>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764498"/>
            <a:ext cx="4746072" cy="3184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564940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Blocked State</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a:t>A task that is waiting for an event is said to be in the ‘Blocked’ state.</a:t>
            </a:r>
          </a:p>
          <a:p>
            <a:pPr lvl="1"/>
            <a:r>
              <a:rPr lang="en-US" altLang="zh-TW" dirty="0"/>
              <a:t>Temporal events – the event being either a delay period expiring or an absolute time being reached. </a:t>
            </a:r>
          </a:p>
          <a:p>
            <a:pPr lvl="2"/>
            <a:r>
              <a:rPr lang="en-US" altLang="zh-TW" dirty="0"/>
              <a:t>For example a task may enter the Blocked state to wait for 10 milliseconds to pass.</a:t>
            </a:r>
          </a:p>
          <a:p>
            <a:pPr lvl="1"/>
            <a:r>
              <a:rPr lang="en-US" altLang="zh-TW" dirty="0"/>
              <a:t>Synchronization events – where the events originate from another task or interrupt. </a:t>
            </a:r>
          </a:p>
          <a:p>
            <a:pPr lvl="2"/>
            <a:r>
              <a:rPr lang="en-US" altLang="zh-TW" dirty="0"/>
              <a:t>For example, a task may enter the Blocked state to wait for data to arrive on a queue. Synchronization events cover a broad range of event types.</a:t>
            </a:r>
            <a:endParaRPr lang="zh-TW" altLang="en-US"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26</a:t>
            </a:fld>
            <a:endParaRPr lang="zh-TW" altLang="en-US"/>
          </a:p>
        </p:txBody>
      </p:sp>
    </p:spTree>
    <p:extLst>
      <p:ext uri="{BB962C8B-B14F-4D97-AF65-F5344CB8AC3E}">
        <p14:creationId xmlns:p14="http://schemas.microsoft.com/office/powerpoint/2010/main" val="18938763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27</a:t>
            </a:fld>
            <a:endParaRPr lang="zh-TW" altLang="en-US"/>
          </a:p>
        </p:txBody>
      </p:sp>
      <p:sp>
        <p:nvSpPr>
          <p:cNvPr id="5" name="矩形 4"/>
          <p:cNvSpPr/>
          <p:nvPr/>
        </p:nvSpPr>
        <p:spPr>
          <a:xfrm>
            <a:off x="611560" y="332656"/>
            <a:ext cx="8136904" cy="6186309"/>
          </a:xfrm>
          <a:prstGeom prst="rect">
            <a:avLst/>
          </a:prstGeom>
        </p:spPr>
        <p:txBody>
          <a:bodyPr wrap="square">
            <a:spAutoFit/>
          </a:bodyPr>
          <a:lstStyle/>
          <a:p>
            <a:r>
              <a:rPr lang="en-US" altLang="zh-TW" sz="1800" dirty="0">
                <a:latin typeface="Times New Roman" panose="02020603050405020304" pitchFamily="18" charset="0"/>
                <a:cs typeface="Times New Roman" panose="02020603050405020304" pitchFamily="18" charset="0"/>
              </a:rPr>
              <a:t>void vTask1( void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char *</a:t>
            </a:r>
            <a:r>
              <a:rPr lang="en-US" altLang="zh-TW" sz="1800" dirty="0" err="1">
                <a:latin typeface="Times New Roman" panose="02020603050405020304" pitchFamily="18" charset="0"/>
                <a:cs typeface="Times New Roman" panose="02020603050405020304" pitchFamily="18" charset="0"/>
              </a:rPr>
              <a:t>pcTaskName</a:t>
            </a:r>
            <a:r>
              <a:rPr lang="en-US" altLang="zh-TW" sz="1800" dirty="0">
                <a:latin typeface="Times New Roman" panose="02020603050405020304" pitchFamily="18" charset="0"/>
                <a:cs typeface="Times New Roman" panose="02020603050405020304" pitchFamily="18" charset="0"/>
              </a:rPr>
              <a:t> = (char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a:t>
            </a:r>
            <a:endParaRPr lang="zh-TW" altLang="en-US" sz="1800" dirty="0">
              <a:latin typeface="Times New Roman" panose="02020603050405020304" pitchFamily="18" charset="0"/>
              <a:cs typeface="Times New Roman" panose="02020603050405020304" pitchFamily="18" charset="0"/>
            </a:endParaRP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("%s\r\n", </a:t>
            </a:r>
            <a:r>
              <a:rPr lang="en-US" altLang="zh-TW" sz="1800" dirty="0" err="1">
                <a:latin typeface="Times New Roman" panose="02020603050405020304" pitchFamily="18" charset="0"/>
                <a:cs typeface="Times New Roman" panose="02020603050405020304" pitchFamily="18" charset="0"/>
              </a:rPr>
              <a:t>pcTaskName</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r>
              <a:rPr lang="en-US" altLang="zh-TW" sz="1800" dirty="0">
                <a:solidFill>
                  <a:srgbClr val="FF0000"/>
                </a:solidFill>
                <a:latin typeface="Times New Roman" panose="02020603050405020304" pitchFamily="18" charset="0"/>
                <a:cs typeface="Times New Roman" panose="02020603050405020304" pitchFamily="18" charset="0"/>
              </a:rPr>
              <a:t>vTaskDelay( 250 / </a:t>
            </a:r>
            <a:r>
              <a:rPr lang="en-US" altLang="zh-TW" sz="1800" dirty="0" err="1">
                <a:solidFill>
                  <a:srgbClr val="FF0000"/>
                </a:solidFill>
                <a:latin typeface="Times New Roman" panose="02020603050405020304" pitchFamily="18" charset="0"/>
                <a:cs typeface="Times New Roman" panose="02020603050405020304" pitchFamily="18" charset="0"/>
              </a:rPr>
              <a:t>portTICK_RATE_MS</a:t>
            </a:r>
            <a:r>
              <a:rPr lang="en-US" altLang="zh-TW" sz="1800" dirty="0">
                <a:solidFill>
                  <a:srgbClr val="FF0000"/>
                </a:solidFill>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void vTask2( void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char *</a:t>
            </a:r>
            <a:r>
              <a:rPr lang="en-US" altLang="zh-TW" sz="1800" dirty="0" err="1">
                <a:latin typeface="Times New Roman" panose="02020603050405020304" pitchFamily="18" charset="0"/>
                <a:cs typeface="Times New Roman" panose="02020603050405020304" pitchFamily="18" charset="0"/>
              </a:rPr>
              <a:t>pcTaskName</a:t>
            </a:r>
            <a:r>
              <a:rPr lang="en-US" altLang="zh-TW" sz="1800" dirty="0">
                <a:latin typeface="Times New Roman" panose="02020603050405020304" pitchFamily="18" charset="0"/>
                <a:cs typeface="Times New Roman" panose="02020603050405020304" pitchFamily="18" charset="0"/>
              </a:rPr>
              <a:t> = (char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a:t>
            </a:r>
            <a:endParaRPr lang="zh-TW" altLang="en-US" sz="1800" dirty="0">
              <a:latin typeface="Times New Roman" panose="02020603050405020304" pitchFamily="18" charset="0"/>
              <a:cs typeface="Times New Roman" panose="02020603050405020304" pitchFamily="18" charset="0"/>
            </a:endParaRP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("%s\r\n", </a:t>
            </a:r>
            <a:r>
              <a:rPr lang="en-US" altLang="zh-TW" sz="1800" dirty="0" err="1">
                <a:latin typeface="Times New Roman" panose="02020603050405020304" pitchFamily="18" charset="0"/>
                <a:cs typeface="Times New Roman" panose="02020603050405020304" pitchFamily="18" charset="0"/>
              </a:rPr>
              <a:t>pcTaskName</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r>
              <a:rPr lang="en-US" altLang="zh-TW" sz="1800" dirty="0" err="1">
                <a:solidFill>
                  <a:srgbClr val="FF0000"/>
                </a:solidFill>
                <a:latin typeface="Times New Roman" panose="02020603050405020304" pitchFamily="18" charset="0"/>
                <a:cs typeface="Times New Roman" panose="02020603050405020304" pitchFamily="18" charset="0"/>
              </a:rPr>
              <a:t>vTaskDelay</a:t>
            </a:r>
            <a:r>
              <a:rPr lang="en-US" altLang="zh-TW" sz="1800" dirty="0">
                <a:solidFill>
                  <a:srgbClr val="FF0000"/>
                </a:solidFill>
                <a:latin typeface="Times New Roman" panose="02020603050405020304" pitchFamily="18" charset="0"/>
                <a:cs typeface="Times New Roman" panose="02020603050405020304" pitchFamily="18" charset="0"/>
              </a:rPr>
              <a:t>( 250 / </a:t>
            </a:r>
            <a:r>
              <a:rPr lang="en-US" altLang="zh-TW" sz="1800" dirty="0" err="1">
                <a:solidFill>
                  <a:srgbClr val="FF0000"/>
                </a:solidFill>
                <a:latin typeface="Times New Roman" panose="02020603050405020304" pitchFamily="18" charset="0"/>
                <a:cs typeface="Times New Roman" panose="02020603050405020304" pitchFamily="18" charset="0"/>
              </a:rPr>
              <a:t>portTICK_RATE_MS</a:t>
            </a:r>
            <a:r>
              <a:rPr lang="en-US" altLang="zh-TW" sz="1800" dirty="0">
                <a:solidFill>
                  <a:srgbClr val="FF0000"/>
                </a:solidFill>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endParaRPr lang="en-US" altLang="zh-TW" sz="1800" dirty="0">
              <a:latin typeface="Times New Roman" panose="02020603050405020304" pitchFamily="18" charset="0"/>
              <a:cs typeface="Times New Roman" panose="02020603050405020304" pitchFamily="18" charset="0"/>
            </a:endParaRPr>
          </a:p>
        </p:txBody>
      </p:sp>
      <p:sp>
        <p:nvSpPr>
          <p:cNvPr id="7" name="文字方塊 6"/>
          <p:cNvSpPr txBox="1"/>
          <p:nvPr/>
        </p:nvSpPr>
        <p:spPr>
          <a:xfrm>
            <a:off x="5508104" y="-27384"/>
            <a:ext cx="3635896" cy="1077218"/>
          </a:xfrm>
          <a:prstGeom prst="rect">
            <a:avLst/>
          </a:prstGeom>
          <a:noFill/>
        </p:spPr>
        <p:txBody>
          <a:bodyPr wrap="square" rtlCol="0">
            <a:spAutoFit/>
          </a:bodyPr>
          <a:lstStyle/>
          <a:p>
            <a:r>
              <a:rPr lang="en-US" altLang="zh-TW" sz="32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Example 4: Blocked state</a:t>
            </a:r>
            <a:r>
              <a:rPr lang="zh-TW" altLang="en-US" sz="32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產生</a:t>
            </a:r>
            <a:r>
              <a:rPr lang="en-US" altLang="zh-TW" sz="32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delay</a:t>
            </a:r>
            <a:endParaRPr lang="zh-TW" altLang="en-US" sz="32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矩形 1"/>
          <p:cNvSpPr/>
          <p:nvPr/>
        </p:nvSpPr>
        <p:spPr>
          <a:xfrm>
            <a:off x="4788024" y="5733256"/>
            <a:ext cx="4194212" cy="646331"/>
          </a:xfrm>
          <a:prstGeom prst="rect">
            <a:avLst/>
          </a:prstGeom>
          <a:solidFill>
            <a:srgbClr val="FFFF00"/>
          </a:solidFill>
        </p:spPr>
        <p:txBody>
          <a:bodyPr wrap="square">
            <a:spAutoFit/>
          </a:bodyPr>
          <a:lstStyle/>
          <a:p>
            <a:r>
              <a:rPr lang="en-US" altLang="zh-TW" sz="1800" i="1" dirty="0">
                <a:latin typeface="Times New Roman" panose="02020603050405020304" pitchFamily="18" charset="0"/>
                <a:cs typeface="Times New Roman" panose="02020603050405020304" pitchFamily="18" charset="0"/>
              </a:rPr>
              <a:t>P.S. The constant </a:t>
            </a:r>
            <a:r>
              <a:rPr lang="en-US" altLang="zh-TW" sz="1800" i="1" dirty="0" err="1">
                <a:latin typeface="Times New Roman" panose="02020603050405020304" pitchFamily="18" charset="0"/>
                <a:cs typeface="Times New Roman" panose="02020603050405020304" pitchFamily="18" charset="0"/>
              </a:rPr>
              <a:t>portTICK_RATE_MS</a:t>
            </a:r>
            <a:r>
              <a:rPr lang="en-US" altLang="zh-TW" sz="1800" i="1" dirty="0">
                <a:latin typeface="Times New Roman" panose="02020603050405020304" pitchFamily="18" charset="0"/>
                <a:cs typeface="Times New Roman" panose="02020603050405020304" pitchFamily="18" charset="0"/>
              </a:rPr>
              <a:t> can be used to convert milliseconds into ticks.</a:t>
            </a:r>
            <a:endParaRPr lang="zh-TW" altLang="en-US" sz="18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911642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28</a:t>
            </a:fld>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26840"/>
            <a:ext cx="7801193" cy="5078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718868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29</a:t>
            </a:fld>
            <a:endParaRPr lang="zh-TW" altLang="en-US"/>
          </a:p>
        </p:txBody>
      </p:sp>
      <p:sp>
        <p:nvSpPr>
          <p:cNvPr id="5" name="矩形 4"/>
          <p:cNvSpPr/>
          <p:nvPr/>
        </p:nvSpPr>
        <p:spPr>
          <a:xfrm>
            <a:off x="107504" y="0"/>
            <a:ext cx="9001000" cy="6894195"/>
          </a:xfrm>
          <a:prstGeom prst="rect">
            <a:avLst/>
          </a:prstGeom>
        </p:spPr>
        <p:txBody>
          <a:bodyPr wrap="square">
            <a:spAutoFit/>
          </a:bodyPr>
          <a:lstStyle/>
          <a:p>
            <a:r>
              <a:rPr lang="en-US" altLang="zh-TW" sz="1700" dirty="0">
                <a:latin typeface="Times New Roman" panose="02020603050405020304" pitchFamily="18" charset="0"/>
                <a:cs typeface="Times New Roman" panose="02020603050405020304" pitchFamily="18" charset="0"/>
              </a:rPr>
              <a:t>void vTask1( void *</a:t>
            </a:r>
            <a:r>
              <a:rPr lang="en-US" altLang="zh-TW" sz="1700" dirty="0" err="1">
                <a:latin typeface="Times New Roman" panose="02020603050405020304" pitchFamily="18" charset="0"/>
                <a:cs typeface="Times New Roman" panose="02020603050405020304" pitchFamily="18" charset="0"/>
              </a:rPr>
              <a:t>pvParameters</a:t>
            </a:r>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a:t>
            </a:r>
          </a:p>
          <a:p>
            <a:r>
              <a:rPr lang="en-US" altLang="zh-TW" sz="1700" dirty="0">
                <a:latin typeface="Times New Roman" panose="02020603050405020304" pitchFamily="18" charset="0"/>
                <a:cs typeface="Times New Roman" panose="02020603050405020304" pitchFamily="18" charset="0"/>
              </a:rPr>
              <a:t>	char *</a:t>
            </a:r>
            <a:r>
              <a:rPr lang="en-US" altLang="zh-TW" sz="1700" dirty="0" err="1">
                <a:latin typeface="Times New Roman" panose="02020603050405020304" pitchFamily="18" charset="0"/>
                <a:cs typeface="Times New Roman" panose="02020603050405020304" pitchFamily="18" charset="0"/>
              </a:rPr>
              <a:t>pcTaskName</a:t>
            </a:r>
            <a:r>
              <a:rPr lang="en-US" altLang="zh-TW" sz="1700" dirty="0">
                <a:latin typeface="Times New Roman" panose="02020603050405020304" pitchFamily="18" charset="0"/>
                <a:cs typeface="Times New Roman" panose="02020603050405020304" pitchFamily="18" charset="0"/>
              </a:rPr>
              <a:t> = (char *)</a:t>
            </a:r>
            <a:r>
              <a:rPr lang="en-US" altLang="zh-TW" sz="1700" dirty="0" err="1">
                <a:latin typeface="Times New Roman" panose="02020603050405020304" pitchFamily="18" charset="0"/>
                <a:cs typeface="Times New Roman" panose="02020603050405020304" pitchFamily="18" charset="0"/>
              </a:rPr>
              <a:t>pvParameters</a:t>
            </a:r>
            <a:r>
              <a:rPr lang="en-US" altLang="zh-TW" sz="1700" dirty="0">
                <a:latin typeface="Times New Roman" panose="02020603050405020304" pitchFamily="18" charset="0"/>
                <a:cs typeface="Times New Roman" panose="02020603050405020304" pitchFamily="18" charset="0"/>
              </a:rPr>
              <a:t>;</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portTickType</a:t>
            </a:r>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xLastWakeTime</a:t>
            </a:r>
            <a:r>
              <a:rPr lang="en-US" altLang="zh-TW" sz="1700" dirty="0">
                <a:latin typeface="Times New Roman" panose="02020603050405020304" pitchFamily="18" charset="0"/>
                <a:cs typeface="Times New Roman" panose="02020603050405020304" pitchFamily="18" charset="0"/>
              </a:rPr>
              <a:t>;</a:t>
            </a:r>
          </a:p>
          <a:p>
            <a:endParaRPr lang="en-US" altLang="zh-TW" sz="1700" dirty="0">
              <a:latin typeface="Times New Roman" panose="02020603050405020304" pitchFamily="18" charset="0"/>
              <a:cs typeface="Times New Roman" panose="02020603050405020304" pitchFamily="18" charset="0"/>
            </a:endParaRP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xLastWakeTime</a:t>
            </a:r>
            <a:r>
              <a:rPr lang="en-US" altLang="zh-TW" sz="1700" dirty="0">
                <a:latin typeface="Times New Roman" panose="02020603050405020304" pitchFamily="18" charset="0"/>
                <a:cs typeface="Times New Roman" panose="02020603050405020304" pitchFamily="18" charset="0"/>
              </a:rPr>
              <a:t> = </a:t>
            </a:r>
            <a:r>
              <a:rPr lang="en-US" altLang="zh-TW" sz="1700" dirty="0" err="1">
                <a:latin typeface="Times New Roman" panose="02020603050405020304" pitchFamily="18" charset="0"/>
                <a:cs typeface="Times New Roman" panose="02020603050405020304" pitchFamily="18" charset="0"/>
              </a:rPr>
              <a:t>xTaskGetTickCount</a:t>
            </a:r>
            <a:r>
              <a:rPr lang="en-US" altLang="zh-TW" sz="1700" dirty="0">
                <a:latin typeface="Times New Roman" panose="02020603050405020304" pitchFamily="18" charset="0"/>
                <a:cs typeface="Times New Roman" panose="02020603050405020304" pitchFamily="18" charset="0"/>
              </a:rPr>
              <a:t>();</a:t>
            </a:r>
          </a:p>
          <a:p>
            <a:endParaRPr lang="en-US" altLang="zh-TW" sz="1700" dirty="0">
              <a:latin typeface="Times New Roman" panose="02020603050405020304" pitchFamily="18" charset="0"/>
              <a:cs typeface="Times New Roman" panose="02020603050405020304" pitchFamily="18" charset="0"/>
            </a:endParaRPr>
          </a:p>
          <a:p>
            <a:r>
              <a:rPr lang="en-US" altLang="zh-TW" sz="1700" dirty="0">
                <a:latin typeface="Times New Roman" panose="02020603050405020304" pitchFamily="18" charset="0"/>
                <a:cs typeface="Times New Roman" panose="02020603050405020304" pitchFamily="18" charset="0"/>
              </a:rPr>
              <a:t>	</a:t>
            </a:r>
            <a:r>
              <a:rPr lang="en-US" altLang="zh-TW" sz="1700" dirty="0">
                <a:solidFill>
                  <a:srgbClr val="008000"/>
                </a:solidFill>
                <a:latin typeface="Times New Roman" panose="02020603050405020304" pitchFamily="18" charset="0"/>
                <a:cs typeface="Times New Roman" panose="02020603050405020304" pitchFamily="18" charset="0"/>
              </a:rPr>
              <a:t>/* The </a:t>
            </a:r>
            <a:r>
              <a:rPr lang="en-US" altLang="zh-TW" sz="1700" dirty="0" err="1">
                <a:solidFill>
                  <a:srgbClr val="008000"/>
                </a:solidFill>
                <a:latin typeface="Times New Roman" panose="02020603050405020304" pitchFamily="18" charset="0"/>
                <a:cs typeface="Times New Roman" panose="02020603050405020304" pitchFamily="18" charset="0"/>
              </a:rPr>
              <a:t>xLastWakeTime</a:t>
            </a:r>
            <a:r>
              <a:rPr lang="en-US" altLang="zh-TW" sz="1700" dirty="0">
                <a:solidFill>
                  <a:srgbClr val="008000"/>
                </a:solidFill>
                <a:latin typeface="Times New Roman" panose="02020603050405020304" pitchFamily="18" charset="0"/>
                <a:cs typeface="Times New Roman" panose="02020603050405020304" pitchFamily="18" charset="0"/>
              </a:rPr>
              <a:t> variable needs to be initialized with the current tick count. 	Note that this is the only time the variable is written to explicitly. After this 	</a:t>
            </a:r>
            <a:r>
              <a:rPr lang="en-US" altLang="zh-TW" sz="1700" dirty="0" err="1">
                <a:solidFill>
                  <a:srgbClr val="008000"/>
                </a:solidFill>
                <a:latin typeface="Times New Roman" panose="02020603050405020304" pitchFamily="18" charset="0"/>
                <a:cs typeface="Times New Roman" panose="02020603050405020304" pitchFamily="18" charset="0"/>
              </a:rPr>
              <a:t>xLastWakeTime</a:t>
            </a:r>
            <a:r>
              <a:rPr lang="en-US" altLang="zh-TW" sz="1700" dirty="0">
                <a:solidFill>
                  <a:srgbClr val="008000"/>
                </a:solidFill>
                <a:latin typeface="Times New Roman" panose="02020603050405020304" pitchFamily="18" charset="0"/>
                <a:cs typeface="Times New Roman" panose="02020603050405020304" pitchFamily="18" charset="0"/>
              </a:rPr>
              <a:t> is updated automatically internally within </a:t>
            </a:r>
            <a:r>
              <a:rPr lang="en-US" altLang="zh-TW" sz="1700" dirty="0" err="1">
                <a:solidFill>
                  <a:srgbClr val="008000"/>
                </a:solidFill>
                <a:latin typeface="Times New Roman" panose="02020603050405020304" pitchFamily="18" charset="0"/>
                <a:cs typeface="Times New Roman" panose="02020603050405020304" pitchFamily="18" charset="0"/>
              </a:rPr>
              <a:t>vTaskDelayUntil</a:t>
            </a:r>
            <a:r>
              <a:rPr lang="en-US" altLang="zh-TW" sz="1700" dirty="0">
                <a:solidFill>
                  <a:srgbClr val="008000"/>
                </a:solidFill>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	for( ;; )</a:t>
            </a:r>
          </a:p>
          <a:p>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xil_printf</a:t>
            </a:r>
            <a:r>
              <a:rPr lang="en-US" altLang="zh-TW" sz="1700" dirty="0">
                <a:latin typeface="Times New Roman" panose="02020603050405020304" pitchFamily="18" charset="0"/>
                <a:cs typeface="Times New Roman" panose="02020603050405020304" pitchFamily="18" charset="0"/>
              </a:rPr>
              <a:t>("%s\r\n", </a:t>
            </a:r>
            <a:r>
              <a:rPr lang="en-US" altLang="zh-TW" sz="1700" dirty="0" err="1">
                <a:latin typeface="Times New Roman" panose="02020603050405020304" pitchFamily="18" charset="0"/>
                <a:cs typeface="Times New Roman" panose="02020603050405020304" pitchFamily="18" charset="0"/>
              </a:rPr>
              <a:t>pcTaskName</a:t>
            </a:r>
            <a:r>
              <a:rPr lang="en-US" altLang="zh-TW" sz="1700" dirty="0">
                <a:latin typeface="Times New Roman" panose="02020603050405020304" pitchFamily="18" charset="0"/>
                <a:cs typeface="Times New Roman" panose="02020603050405020304" pitchFamily="18" charset="0"/>
              </a:rPr>
              <a:t>);</a:t>
            </a:r>
          </a:p>
          <a:p>
            <a:endParaRPr lang="en-US" altLang="zh-TW" sz="1700" dirty="0">
              <a:latin typeface="Times New Roman" panose="02020603050405020304" pitchFamily="18" charset="0"/>
              <a:cs typeface="Times New Roman" panose="02020603050405020304" pitchFamily="18" charset="0"/>
            </a:endParaRPr>
          </a:p>
          <a:p>
            <a:pPr lvl="4"/>
            <a:r>
              <a:rPr lang="en-US" altLang="zh-TW" sz="1700" dirty="0">
                <a:solidFill>
                  <a:srgbClr val="008000"/>
                </a:solidFill>
                <a:latin typeface="Times New Roman" panose="02020603050405020304" pitchFamily="18" charset="0"/>
                <a:cs typeface="Times New Roman" panose="02020603050405020304" pitchFamily="18" charset="0"/>
              </a:rPr>
              <a:t>/* This task should execute exactly every 250 milliseconds. As per</a:t>
            </a:r>
          </a:p>
          <a:p>
            <a:pPr lvl="4"/>
            <a:r>
              <a:rPr lang="en-US" altLang="zh-TW" sz="1700" dirty="0">
                <a:solidFill>
                  <a:srgbClr val="008000"/>
                </a:solidFill>
                <a:latin typeface="Times New Roman" panose="02020603050405020304" pitchFamily="18" charset="0"/>
                <a:cs typeface="Times New Roman" panose="02020603050405020304" pitchFamily="18" charset="0"/>
              </a:rPr>
              <a:t>the vTaskDelay() function, time is measured in ticks, and the</a:t>
            </a:r>
          </a:p>
          <a:p>
            <a:pPr lvl="4"/>
            <a:r>
              <a:rPr lang="en-US" altLang="zh-TW" sz="1700" dirty="0" err="1">
                <a:solidFill>
                  <a:srgbClr val="008000"/>
                </a:solidFill>
                <a:latin typeface="Times New Roman" panose="02020603050405020304" pitchFamily="18" charset="0"/>
                <a:cs typeface="Times New Roman" panose="02020603050405020304" pitchFamily="18" charset="0"/>
              </a:rPr>
              <a:t>portTICK_RATE_MS</a:t>
            </a:r>
            <a:r>
              <a:rPr lang="en-US" altLang="zh-TW" sz="1700" dirty="0">
                <a:solidFill>
                  <a:srgbClr val="008000"/>
                </a:solidFill>
                <a:latin typeface="Times New Roman" panose="02020603050405020304" pitchFamily="18" charset="0"/>
                <a:cs typeface="Times New Roman" panose="02020603050405020304" pitchFamily="18" charset="0"/>
              </a:rPr>
              <a:t> constant is used to convert milliseconds into ticks. </a:t>
            </a:r>
            <a:r>
              <a:rPr lang="en-US" altLang="zh-TW" sz="1700" dirty="0" err="1">
                <a:solidFill>
                  <a:srgbClr val="008000"/>
                </a:solidFill>
                <a:latin typeface="Times New Roman" panose="02020603050405020304" pitchFamily="18" charset="0"/>
                <a:cs typeface="Times New Roman" panose="02020603050405020304" pitchFamily="18" charset="0"/>
              </a:rPr>
              <a:t>xLastWakeTime</a:t>
            </a:r>
            <a:r>
              <a:rPr lang="en-US" altLang="zh-TW" sz="1700" dirty="0">
                <a:solidFill>
                  <a:srgbClr val="008000"/>
                </a:solidFill>
                <a:latin typeface="Times New Roman" panose="02020603050405020304" pitchFamily="18" charset="0"/>
                <a:cs typeface="Times New Roman" panose="02020603050405020304" pitchFamily="18" charset="0"/>
              </a:rPr>
              <a:t> is automatically updated within </a:t>
            </a:r>
            <a:r>
              <a:rPr lang="en-US" altLang="zh-TW" sz="1700" dirty="0" err="1">
                <a:solidFill>
                  <a:srgbClr val="008000"/>
                </a:solidFill>
                <a:latin typeface="Times New Roman" panose="02020603050405020304" pitchFamily="18" charset="0"/>
                <a:cs typeface="Times New Roman" panose="02020603050405020304" pitchFamily="18" charset="0"/>
              </a:rPr>
              <a:t>vTaskDelayUntil</a:t>
            </a:r>
            <a:r>
              <a:rPr lang="en-US" altLang="zh-TW" sz="1700" dirty="0">
                <a:solidFill>
                  <a:srgbClr val="008000"/>
                </a:solidFill>
                <a:latin typeface="Times New Roman" panose="02020603050405020304" pitchFamily="18" charset="0"/>
                <a:cs typeface="Times New Roman" panose="02020603050405020304" pitchFamily="18" charset="0"/>
              </a:rPr>
              <a:t>() so is not explicitly updated by the task. */</a:t>
            </a:r>
          </a:p>
          <a:p>
            <a:pPr lvl="4"/>
            <a:endParaRPr lang="en-US" altLang="zh-TW" sz="1700" dirty="0">
              <a:solidFill>
                <a:srgbClr val="008000"/>
              </a:solidFill>
              <a:latin typeface="Times New Roman" panose="02020603050405020304" pitchFamily="18" charset="0"/>
              <a:cs typeface="Times New Roman" panose="02020603050405020304" pitchFamily="18" charset="0"/>
            </a:endParaRP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vTaskDelayUntil</a:t>
            </a:r>
            <a:r>
              <a:rPr lang="en-US" altLang="zh-TW" sz="1700" dirty="0">
                <a:latin typeface="Times New Roman" panose="02020603050405020304" pitchFamily="18" charset="0"/>
                <a:cs typeface="Times New Roman" panose="02020603050405020304" pitchFamily="18" charset="0"/>
              </a:rPr>
              <a:t>( &amp;</a:t>
            </a:r>
            <a:r>
              <a:rPr lang="en-US" altLang="zh-TW" sz="1700" dirty="0" err="1">
                <a:latin typeface="Times New Roman" panose="02020603050405020304" pitchFamily="18" charset="0"/>
                <a:cs typeface="Times New Roman" panose="02020603050405020304" pitchFamily="18" charset="0"/>
              </a:rPr>
              <a:t>xLastWakeTime</a:t>
            </a:r>
            <a:r>
              <a:rPr lang="en-US" altLang="zh-TW" sz="1700" dirty="0">
                <a:latin typeface="Times New Roman" panose="02020603050405020304" pitchFamily="18" charset="0"/>
                <a:cs typeface="Times New Roman" panose="02020603050405020304" pitchFamily="18" charset="0"/>
              </a:rPr>
              <a:t>, ( 250 / </a:t>
            </a:r>
            <a:r>
              <a:rPr lang="en-US" altLang="zh-TW" sz="1700" dirty="0" err="1">
                <a:latin typeface="Times New Roman" panose="02020603050405020304" pitchFamily="18" charset="0"/>
                <a:cs typeface="Times New Roman" panose="02020603050405020304" pitchFamily="18" charset="0"/>
              </a:rPr>
              <a:t>portTICK_RATE_MS</a:t>
            </a:r>
            <a:r>
              <a:rPr lang="en-US" altLang="zh-TW" sz="1700" dirty="0">
                <a:latin typeface="Times New Roman" panose="02020603050405020304" pitchFamily="18" charset="0"/>
                <a:cs typeface="Times New Roman" panose="02020603050405020304" pitchFamily="18" charset="0"/>
              </a:rPr>
              <a:t> ) );</a:t>
            </a:r>
          </a:p>
          <a:p>
            <a:endParaRPr lang="en-US" altLang="zh-TW" sz="1700" dirty="0">
              <a:latin typeface="Times New Roman" panose="02020603050405020304" pitchFamily="18" charset="0"/>
              <a:cs typeface="Times New Roman" panose="02020603050405020304" pitchFamily="18" charset="0"/>
            </a:endParaRPr>
          </a:p>
          <a:p>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a:t>
            </a:r>
            <a:endParaRPr lang="zh-TW" altLang="en-US" sz="1700" dirty="0">
              <a:latin typeface="Times New Roman" panose="02020603050405020304" pitchFamily="18" charset="0"/>
              <a:cs typeface="Times New Roman" panose="02020603050405020304" pitchFamily="18" charset="0"/>
            </a:endParaRPr>
          </a:p>
        </p:txBody>
      </p:sp>
      <p:sp>
        <p:nvSpPr>
          <p:cNvPr id="6" name="文字方塊 5"/>
          <p:cNvSpPr txBox="1"/>
          <p:nvPr/>
        </p:nvSpPr>
        <p:spPr>
          <a:xfrm>
            <a:off x="5364088" y="203489"/>
            <a:ext cx="2664296" cy="1200329"/>
          </a:xfrm>
          <a:prstGeom prst="rect">
            <a:avLst/>
          </a:prstGeom>
          <a:noFill/>
        </p:spPr>
        <p:txBody>
          <a:bodyPr wrap="square" rtlCol="0">
            <a:spAutoFit/>
          </a:bodyPr>
          <a:lstStyle/>
          <a:p>
            <a:r>
              <a:rPr lang="en-US" altLang="zh-TW" sz="3600" dirty="0">
                <a:solidFill>
                  <a:srgbClr val="0000FF"/>
                </a:solidFill>
                <a:latin typeface="Times New Roman" panose="02020603050405020304" pitchFamily="18" charset="0"/>
                <a:cs typeface="Times New Roman" panose="02020603050405020304" pitchFamily="18" charset="0"/>
              </a:rPr>
              <a:t>Example 5: Periodic task</a:t>
            </a:r>
            <a:endParaRPr lang="zh-TW" altLang="en-US" sz="3600" dirty="0">
              <a:solidFill>
                <a:srgbClr val="00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18238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FreeRTOS</a:t>
            </a:r>
            <a:r>
              <a:rPr lang="en-US" altLang="zh-TW" dirty="0"/>
              <a:t> </a:t>
            </a:r>
            <a:r>
              <a:rPr lang="zh-TW" altLang="en-US" dirty="0"/>
              <a:t>核心 </a:t>
            </a:r>
            <a:r>
              <a:rPr lang="en-US" altLang="zh-TW" dirty="0"/>
              <a:t>(1/2)</a:t>
            </a:r>
            <a:endParaRPr lang="zh-TW" altLang="en-US" dirty="0"/>
          </a:p>
        </p:txBody>
      </p:sp>
      <p:sp>
        <p:nvSpPr>
          <p:cNvPr id="3" name="內容版面配置區 2"/>
          <p:cNvSpPr>
            <a:spLocks noGrp="1"/>
          </p:cNvSpPr>
          <p:nvPr>
            <p:ph idx="1"/>
          </p:nvPr>
        </p:nvSpPr>
        <p:spPr/>
        <p:txBody>
          <a:bodyPr>
            <a:normAutofit fontScale="92500"/>
          </a:bodyPr>
          <a:lstStyle/>
          <a:p>
            <a:r>
              <a:rPr lang="zh-TW" altLang="en-US" sz="2800" dirty="0"/>
              <a:t>任務 </a:t>
            </a:r>
            <a:r>
              <a:rPr lang="en-US" altLang="zh-TW" sz="2800" dirty="0"/>
              <a:t>(Task): </a:t>
            </a:r>
            <a:r>
              <a:rPr lang="en-US" altLang="zh-TW" sz="2800" dirty="0" err="1"/>
              <a:t>FreeRTOS</a:t>
            </a:r>
            <a:r>
              <a:rPr lang="en-US" altLang="zh-TW" sz="2800" dirty="0"/>
              <a:t> </a:t>
            </a:r>
            <a:r>
              <a:rPr lang="zh-TW" altLang="en-US" sz="2800" dirty="0"/>
              <a:t>的核心程式碼約有一半是用來處理多數作業系統首要關注的問題 </a:t>
            </a:r>
            <a:r>
              <a:rPr lang="en-US" altLang="zh-TW" sz="2800" dirty="0"/>
              <a:t>- </a:t>
            </a:r>
            <a:r>
              <a:rPr lang="zh-TW" altLang="en-US" sz="2800" dirty="0"/>
              <a:t>任務</a:t>
            </a:r>
            <a:endParaRPr lang="en-US" altLang="zh-TW" sz="2800" dirty="0"/>
          </a:p>
          <a:p>
            <a:pPr lvl="1"/>
            <a:r>
              <a:rPr lang="zh-TW" altLang="en-US" sz="2400" dirty="0"/>
              <a:t>任務是擁有優先權的用戶所定義的 </a:t>
            </a:r>
            <a:r>
              <a:rPr lang="en-US" altLang="zh-TW" sz="2400" dirty="0"/>
              <a:t>C </a:t>
            </a:r>
            <a:r>
              <a:rPr lang="zh-TW" altLang="en-US" sz="2400" dirty="0"/>
              <a:t>函數。</a:t>
            </a:r>
            <a:endParaRPr lang="en-US" altLang="zh-TW" sz="2400" dirty="0"/>
          </a:p>
          <a:p>
            <a:pPr lvl="1"/>
            <a:r>
              <a:rPr lang="en-US" altLang="zh-TW" sz="2400" dirty="0" err="1"/>
              <a:t>task.c</a:t>
            </a:r>
            <a:r>
              <a:rPr lang="en-US" altLang="zh-TW" sz="2400" dirty="0"/>
              <a:t> </a:t>
            </a:r>
            <a:r>
              <a:rPr lang="zh-TW" altLang="en-US" sz="2400" dirty="0"/>
              <a:t>和 </a:t>
            </a:r>
            <a:r>
              <a:rPr lang="en-US" altLang="zh-TW" sz="2400" dirty="0" err="1"/>
              <a:t>task.h</a:t>
            </a:r>
            <a:r>
              <a:rPr lang="en-US" altLang="zh-TW" sz="2400" dirty="0"/>
              <a:t> </a:t>
            </a:r>
            <a:r>
              <a:rPr lang="zh-TW" altLang="en-US" sz="2400" dirty="0"/>
              <a:t>負責所有關於建立、排程和維護任務的繁重工作。</a:t>
            </a:r>
          </a:p>
          <a:p>
            <a:r>
              <a:rPr lang="zh-TW" altLang="en-US" sz="2800" dirty="0"/>
              <a:t>通訊 </a:t>
            </a:r>
            <a:r>
              <a:rPr lang="en-US" altLang="zh-TW" sz="2800" dirty="0"/>
              <a:t>(Communication): </a:t>
            </a:r>
            <a:r>
              <a:rPr lang="en-US" altLang="zh-TW" sz="2800" dirty="0" err="1"/>
              <a:t>FreeRTOS</a:t>
            </a:r>
            <a:r>
              <a:rPr lang="en-US" altLang="zh-TW" sz="2800" dirty="0"/>
              <a:t> </a:t>
            </a:r>
            <a:r>
              <a:rPr lang="zh-TW" altLang="en-US" sz="2800" dirty="0"/>
              <a:t>第二項議題 </a:t>
            </a:r>
            <a:r>
              <a:rPr lang="en-US" altLang="zh-TW" sz="2800" dirty="0"/>
              <a:t>- </a:t>
            </a:r>
            <a:r>
              <a:rPr lang="zh-TW" altLang="en-US" sz="2800" dirty="0"/>
              <a:t>通訊</a:t>
            </a:r>
            <a:endParaRPr lang="en-US" altLang="zh-TW" sz="2800" dirty="0"/>
          </a:p>
          <a:p>
            <a:pPr lvl="1"/>
            <a:r>
              <a:rPr lang="en-US" altLang="zh-TW" sz="2400" dirty="0" err="1"/>
              <a:t>FreeRTOS</a:t>
            </a:r>
            <a:r>
              <a:rPr lang="en-US" altLang="zh-TW" sz="2400" dirty="0"/>
              <a:t> </a:t>
            </a:r>
            <a:r>
              <a:rPr lang="zh-TW" altLang="en-US" sz="2400" dirty="0"/>
              <a:t>核心程式碼大約有 </a:t>
            </a:r>
            <a:r>
              <a:rPr lang="en-US" altLang="zh-TW" sz="2400" dirty="0"/>
              <a:t>40% </a:t>
            </a:r>
            <a:r>
              <a:rPr lang="zh-TW" altLang="en-US" sz="2400" dirty="0"/>
              <a:t>是用來處理通訊的。</a:t>
            </a:r>
            <a:endParaRPr lang="en-US" altLang="zh-TW" sz="2400" dirty="0"/>
          </a:p>
          <a:p>
            <a:pPr lvl="1"/>
            <a:r>
              <a:rPr lang="en-US" altLang="zh-TW" sz="2400" dirty="0" err="1"/>
              <a:t>queue.c</a:t>
            </a:r>
            <a:r>
              <a:rPr lang="en-US" altLang="zh-TW" sz="2400" dirty="0"/>
              <a:t> </a:t>
            </a:r>
            <a:r>
              <a:rPr lang="zh-TW" altLang="en-US" sz="2400" dirty="0"/>
              <a:t>和 </a:t>
            </a:r>
            <a:r>
              <a:rPr lang="en-US" altLang="zh-TW" sz="2400" dirty="0" err="1"/>
              <a:t>queue.h</a:t>
            </a:r>
            <a:r>
              <a:rPr lang="en-US" altLang="zh-TW" sz="2400" dirty="0"/>
              <a:t> </a:t>
            </a:r>
            <a:r>
              <a:rPr lang="zh-TW" altLang="en-US" sz="2400" dirty="0"/>
              <a:t>負責處理 </a:t>
            </a:r>
            <a:r>
              <a:rPr lang="en-US" altLang="zh-TW" sz="2400" dirty="0" err="1"/>
              <a:t>FreeRTOS</a:t>
            </a:r>
            <a:r>
              <a:rPr lang="en-US" altLang="zh-TW" sz="2400" dirty="0"/>
              <a:t> </a:t>
            </a:r>
            <a:r>
              <a:rPr lang="zh-TW" altLang="en-US" sz="2400" dirty="0"/>
              <a:t>的通訊，任務和中斷</a:t>
            </a:r>
            <a:r>
              <a:rPr lang="en-US" altLang="zh-TW" sz="2400" dirty="0"/>
              <a:t>(interrupt)</a:t>
            </a:r>
            <a:r>
              <a:rPr lang="zh-TW" altLang="en-US" sz="2400" dirty="0"/>
              <a:t>使用佇列</a:t>
            </a:r>
            <a:r>
              <a:rPr lang="en-US" altLang="zh-TW" sz="2400" dirty="0"/>
              <a:t>(</a:t>
            </a:r>
            <a:r>
              <a:rPr lang="zh-TW" altLang="en-US" sz="2400" dirty="0"/>
              <a:t>佇列，</a:t>
            </a:r>
            <a:r>
              <a:rPr lang="en-US" altLang="zh-TW" sz="2400" dirty="0"/>
              <a:t>queue)</a:t>
            </a:r>
            <a:r>
              <a:rPr lang="zh-TW" altLang="en-US" sz="2400" dirty="0"/>
              <a:t>互相發送數據，並且使用 </a:t>
            </a:r>
            <a:r>
              <a:rPr lang="en-US" altLang="zh-TW" sz="2400" dirty="0"/>
              <a:t>semaphore </a:t>
            </a:r>
            <a:r>
              <a:rPr lang="zh-TW" altLang="en-US" sz="2400" dirty="0"/>
              <a:t>和 </a:t>
            </a:r>
            <a:r>
              <a:rPr lang="en-US" altLang="zh-TW" sz="2400" dirty="0" err="1"/>
              <a:t>mutex</a:t>
            </a:r>
            <a:r>
              <a:rPr lang="en-US" altLang="zh-TW" sz="2400" dirty="0"/>
              <a:t> </a:t>
            </a:r>
            <a:r>
              <a:rPr lang="zh-TW" altLang="en-US" sz="2400" dirty="0"/>
              <a:t>來派發 </a:t>
            </a:r>
            <a:r>
              <a:rPr lang="en-US" altLang="zh-TW" sz="2400" dirty="0"/>
              <a:t>critical section </a:t>
            </a:r>
            <a:r>
              <a:rPr lang="zh-TW" altLang="en-US" sz="2400" dirty="0"/>
              <a:t>的使用信號。</a:t>
            </a:r>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3</a:t>
            </a:fld>
            <a:endParaRPr lang="zh-TW" altLang="en-US"/>
          </a:p>
        </p:txBody>
      </p:sp>
    </p:spTree>
    <p:extLst>
      <p:ext uri="{BB962C8B-B14F-4D97-AF65-F5344CB8AC3E}">
        <p14:creationId xmlns:p14="http://schemas.microsoft.com/office/powerpoint/2010/main" val="173300048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51432D6-3E7B-4D5C-8FF6-65F71D2B9383}"/>
              </a:ext>
            </a:extLst>
          </p:cNvPr>
          <p:cNvSpPr>
            <a:spLocks noGrp="1"/>
          </p:cNvSpPr>
          <p:nvPr>
            <p:ph type="sldNum" sz="quarter" idx="12"/>
          </p:nvPr>
        </p:nvSpPr>
        <p:spPr/>
        <p:txBody>
          <a:bodyPr/>
          <a:lstStyle/>
          <a:p>
            <a:fld id="{B15A5287-E07E-491F-8590-F22712E45F5F}" type="slidenum">
              <a:rPr lang="zh-TW" altLang="en-US" smtClean="0"/>
              <a:pPr/>
              <a:t>30</a:t>
            </a:fld>
            <a:endParaRPr lang="zh-TW" altLang="en-US" dirty="0"/>
          </a:p>
        </p:txBody>
      </p:sp>
      <p:sp>
        <p:nvSpPr>
          <p:cNvPr id="5" name="矩形 4">
            <a:extLst>
              <a:ext uri="{FF2B5EF4-FFF2-40B4-BE49-F238E27FC236}">
                <a16:creationId xmlns:a16="http://schemas.microsoft.com/office/drawing/2014/main" id="{D26C9A80-26B8-4FA4-9626-A3CAA16007F5}"/>
              </a:ext>
            </a:extLst>
          </p:cNvPr>
          <p:cNvSpPr/>
          <p:nvPr/>
        </p:nvSpPr>
        <p:spPr>
          <a:xfrm>
            <a:off x="251520" y="188640"/>
            <a:ext cx="8640960" cy="5909310"/>
          </a:xfrm>
          <a:prstGeom prst="rect">
            <a:avLst/>
          </a:prstGeom>
        </p:spPr>
        <p:txBody>
          <a:bodyPr wrap="square">
            <a:spAutoFit/>
          </a:bodyPr>
          <a:lstStyle/>
          <a:p>
            <a:r>
              <a:rPr lang="en-US" altLang="zh-TW" sz="1800" dirty="0">
                <a:latin typeface="Times New Roman" panose="02020603050405020304" pitchFamily="18" charset="0"/>
                <a:cs typeface="Times New Roman" panose="02020603050405020304" pitchFamily="18" charset="0"/>
              </a:rPr>
              <a:t>void </a:t>
            </a:r>
            <a:r>
              <a:rPr lang="en-US" altLang="zh-TW" sz="1800" dirty="0" err="1">
                <a:latin typeface="Times New Roman" panose="02020603050405020304" pitchFamily="18" charset="0"/>
                <a:cs typeface="Times New Roman" panose="02020603050405020304" pitchFamily="18" charset="0"/>
              </a:rPr>
              <a:t>vContinuousTask</a:t>
            </a:r>
            <a:r>
              <a:rPr lang="en-US" altLang="zh-TW" sz="1800" dirty="0">
                <a:latin typeface="Times New Roman" panose="02020603050405020304" pitchFamily="18" charset="0"/>
                <a:cs typeface="Times New Roman" panose="02020603050405020304" pitchFamily="18" charset="0"/>
              </a:rPr>
              <a:t>( void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char *</a:t>
            </a:r>
            <a:r>
              <a:rPr lang="en-US" altLang="zh-TW" sz="1800" dirty="0" err="1">
                <a:latin typeface="Times New Roman" panose="02020603050405020304" pitchFamily="18" charset="0"/>
                <a:cs typeface="Times New Roman" panose="02020603050405020304" pitchFamily="18" charset="0"/>
              </a:rPr>
              <a:t>pcTaskName</a:t>
            </a:r>
            <a:r>
              <a:rPr lang="en-US" altLang="zh-TW" sz="1800" dirty="0">
                <a:latin typeface="Times New Roman" panose="02020603050405020304" pitchFamily="18" charset="0"/>
                <a:cs typeface="Times New Roman" panose="02020603050405020304" pitchFamily="18" charset="0"/>
              </a:rPr>
              <a:t> = (char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("%s\r\n", </a:t>
            </a:r>
            <a:r>
              <a:rPr lang="en-US" altLang="zh-TW" sz="1800" dirty="0" err="1">
                <a:latin typeface="Times New Roman" panose="02020603050405020304" pitchFamily="18" charset="0"/>
                <a:cs typeface="Times New Roman" panose="02020603050405020304" pitchFamily="18" charset="0"/>
              </a:rPr>
              <a:t>pcTaskName</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void </a:t>
            </a:r>
            <a:r>
              <a:rPr lang="en-US" altLang="zh-TW" sz="1800" dirty="0" err="1">
                <a:latin typeface="Times New Roman" panose="02020603050405020304" pitchFamily="18" charset="0"/>
                <a:cs typeface="Times New Roman" panose="02020603050405020304" pitchFamily="18" charset="0"/>
              </a:rPr>
              <a:t>vPeriodicTask</a:t>
            </a:r>
            <a:r>
              <a:rPr lang="en-US" altLang="zh-TW" sz="1800" dirty="0">
                <a:latin typeface="Times New Roman" panose="02020603050405020304" pitchFamily="18" charset="0"/>
                <a:cs typeface="Times New Roman" panose="02020603050405020304" pitchFamily="18" charset="0"/>
              </a:rPr>
              <a:t>( void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portTickType</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xLastWakeTime</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xLastWakeTime</a:t>
            </a:r>
            <a:r>
              <a:rPr lang="en-US" altLang="zh-TW" sz="1800" dirty="0">
                <a:latin typeface="Times New Roman" panose="02020603050405020304" pitchFamily="18" charset="0"/>
                <a:cs typeface="Times New Roman" panose="02020603050405020304" pitchFamily="18" charset="0"/>
              </a:rPr>
              <a:t> = </a:t>
            </a:r>
            <a:r>
              <a:rPr lang="en-US" altLang="zh-TW" sz="1800" dirty="0" err="1">
                <a:latin typeface="Times New Roman" panose="02020603050405020304" pitchFamily="18" charset="0"/>
                <a:cs typeface="Times New Roman" panose="02020603050405020304" pitchFamily="18" charset="0"/>
              </a:rPr>
              <a:t>xTaskGetTickCount</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("Periodic task running\r\n");</a:t>
            </a:r>
          </a:p>
          <a:p>
            <a:r>
              <a:rPr lang="en-US" altLang="zh-TW" sz="1800" dirty="0">
                <a:latin typeface="Times New Roman" panose="02020603050405020304" pitchFamily="18" charset="0"/>
                <a:cs typeface="Times New Roman" panose="02020603050405020304" pitchFamily="18" charset="0"/>
              </a:rPr>
              <a:t>		</a:t>
            </a:r>
            <a:r>
              <a:rPr lang="en-US" altLang="zh-TW" sz="1800" dirty="0">
                <a:solidFill>
                  <a:srgbClr val="008000"/>
                </a:solidFill>
                <a:latin typeface="Times New Roman" panose="02020603050405020304" pitchFamily="18" charset="0"/>
                <a:cs typeface="Times New Roman" panose="02020603050405020304" pitchFamily="18" charset="0"/>
              </a:rPr>
              <a:t>/* The task should execute every 10 milliseconds exactly.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vTaskDelayUntil</a:t>
            </a:r>
            <a:r>
              <a:rPr lang="en-US" altLang="zh-TW" sz="1800" dirty="0">
                <a:latin typeface="Times New Roman" panose="02020603050405020304" pitchFamily="18" charset="0"/>
                <a:cs typeface="Times New Roman" panose="02020603050405020304" pitchFamily="18" charset="0"/>
              </a:rPr>
              <a:t>( &amp;</a:t>
            </a:r>
            <a:r>
              <a:rPr lang="en-US" altLang="zh-TW" sz="1800" dirty="0" err="1">
                <a:latin typeface="Times New Roman" panose="02020603050405020304" pitchFamily="18" charset="0"/>
                <a:cs typeface="Times New Roman" panose="02020603050405020304" pitchFamily="18" charset="0"/>
              </a:rPr>
              <a:t>xLastWakeTime</a:t>
            </a:r>
            <a:r>
              <a:rPr lang="en-US" altLang="zh-TW" sz="1800" dirty="0">
                <a:latin typeface="Times New Roman" panose="02020603050405020304" pitchFamily="18" charset="0"/>
                <a:cs typeface="Times New Roman" panose="02020603050405020304" pitchFamily="18" charset="0"/>
              </a:rPr>
              <a:t>, ( 10 / </a:t>
            </a:r>
            <a:r>
              <a:rPr lang="en-US" altLang="zh-TW" sz="1800" dirty="0" err="1">
                <a:latin typeface="Times New Roman" panose="02020603050405020304" pitchFamily="18" charset="0"/>
                <a:cs typeface="Times New Roman" panose="02020603050405020304" pitchFamily="18" charset="0"/>
              </a:rPr>
              <a:t>portTICK_RATE_MS</a:t>
            </a:r>
            <a:r>
              <a:rPr lang="en-US" altLang="zh-TW" sz="1800" dirty="0">
                <a:latin typeface="Times New Roman" panose="02020603050405020304" pitchFamily="18" charset="0"/>
                <a:cs typeface="Times New Roman" panose="02020603050405020304" pitchFamily="18" charset="0"/>
              </a:rPr>
              <a:t>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endParaRPr lang="zh-TW" altLang="en-US" sz="1800"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1D936BA7-1F54-432B-AFCB-37E61D4BC97E}"/>
              </a:ext>
            </a:extLst>
          </p:cNvPr>
          <p:cNvSpPr txBox="1"/>
          <p:nvPr/>
        </p:nvSpPr>
        <p:spPr>
          <a:xfrm>
            <a:off x="6012160" y="116632"/>
            <a:ext cx="3312368" cy="1815882"/>
          </a:xfrm>
          <a:prstGeom prst="rect">
            <a:avLst/>
          </a:prstGeom>
          <a:noFill/>
        </p:spPr>
        <p:txBody>
          <a:bodyPr wrap="square" rtlCol="0">
            <a:spAutoFit/>
          </a:bodyPr>
          <a:lstStyle/>
          <a:p>
            <a:r>
              <a:rPr lang="en-US" altLang="zh-TW" sz="2800" dirty="0">
                <a:solidFill>
                  <a:srgbClr val="0000FF"/>
                </a:solidFill>
                <a:latin typeface="Times New Roman" panose="02020603050405020304" pitchFamily="18" charset="0"/>
                <a:cs typeface="Times New Roman" panose="02020603050405020304" pitchFamily="18" charset="0"/>
              </a:rPr>
              <a:t>Example 6: Combining blocking and non-blocking tasks</a:t>
            </a:r>
          </a:p>
        </p:txBody>
      </p:sp>
    </p:spTree>
    <p:extLst>
      <p:ext uri="{BB962C8B-B14F-4D97-AF65-F5344CB8AC3E}">
        <p14:creationId xmlns:p14="http://schemas.microsoft.com/office/powerpoint/2010/main" val="188204720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ACE8C91-0F2E-4A2A-8DA7-9DFA855D0D42}"/>
              </a:ext>
            </a:extLst>
          </p:cNvPr>
          <p:cNvSpPr>
            <a:spLocks noGrp="1"/>
          </p:cNvSpPr>
          <p:nvPr>
            <p:ph type="sldNum" sz="quarter" idx="12"/>
          </p:nvPr>
        </p:nvSpPr>
        <p:spPr/>
        <p:txBody>
          <a:bodyPr/>
          <a:lstStyle/>
          <a:p>
            <a:fld id="{B15A5287-E07E-491F-8590-F22712E45F5F}" type="slidenum">
              <a:rPr lang="zh-TW" altLang="en-US" smtClean="0"/>
              <a:pPr/>
              <a:t>31</a:t>
            </a:fld>
            <a:endParaRPr lang="zh-TW" altLang="en-US" dirty="0"/>
          </a:p>
        </p:txBody>
      </p:sp>
      <p:sp>
        <p:nvSpPr>
          <p:cNvPr id="5" name="矩形 4">
            <a:extLst>
              <a:ext uri="{FF2B5EF4-FFF2-40B4-BE49-F238E27FC236}">
                <a16:creationId xmlns:a16="http://schemas.microsoft.com/office/drawing/2014/main" id="{63A9EE37-9142-42BB-AAFA-E065376BB7CC}"/>
              </a:ext>
            </a:extLst>
          </p:cNvPr>
          <p:cNvSpPr/>
          <p:nvPr/>
        </p:nvSpPr>
        <p:spPr>
          <a:xfrm>
            <a:off x="0" y="116632"/>
            <a:ext cx="9144000" cy="5578450"/>
          </a:xfrm>
          <a:prstGeom prst="rect">
            <a:avLst/>
          </a:prstGeom>
        </p:spPr>
        <p:txBody>
          <a:bodyPr wrap="square">
            <a:spAutoFit/>
          </a:bodyPr>
          <a:lstStyle/>
          <a:p>
            <a:r>
              <a:rPr lang="en-US" altLang="zh-TW" sz="1550" dirty="0">
                <a:latin typeface="Times New Roman" panose="02020603050405020304" pitchFamily="18" charset="0"/>
                <a:cs typeface="Times New Roman" panose="02020603050405020304" pitchFamily="18" charset="0"/>
              </a:rPr>
              <a:t>int main( void )</a:t>
            </a:r>
          </a:p>
          <a:p>
            <a:r>
              <a:rPr lang="en-US" altLang="zh-TW" sz="1550" dirty="0">
                <a:latin typeface="Times New Roman" panose="02020603050405020304" pitchFamily="18" charset="0"/>
                <a:cs typeface="Times New Roman" panose="02020603050405020304" pitchFamily="18" charset="0"/>
              </a:rPr>
              <a:t>{</a:t>
            </a:r>
          </a:p>
          <a:p>
            <a:r>
              <a:rPr lang="en-US" altLang="zh-TW" sz="1550" dirty="0">
                <a:latin typeface="Times New Roman" panose="02020603050405020304" pitchFamily="18" charset="0"/>
                <a:cs typeface="Times New Roman" panose="02020603050405020304" pitchFamily="18" charset="0"/>
              </a:rPr>
              <a:t>	char *pcTextForTask1 = "Task 1 is running";</a:t>
            </a:r>
          </a:p>
          <a:p>
            <a:r>
              <a:rPr lang="en-US" altLang="zh-TW" sz="1550" dirty="0">
                <a:latin typeface="Times New Roman" panose="02020603050405020304" pitchFamily="18" charset="0"/>
                <a:cs typeface="Times New Roman" panose="02020603050405020304" pitchFamily="18" charset="0"/>
              </a:rPr>
              <a:t>	char *pcTextForTask2 = "Task 2 is running";</a:t>
            </a:r>
          </a:p>
          <a:p>
            <a:endParaRPr lang="en-US" altLang="zh-TW" sz="1550" dirty="0">
              <a:latin typeface="Times New Roman" panose="02020603050405020304" pitchFamily="18" charset="0"/>
              <a:cs typeface="Times New Roman" panose="02020603050405020304" pitchFamily="18" charset="0"/>
            </a:endParaRPr>
          </a:p>
          <a:p>
            <a:r>
              <a:rPr lang="en-US" altLang="zh-TW" sz="1550" dirty="0">
                <a:latin typeface="Times New Roman" panose="02020603050405020304" pitchFamily="18" charset="0"/>
                <a:cs typeface="Times New Roman" panose="02020603050405020304" pitchFamily="18" charset="0"/>
              </a:rPr>
              <a:t>	</a:t>
            </a:r>
            <a:r>
              <a:rPr lang="en-US" altLang="zh-TW" sz="1550" dirty="0" err="1">
                <a:latin typeface="Times New Roman" panose="02020603050405020304" pitchFamily="18" charset="0"/>
                <a:cs typeface="Times New Roman" panose="02020603050405020304" pitchFamily="18" charset="0"/>
              </a:rPr>
              <a:t>xTaskCreate</a:t>
            </a:r>
            <a:r>
              <a:rPr lang="en-US" altLang="zh-TW" sz="1550" dirty="0">
                <a:latin typeface="Times New Roman" panose="02020603050405020304" pitchFamily="18" charset="0"/>
                <a:cs typeface="Times New Roman" panose="02020603050405020304" pitchFamily="18" charset="0"/>
              </a:rPr>
              <a:t>(</a:t>
            </a:r>
            <a:r>
              <a:rPr lang="en-US" altLang="zh-TW" sz="1550" dirty="0" err="1">
                <a:latin typeface="Times New Roman" panose="02020603050405020304" pitchFamily="18" charset="0"/>
                <a:cs typeface="Times New Roman" panose="02020603050405020304" pitchFamily="18" charset="0"/>
              </a:rPr>
              <a:t>vContinuousTask</a:t>
            </a:r>
            <a:r>
              <a:rPr lang="en-US" altLang="zh-TW" sz="1550" dirty="0">
                <a:latin typeface="Times New Roman" panose="02020603050405020304" pitchFamily="18" charset="0"/>
                <a:cs typeface="Times New Roman" panose="02020603050405020304" pitchFamily="18" charset="0"/>
              </a:rPr>
              <a:t>, (const char * )"Task 1", 1000, (void*)pcTextForTask1, </a:t>
            </a:r>
            <a:r>
              <a:rPr lang="en-US" altLang="zh-TW" sz="1550" dirty="0">
                <a:solidFill>
                  <a:srgbClr val="FF0000"/>
                </a:solidFill>
                <a:latin typeface="Times New Roman" panose="02020603050405020304" pitchFamily="18" charset="0"/>
                <a:cs typeface="Times New Roman" panose="02020603050405020304" pitchFamily="18" charset="0"/>
              </a:rPr>
              <a:t>1</a:t>
            </a:r>
            <a:r>
              <a:rPr lang="en-US" altLang="zh-TW" sz="1550" dirty="0">
                <a:latin typeface="Times New Roman" panose="02020603050405020304" pitchFamily="18" charset="0"/>
                <a:cs typeface="Times New Roman" panose="02020603050405020304" pitchFamily="18" charset="0"/>
              </a:rPr>
              <a:t>, NULL );</a:t>
            </a:r>
          </a:p>
          <a:p>
            <a:r>
              <a:rPr lang="en-US" altLang="zh-TW" sz="1550" dirty="0">
                <a:latin typeface="Times New Roman" panose="02020603050405020304" pitchFamily="18" charset="0"/>
                <a:cs typeface="Times New Roman" panose="02020603050405020304" pitchFamily="18" charset="0"/>
              </a:rPr>
              <a:t>	</a:t>
            </a:r>
          </a:p>
          <a:p>
            <a:r>
              <a:rPr lang="en-US" altLang="zh-TW" sz="1550" dirty="0">
                <a:latin typeface="Times New Roman" panose="02020603050405020304" pitchFamily="18" charset="0"/>
                <a:cs typeface="Times New Roman" panose="02020603050405020304" pitchFamily="18" charset="0"/>
              </a:rPr>
              <a:t>	</a:t>
            </a:r>
            <a:r>
              <a:rPr lang="en-US" altLang="zh-TW" sz="1550" dirty="0" err="1">
                <a:latin typeface="Times New Roman" panose="02020603050405020304" pitchFamily="18" charset="0"/>
                <a:cs typeface="Times New Roman" panose="02020603050405020304" pitchFamily="18" charset="0"/>
              </a:rPr>
              <a:t>xTaskCreate</a:t>
            </a:r>
            <a:r>
              <a:rPr lang="en-US" altLang="zh-TW" sz="1550" dirty="0">
                <a:latin typeface="Times New Roman" panose="02020603050405020304" pitchFamily="18" charset="0"/>
                <a:cs typeface="Times New Roman" panose="02020603050405020304" pitchFamily="18" charset="0"/>
              </a:rPr>
              <a:t>(</a:t>
            </a:r>
            <a:r>
              <a:rPr lang="en-US" altLang="zh-TW" sz="1550" dirty="0" err="1">
                <a:latin typeface="Times New Roman" panose="02020603050405020304" pitchFamily="18" charset="0"/>
                <a:cs typeface="Times New Roman" panose="02020603050405020304" pitchFamily="18" charset="0"/>
              </a:rPr>
              <a:t>vContinuousTask</a:t>
            </a:r>
            <a:r>
              <a:rPr lang="en-US" altLang="zh-TW" sz="1550" dirty="0">
                <a:latin typeface="Times New Roman" panose="02020603050405020304" pitchFamily="18" charset="0"/>
                <a:cs typeface="Times New Roman" panose="02020603050405020304" pitchFamily="18" charset="0"/>
              </a:rPr>
              <a:t>, (const char * )"Task 2", 1000, (void*)pcTextForTask2, </a:t>
            </a:r>
            <a:r>
              <a:rPr lang="en-US" altLang="zh-TW" sz="1550" dirty="0">
                <a:solidFill>
                  <a:srgbClr val="FF0000"/>
                </a:solidFill>
                <a:latin typeface="Times New Roman" panose="02020603050405020304" pitchFamily="18" charset="0"/>
                <a:cs typeface="Times New Roman" panose="02020603050405020304" pitchFamily="18" charset="0"/>
              </a:rPr>
              <a:t>1</a:t>
            </a:r>
            <a:r>
              <a:rPr lang="en-US" altLang="zh-TW" sz="1550" dirty="0">
                <a:latin typeface="Times New Roman" panose="02020603050405020304" pitchFamily="18" charset="0"/>
                <a:cs typeface="Times New Roman" panose="02020603050405020304" pitchFamily="18" charset="0"/>
              </a:rPr>
              <a:t>, NULL );</a:t>
            </a:r>
          </a:p>
          <a:p>
            <a:r>
              <a:rPr lang="en-US" altLang="zh-TW" sz="1550" dirty="0">
                <a:latin typeface="Times New Roman" panose="02020603050405020304" pitchFamily="18" charset="0"/>
                <a:cs typeface="Times New Roman" panose="02020603050405020304" pitchFamily="18" charset="0"/>
              </a:rPr>
              <a:t>	</a:t>
            </a:r>
          </a:p>
          <a:p>
            <a:r>
              <a:rPr lang="en-US" altLang="zh-TW" sz="1550" dirty="0">
                <a:latin typeface="Times New Roman" panose="02020603050405020304" pitchFamily="18" charset="0"/>
                <a:cs typeface="Times New Roman" panose="02020603050405020304" pitchFamily="18" charset="0"/>
              </a:rPr>
              <a:t>	</a:t>
            </a:r>
            <a:r>
              <a:rPr lang="en-US" altLang="zh-TW" sz="1550" dirty="0" err="1">
                <a:latin typeface="Times New Roman" panose="02020603050405020304" pitchFamily="18" charset="0"/>
                <a:cs typeface="Times New Roman" panose="02020603050405020304" pitchFamily="18" charset="0"/>
              </a:rPr>
              <a:t>xTaskCreate</a:t>
            </a:r>
            <a:r>
              <a:rPr lang="en-US" altLang="zh-TW" sz="1550" dirty="0">
                <a:latin typeface="Times New Roman" panose="02020603050405020304" pitchFamily="18" charset="0"/>
                <a:cs typeface="Times New Roman" panose="02020603050405020304" pitchFamily="18" charset="0"/>
              </a:rPr>
              <a:t>( </a:t>
            </a:r>
            <a:r>
              <a:rPr lang="en-US" altLang="zh-TW" sz="1550" dirty="0" err="1">
                <a:latin typeface="Times New Roman" panose="02020603050405020304" pitchFamily="18" charset="0"/>
                <a:cs typeface="Times New Roman" panose="02020603050405020304" pitchFamily="18" charset="0"/>
              </a:rPr>
              <a:t>vPeriodicTask</a:t>
            </a:r>
            <a:r>
              <a:rPr lang="en-US" altLang="zh-TW" sz="1550" dirty="0">
                <a:latin typeface="Times New Roman" panose="02020603050405020304" pitchFamily="18" charset="0"/>
                <a:cs typeface="Times New Roman" panose="02020603050405020304" pitchFamily="18" charset="0"/>
              </a:rPr>
              <a:t>, (const char * )"Task 3", 1000, NULL, </a:t>
            </a:r>
            <a:r>
              <a:rPr lang="en-US" altLang="zh-TW" sz="1550" dirty="0">
                <a:solidFill>
                  <a:srgbClr val="FF0000"/>
                </a:solidFill>
                <a:latin typeface="Times New Roman" panose="02020603050405020304" pitchFamily="18" charset="0"/>
                <a:cs typeface="Times New Roman" panose="02020603050405020304" pitchFamily="18" charset="0"/>
              </a:rPr>
              <a:t>2</a:t>
            </a:r>
            <a:r>
              <a:rPr lang="en-US" altLang="zh-TW" sz="1550" dirty="0">
                <a:latin typeface="Times New Roman" panose="02020603050405020304" pitchFamily="18" charset="0"/>
                <a:cs typeface="Times New Roman" panose="02020603050405020304" pitchFamily="18" charset="0"/>
              </a:rPr>
              <a:t>, NULL );</a:t>
            </a:r>
          </a:p>
          <a:p>
            <a:endParaRPr lang="en-US" altLang="zh-TW" sz="1550" dirty="0">
              <a:latin typeface="Times New Roman" panose="02020603050405020304" pitchFamily="18" charset="0"/>
              <a:cs typeface="Times New Roman" panose="02020603050405020304" pitchFamily="18" charset="0"/>
            </a:endParaRPr>
          </a:p>
          <a:p>
            <a:r>
              <a:rPr lang="en-US" altLang="zh-TW" sz="1550" dirty="0">
                <a:latin typeface="Times New Roman" panose="02020603050405020304" pitchFamily="18" charset="0"/>
                <a:cs typeface="Times New Roman" panose="02020603050405020304" pitchFamily="18" charset="0"/>
              </a:rPr>
              <a:t>	</a:t>
            </a:r>
            <a:r>
              <a:rPr lang="en-US" altLang="zh-TW" sz="1550" dirty="0" err="1">
                <a:latin typeface="Times New Roman" panose="02020603050405020304" pitchFamily="18" charset="0"/>
                <a:cs typeface="Times New Roman" panose="02020603050405020304" pitchFamily="18" charset="0"/>
              </a:rPr>
              <a:t>vTaskStartScheduler</a:t>
            </a:r>
            <a:r>
              <a:rPr lang="en-US" altLang="zh-TW" sz="1550" dirty="0">
                <a:latin typeface="Times New Roman" panose="02020603050405020304" pitchFamily="18" charset="0"/>
                <a:cs typeface="Times New Roman" panose="02020603050405020304" pitchFamily="18" charset="0"/>
              </a:rPr>
              <a:t>();</a:t>
            </a:r>
          </a:p>
          <a:p>
            <a:r>
              <a:rPr lang="en-US" altLang="zh-TW" sz="1550" dirty="0">
                <a:latin typeface="Times New Roman" panose="02020603050405020304" pitchFamily="18" charset="0"/>
                <a:cs typeface="Times New Roman" panose="02020603050405020304" pitchFamily="18" charset="0"/>
              </a:rPr>
              <a:t>	for( ;; );</a:t>
            </a:r>
          </a:p>
          <a:p>
            <a:r>
              <a:rPr lang="en-US" altLang="zh-TW" sz="1550" dirty="0">
                <a:latin typeface="Times New Roman" panose="02020603050405020304" pitchFamily="18" charset="0"/>
                <a:cs typeface="Times New Roman" panose="02020603050405020304" pitchFamily="18" charset="0"/>
              </a:rPr>
              <a:t>}</a:t>
            </a:r>
          </a:p>
          <a:p>
            <a:r>
              <a:rPr lang="en-US" altLang="zh-TW" sz="1550" dirty="0">
                <a:latin typeface="Times New Roman" panose="02020603050405020304" pitchFamily="18" charset="0"/>
                <a:cs typeface="Times New Roman" panose="02020603050405020304" pitchFamily="18" charset="0"/>
              </a:rPr>
              <a:t>void </a:t>
            </a:r>
            <a:r>
              <a:rPr lang="en-US" altLang="zh-TW" sz="1550" dirty="0" err="1">
                <a:latin typeface="Times New Roman" panose="02020603050405020304" pitchFamily="18" charset="0"/>
                <a:cs typeface="Times New Roman" panose="02020603050405020304" pitchFamily="18" charset="0"/>
              </a:rPr>
              <a:t>vApplicationMallocFailedHook</a:t>
            </a:r>
            <a:r>
              <a:rPr lang="en-US" altLang="zh-TW" sz="1550" dirty="0">
                <a:latin typeface="Times New Roman" panose="02020603050405020304" pitchFamily="18" charset="0"/>
                <a:cs typeface="Times New Roman" panose="02020603050405020304" pitchFamily="18" charset="0"/>
              </a:rPr>
              <a:t>( void )</a:t>
            </a:r>
          </a:p>
          <a:p>
            <a:r>
              <a:rPr lang="en-US" altLang="zh-TW" sz="1550" dirty="0">
                <a:latin typeface="Times New Roman" panose="02020603050405020304" pitchFamily="18" charset="0"/>
                <a:cs typeface="Times New Roman" panose="02020603050405020304" pitchFamily="18" charset="0"/>
              </a:rPr>
              <a:t>{</a:t>
            </a:r>
          </a:p>
          <a:p>
            <a:r>
              <a:rPr lang="en-US" altLang="zh-TW" sz="1550" dirty="0">
                <a:latin typeface="Times New Roman" panose="02020603050405020304" pitchFamily="18" charset="0"/>
                <a:cs typeface="Times New Roman" panose="02020603050405020304" pitchFamily="18" charset="0"/>
              </a:rPr>
              <a:t>	/* do something */</a:t>
            </a:r>
          </a:p>
          <a:p>
            <a:r>
              <a:rPr lang="en-US" altLang="zh-TW" sz="1550" dirty="0">
                <a:latin typeface="Times New Roman" panose="02020603050405020304" pitchFamily="18" charset="0"/>
                <a:cs typeface="Times New Roman" panose="02020603050405020304" pitchFamily="18" charset="0"/>
              </a:rPr>
              <a:t>	for( ;; );</a:t>
            </a:r>
          </a:p>
          <a:p>
            <a:r>
              <a:rPr lang="en-US" altLang="zh-TW" sz="1550" dirty="0">
                <a:latin typeface="Times New Roman" panose="02020603050405020304" pitchFamily="18" charset="0"/>
                <a:cs typeface="Times New Roman" panose="02020603050405020304" pitchFamily="18" charset="0"/>
              </a:rPr>
              <a:t>}</a:t>
            </a:r>
          </a:p>
          <a:p>
            <a:r>
              <a:rPr lang="en-US" altLang="zh-TW" sz="1550" dirty="0">
                <a:latin typeface="Times New Roman" panose="02020603050405020304" pitchFamily="18" charset="0"/>
                <a:cs typeface="Times New Roman" panose="02020603050405020304" pitchFamily="18" charset="0"/>
              </a:rPr>
              <a:t>void </a:t>
            </a:r>
            <a:r>
              <a:rPr lang="en-US" altLang="zh-TW" sz="1550" dirty="0" err="1">
                <a:latin typeface="Times New Roman" panose="02020603050405020304" pitchFamily="18" charset="0"/>
                <a:cs typeface="Times New Roman" panose="02020603050405020304" pitchFamily="18" charset="0"/>
              </a:rPr>
              <a:t>vApplicationSetupHardware</a:t>
            </a:r>
            <a:r>
              <a:rPr lang="en-US" altLang="zh-TW" sz="1550" dirty="0">
                <a:latin typeface="Times New Roman" panose="02020603050405020304" pitchFamily="18" charset="0"/>
                <a:cs typeface="Times New Roman" panose="02020603050405020304" pitchFamily="18" charset="0"/>
              </a:rPr>
              <a:t>( void )</a:t>
            </a:r>
          </a:p>
          <a:p>
            <a:r>
              <a:rPr lang="en-US" altLang="zh-TW" sz="1550" dirty="0">
                <a:latin typeface="Times New Roman" panose="02020603050405020304" pitchFamily="18" charset="0"/>
                <a:cs typeface="Times New Roman" panose="02020603050405020304" pitchFamily="18" charset="0"/>
              </a:rPr>
              <a:t>{</a:t>
            </a:r>
          </a:p>
          <a:p>
            <a:r>
              <a:rPr lang="en-US" altLang="zh-TW" sz="1550" dirty="0">
                <a:latin typeface="Times New Roman" panose="02020603050405020304" pitchFamily="18" charset="0"/>
                <a:cs typeface="Times New Roman" panose="02020603050405020304" pitchFamily="18" charset="0"/>
              </a:rPr>
              <a:t>	/* Do nothing */</a:t>
            </a:r>
          </a:p>
          <a:p>
            <a:r>
              <a:rPr lang="en-US" altLang="zh-TW" sz="1550" dirty="0">
                <a:latin typeface="Times New Roman" panose="02020603050405020304" pitchFamily="18" charset="0"/>
                <a:cs typeface="Times New Roman" panose="02020603050405020304" pitchFamily="18" charset="0"/>
              </a:rPr>
              <a:t>}</a:t>
            </a:r>
          </a:p>
        </p:txBody>
      </p:sp>
      <p:pic>
        <p:nvPicPr>
          <p:cNvPr id="6" name="Picture 2">
            <a:extLst>
              <a:ext uri="{FF2B5EF4-FFF2-40B4-BE49-F238E27FC236}">
                <a16:creationId xmlns:a16="http://schemas.microsoft.com/office/drawing/2014/main" id="{E7332872-C2BA-4844-9907-6323423B12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5" y="3573016"/>
            <a:ext cx="3644769" cy="328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a:extLst>
              <a:ext uri="{FF2B5EF4-FFF2-40B4-BE49-F238E27FC236}">
                <a16:creationId xmlns:a16="http://schemas.microsoft.com/office/drawing/2014/main" id="{385380AF-0DE8-4D8E-AF17-BB079804DF47}"/>
              </a:ext>
            </a:extLst>
          </p:cNvPr>
          <p:cNvSpPr txBox="1"/>
          <p:nvPr/>
        </p:nvSpPr>
        <p:spPr>
          <a:xfrm>
            <a:off x="611560" y="5531172"/>
            <a:ext cx="4608512" cy="1077218"/>
          </a:xfrm>
          <a:prstGeom prst="rect">
            <a:avLst/>
          </a:prstGeom>
          <a:noFill/>
        </p:spPr>
        <p:txBody>
          <a:bodyPr wrap="square" rtlCol="0">
            <a:spAutoFit/>
          </a:bodyPr>
          <a:lstStyle/>
          <a:p>
            <a:r>
              <a:rPr lang="en-US" altLang="zh-TW"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Lab 2-1: </a:t>
            </a:r>
            <a:r>
              <a:rPr lang="zh-TW" altLang="en-US"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將</a:t>
            </a:r>
            <a:r>
              <a:rPr lang="en-US" altLang="zh-TW"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terminal</a:t>
            </a:r>
            <a:r>
              <a:rPr lang="zh-TW" altLang="en-US" sz="32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畫面擷取下來傳至雲端學院</a:t>
            </a:r>
          </a:p>
        </p:txBody>
      </p:sp>
    </p:spTree>
    <p:extLst>
      <p:ext uri="{BB962C8B-B14F-4D97-AF65-F5344CB8AC3E}">
        <p14:creationId xmlns:p14="http://schemas.microsoft.com/office/powerpoint/2010/main" val="63724035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5D6340-9F84-4EEB-A49D-65AEEF1B3118}"/>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A29A38B0-B133-4061-ACE9-7C59351CF8CC}"/>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FF6E33C2-1D6B-4375-97D3-A98066D131A7}"/>
              </a:ext>
            </a:extLst>
          </p:cNvPr>
          <p:cNvSpPr>
            <a:spLocks noGrp="1"/>
          </p:cNvSpPr>
          <p:nvPr>
            <p:ph type="sldNum" sz="quarter" idx="12"/>
          </p:nvPr>
        </p:nvSpPr>
        <p:spPr/>
        <p:txBody>
          <a:bodyPr/>
          <a:lstStyle/>
          <a:p>
            <a:fld id="{B15A5287-E07E-491F-8590-F22712E45F5F}" type="slidenum">
              <a:rPr lang="zh-TW" altLang="en-US" smtClean="0"/>
              <a:pPr/>
              <a:t>32</a:t>
            </a:fld>
            <a:endParaRPr lang="zh-TW" altLang="en-US" dirty="0"/>
          </a:p>
        </p:txBody>
      </p:sp>
      <p:pic>
        <p:nvPicPr>
          <p:cNvPr id="5" name="Picture 3">
            <a:extLst>
              <a:ext uri="{FF2B5EF4-FFF2-40B4-BE49-F238E27FC236}">
                <a16:creationId xmlns:a16="http://schemas.microsoft.com/office/drawing/2014/main" id="{E1FD599B-5472-4301-85EC-FC241E6C91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 y="116632"/>
            <a:ext cx="9090359" cy="645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947093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BF9CD3C6-B42B-4413-B28A-9B1FA5D0278C}"/>
              </a:ext>
            </a:extLst>
          </p:cNvPr>
          <p:cNvSpPr>
            <a:spLocks noGrp="1"/>
          </p:cNvSpPr>
          <p:nvPr>
            <p:ph type="sldNum" sz="quarter" idx="12"/>
          </p:nvPr>
        </p:nvSpPr>
        <p:spPr/>
        <p:txBody>
          <a:bodyPr/>
          <a:lstStyle/>
          <a:p>
            <a:fld id="{B15A5287-E07E-491F-8590-F22712E45F5F}" type="slidenum">
              <a:rPr lang="zh-TW" altLang="en-US" smtClean="0"/>
              <a:pPr/>
              <a:t>33</a:t>
            </a:fld>
            <a:endParaRPr lang="zh-TW" altLang="en-US" dirty="0"/>
          </a:p>
        </p:txBody>
      </p:sp>
      <p:sp>
        <p:nvSpPr>
          <p:cNvPr id="5" name="文字方塊 4">
            <a:extLst>
              <a:ext uri="{FF2B5EF4-FFF2-40B4-BE49-F238E27FC236}">
                <a16:creationId xmlns:a16="http://schemas.microsoft.com/office/drawing/2014/main" id="{BCB2B600-5AA7-4F57-B867-2E3B8454FD67}"/>
              </a:ext>
            </a:extLst>
          </p:cNvPr>
          <p:cNvSpPr txBox="1"/>
          <p:nvPr/>
        </p:nvSpPr>
        <p:spPr>
          <a:xfrm>
            <a:off x="5508104" y="207002"/>
            <a:ext cx="3491880" cy="954107"/>
          </a:xfrm>
          <a:prstGeom prst="rect">
            <a:avLst/>
          </a:prstGeom>
          <a:noFill/>
        </p:spPr>
        <p:txBody>
          <a:bodyPr wrap="square" rtlCol="0">
            <a:spAutoFit/>
          </a:bodyPr>
          <a:lstStyle/>
          <a:p>
            <a:r>
              <a:rPr lang="en-US" altLang="zh-TW" sz="2800" dirty="0">
                <a:solidFill>
                  <a:srgbClr val="0000FF"/>
                </a:solidFill>
                <a:latin typeface="Times New Roman" panose="02020603050405020304" pitchFamily="18" charset="0"/>
                <a:cs typeface="Times New Roman" panose="02020603050405020304" pitchFamily="18" charset="0"/>
              </a:rPr>
              <a:t>Example 7: Changing task priorities</a:t>
            </a:r>
          </a:p>
        </p:txBody>
      </p:sp>
      <p:sp>
        <p:nvSpPr>
          <p:cNvPr id="6" name="矩形 5">
            <a:extLst>
              <a:ext uri="{FF2B5EF4-FFF2-40B4-BE49-F238E27FC236}">
                <a16:creationId xmlns:a16="http://schemas.microsoft.com/office/drawing/2014/main" id="{DE8BA0B5-10DB-4B1A-9D21-08D7BA5AE889}"/>
              </a:ext>
            </a:extLst>
          </p:cNvPr>
          <p:cNvSpPr/>
          <p:nvPr/>
        </p:nvSpPr>
        <p:spPr>
          <a:xfrm>
            <a:off x="157804" y="332656"/>
            <a:ext cx="8748464" cy="6740307"/>
          </a:xfrm>
          <a:prstGeom prst="rect">
            <a:avLst/>
          </a:prstGeom>
        </p:spPr>
        <p:txBody>
          <a:bodyPr wrap="square">
            <a:spAutoFit/>
          </a:bodyPr>
          <a:lstStyle/>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FreeRTOS.h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task.h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queue.h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timers.h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xil_printf.h</a:t>
            </a:r>
            <a:r>
              <a:rPr lang="en-US" altLang="zh-TW" sz="2000" dirty="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a:p>
            <a:r>
              <a:rPr lang="en-US" altLang="zh-TW" sz="2000" dirty="0" err="1">
                <a:latin typeface="Times New Roman" panose="02020603050405020304" pitchFamily="18" charset="0"/>
                <a:cs typeface="Times New Roman" panose="02020603050405020304" pitchFamily="18" charset="0"/>
              </a:rPr>
              <a:t>xTaskHandle</a:t>
            </a:r>
            <a:r>
              <a:rPr lang="en-US" altLang="zh-TW" sz="2000" dirty="0">
                <a:latin typeface="Times New Roman" panose="02020603050405020304" pitchFamily="18" charset="0"/>
                <a:cs typeface="Times New Roman" panose="02020603050405020304" pitchFamily="18" charset="0"/>
              </a:rPr>
              <a:t> xTask2Handle;</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void vTask1( void *</a:t>
            </a:r>
            <a:r>
              <a:rPr lang="en-US" altLang="zh-TW" sz="2000" dirty="0" err="1">
                <a:latin typeface="Times New Roman" panose="02020603050405020304" pitchFamily="18" charset="0"/>
                <a:cs typeface="Times New Roman" panose="02020603050405020304" pitchFamily="18" charset="0"/>
              </a:rPr>
              <a:t>pvParameters</a:t>
            </a:r>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unsigned </a:t>
            </a:r>
            <a:r>
              <a:rPr lang="en-US" altLang="zh-TW" sz="2000" dirty="0" err="1">
                <a:latin typeface="Times New Roman" panose="02020603050405020304" pitchFamily="18" charset="0"/>
                <a:cs typeface="Times New Roman" panose="02020603050405020304" pitchFamily="18" charset="0"/>
              </a:rPr>
              <a:t>portBASE_TYPE</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uxPriority</a:t>
            </a:r>
            <a:r>
              <a:rPr lang="en-US" altLang="zh-TW" sz="2000" dirty="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uxPriority</a:t>
            </a:r>
            <a:r>
              <a:rPr lang="en-US" altLang="zh-TW" sz="2000" dirty="0">
                <a:latin typeface="Times New Roman" panose="02020603050405020304" pitchFamily="18" charset="0"/>
                <a:cs typeface="Times New Roman" panose="02020603050405020304" pitchFamily="18" charset="0"/>
              </a:rPr>
              <a:t> = </a:t>
            </a:r>
            <a:r>
              <a:rPr lang="en-US" altLang="zh-TW" sz="2000" dirty="0" err="1">
                <a:latin typeface="Times New Roman" panose="02020603050405020304" pitchFamily="18" charset="0"/>
                <a:cs typeface="Times New Roman" panose="02020603050405020304" pitchFamily="18" charset="0"/>
              </a:rPr>
              <a:t>uxTaskPriorityGet</a:t>
            </a:r>
            <a:r>
              <a:rPr lang="en-US" altLang="zh-TW" sz="2000" dirty="0">
                <a:latin typeface="Times New Roman" panose="02020603050405020304" pitchFamily="18" charset="0"/>
                <a:cs typeface="Times New Roman" panose="02020603050405020304" pitchFamily="18" charset="0"/>
              </a:rPr>
              <a:t>( NULL );</a:t>
            </a:r>
          </a:p>
          <a:p>
            <a:r>
              <a:rPr lang="en-US" altLang="zh-TW" sz="2000" dirty="0">
                <a:latin typeface="Times New Roman" panose="02020603050405020304" pitchFamily="18" charset="0"/>
                <a:cs typeface="Times New Roman" panose="02020603050405020304" pitchFamily="18" charset="0"/>
              </a:rPr>
              <a:t>	for( ;; )</a:t>
            </a:r>
          </a:p>
          <a:p>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xil_printf</a:t>
            </a:r>
            <a:r>
              <a:rPr lang="en-US" altLang="zh-TW" sz="2000" dirty="0">
                <a:latin typeface="Times New Roman" panose="02020603050405020304" pitchFamily="18" charset="0"/>
                <a:cs typeface="Times New Roman" panose="02020603050405020304" pitchFamily="18" charset="0"/>
              </a:rPr>
              <a:t>( "Task1 is running\r\n" );</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xil_printf</a:t>
            </a:r>
            <a:r>
              <a:rPr lang="en-US" altLang="zh-TW" sz="2000" dirty="0">
                <a:latin typeface="Times New Roman" panose="02020603050405020304" pitchFamily="18" charset="0"/>
                <a:cs typeface="Times New Roman" panose="02020603050405020304" pitchFamily="18" charset="0"/>
              </a:rPr>
              <a:t>( "To raise the Task2 priority\r\n" );</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vTaskPrioritySet</a:t>
            </a:r>
            <a:r>
              <a:rPr lang="en-US" altLang="zh-TW" sz="2000" dirty="0">
                <a:latin typeface="Times New Roman" panose="02020603050405020304" pitchFamily="18" charset="0"/>
                <a:cs typeface="Times New Roman" panose="02020603050405020304" pitchFamily="18" charset="0"/>
              </a:rPr>
              <a:t>( xTask2Handle, ( </a:t>
            </a:r>
            <a:r>
              <a:rPr lang="en-US" altLang="zh-TW" sz="2000" dirty="0" err="1">
                <a:latin typeface="Times New Roman" panose="02020603050405020304" pitchFamily="18" charset="0"/>
                <a:cs typeface="Times New Roman" panose="02020603050405020304" pitchFamily="18" charset="0"/>
              </a:rPr>
              <a:t>uxPriority</a:t>
            </a:r>
            <a:r>
              <a:rPr lang="en-US" altLang="zh-TW" sz="2000" dirty="0">
                <a:latin typeface="Times New Roman" panose="02020603050405020304" pitchFamily="18" charset="0"/>
                <a:cs typeface="Times New Roman" panose="02020603050405020304" pitchFamily="18" charset="0"/>
              </a:rPr>
              <a:t> + 1 ) );</a:t>
            </a:r>
          </a:p>
          <a:p>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985773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730293D4-7099-4F62-8D1F-653C60FF69FB}"/>
              </a:ext>
            </a:extLst>
          </p:cNvPr>
          <p:cNvSpPr>
            <a:spLocks noGrp="1"/>
          </p:cNvSpPr>
          <p:nvPr>
            <p:ph type="sldNum" sz="quarter" idx="12"/>
          </p:nvPr>
        </p:nvSpPr>
        <p:spPr/>
        <p:txBody>
          <a:bodyPr/>
          <a:lstStyle/>
          <a:p>
            <a:fld id="{B15A5287-E07E-491F-8590-F22712E45F5F}" type="slidenum">
              <a:rPr lang="zh-TW" altLang="en-US" smtClean="0"/>
              <a:pPr/>
              <a:t>34</a:t>
            </a:fld>
            <a:endParaRPr lang="zh-TW" altLang="en-US" dirty="0"/>
          </a:p>
        </p:txBody>
      </p:sp>
      <p:sp>
        <p:nvSpPr>
          <p:cNvPr id="5" name="矩形 4">
            <a:extLst>
              <a:ext uri="{FF2B5EF4-FFF2-40B4-BE49-F238E27FC236}">
                <a16:creationId xmlns:a16="http://schemas.microsoft.com/office/drawing/2014/main" id="{C617B3F4-E4F0-4A24-88E0-3A81E6A979F0}"/>
              </a:ext>
            </a:extLst>
          </p:cNvPr>
          <p:cNvSpPr/>
          <p:nvPr/>
        </p:nvSpPr>
        <p:spPr>
          <a:xfrm>
            <a:off x="179512" y="116632"/>
            <a:ext cx="8424936" cy="6740307"/>
          </a:xfrm>
          <a:prstGeom prst="rect">
            <a:avLst/>
          </a:prstGeom>
        </p:spPr>
        <p:txBody>
          <a:bodyPr wrap="square">
            <a:spAutoFit/>
          </a:bodyPr>
          <a:lstStyle/>
          <a:p>
            <a:r>
              <a:rPr lang="en-US" altLang="zh-TW" sz="1800" dirty="0">
                <a:latin typeface="Times New Roman" panose="02020603050405020304" pitchFamily="18" charset="0"/>
                <a:cs typeface="Times New Roman" panose="02020603050405020304" pitchFamily="18" charset="0"/>
              </a:rPr>
              <a:t>void vTask2( void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unsigned </a:t>
            </a:r>
            <a:r>
              <a:rPr lang="en-US" altLang="zh-TW" sz="1800" dirty="0" err="1">
                <a:latin typeface="Times New Roman" panose="02020603050405020304" pitchFamily="18" charset="0"/>
                <a:cs typeface="Times New Roman" panose="02020603050405020304" pitchFamily="18" charset="0"/>
              </a:rPr>
              <a:t>portBASE_TYPE</a:t>
            </a:r>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uxPriority</a:t>
            </a:r>
            <a:r>
              <a:rPr lang="en-US" altLang="zh-TW" sz="1800" dirty="0">
                <a:latin typeface="Times New Roman" panose="02020603050405020304" pitchFamily="18" charset="0"/>
                <a:cs typeface="Times New Roman" panose="02020603050405020304" pitchFamily="18" charset="0"/>
              </a:rPr>
              <a:t>;</a:t>
            </a: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uxPriority</a:t>
            </a:r>
            <a:r>
              <a:rPr lang="en-US" altLang="zh-TW" sz="1800" dirty="0">
                <a:latin typeface="Times New Roman" panose="02020603050405020304" pitchFamily="18" charset="0"/>
                <a:cs typeface="Times New Roman" panose="02020603050405020304" pitchFamily="18" charset="0"/>
              </a:rPr>
              <a:t> = </a:t>
            </a:r>
            <a:r>
              <a:rPr lang="en-US" altLang="zh-TW" sz="1800" dirty="0" err="1">
                <a:latin typeface="Times New Roman" panose="02020603050405020304" pitchFamily="18" charset="0"/>
                <a:cs typeface="Times New Roman" panose="02020603050405020304" pitchFamily="18" charset="0"/>
              </a:rPr>
              <a:t>uxTaskPriorityGet</a:t>
            </a:r>
            <a:r>
              <a:rPr lang="en-US" altLang="zh-TW" sz="1800" dirty="0">
                <a:latin typeface="Times New Roman" panose="02020603050405020304" pitchFamily="18" charset="0"/>
                <a:cs typeface="Times New Roman" panose="02020603050405020304" pitchFamily="18" charset="0"/>
              </a:rPr>
              <a:t>( NULL );</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 "Task2 is running\r\n"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 "To lower the Task2 priority\r\n"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vTaskPrioritySet</a:t>
            </a:r>
            <a:r>
              <a:rPr lang="en-US" altLang="zh-TW" sz="1800" dirty="0">
                <a:latin typeface="Times New Roman" panose="02020603050405020304" pitchFamily="18" charset="0"/>
                <a:cs typeface="Times New Roman" panose="02020603050405020304" pitchFamily="18" charset="0"/>
              </a:rPr>
              <a:t>( NULL, ( </a:t>
            </a:r>
            <a:r>
              <a:rPr lang="en-US" altLang="zh-TW" sz="1800" dirty="0" err="1">
                <a:latin typeface="Times New Roman" panose="02020603050405020304" pitchFamily="18" charset="0"/>
                <a:cs typeface="Times New Roman" panose="02020603050405020304" pitchFamily="18" charset="0"/>
              </a:rPr>
              <a:t>uxPriority</a:t>
            </a:r>
            <a:r>
              <a:rPr lang="en-US" altLang="zh-TW" sz="1800" dirty="0">
                <a:latin typeface="Times New Roman" panose="02020603050405020304" pitchFamily="18" charset="0"/>
                <a:cs typeface="Times New Roman" panose="02020603050405020304" pitchFamily="18" charset="0"/>
              </a:rPr>
              <a:t> - 2 )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int main( void )</a:t>
            </a:r>
          </a:p>
          <a:p>
            <a:r>
              <a:rPr lang="en-US" altLang="zh-TW" sz="1800" dirty="0">
                <a:latin typeface="Times New Roman" panose="02020603050405020304" pitchFamily="18" charset="0"/>
                <a:cs typeface="Times New Roman" panose="02020603050405020304" pitchFamily="18" charset="0"/>
              </a:rPr>
              <a:t>{</a:t>
            </a: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xTaskCreate</a:t>
            </a:r>
            <a:r>
              <a:rPr lang="en-US" altLang="zh-TW" sz="1800" dirty="0">
                <a:latin typeface="Times New Roman" panose="02020603050405020304" pitchFamily="18" charset="0"/>
                <a:cs typeface="Times New Roman" panose="02020603050405020304" pitchFamily="18" charset="0"/>
              </a:rPr>
              <a:t>( vTask1, (const char * )"Task 1", 1000, NULL, 2, NULL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xTaskCreate</a:t>
            </a:r>
            <a:r>
              <a:rPr lang="en-US" altLang="zh-TW" sz="1800" dirty="0">
                <a:latin typeface="Times New Roman" panose="02020603050405020304" pitchFamily="18" charset="0"/>
                <a:cs typeface="Times New Roman" panose="02020603050405020304" pitchFamily="18" charset="0"/>
              </a:rPr>
              <a:t>( vTask2, (const char * )"Task 2", 1000, NULL, 1, &amp;xTask2Handle );</a:t>
            </a: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vTaskStartScheduler</a:t>
            </a:r>
            <a:r>
              <a:rPr lang="en-US" altLang="zh-TW" sz="1800" dirty="0">
                <a:latin typeface="Times New Roman" panose="02020603050405020304" pitchFamily="18" charset="0"/>
                <a:cs typeface="Times New Roman" panose="02020603050405020304" pitchFamily="18" charset="0"/>
              </a:rPr>
              <a:t>();</a:t>
            </a: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1423886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DF069DD-89D9-405C-8857-D05E22085702}"/>
              </a:ext>
            </a:extLst>
          </p:cNvPr>
          <p:cNvSpPr>
            <a:spLocks noGrp="1"/>
          </p:cNvSpPr>
          <p:nvPr>
            <p:ph type="sldNum" sz="quarter" idx="12"/>
          </p:nvPr>
        </p:nvSpPr>
        <p:spPr/>
        <p:txBody>
          <a:bodyPr/>
          <a:lstStyle/>
          <a:p>
            <a:fld id="{B15A5287-E07E-491F-8590-F22712E45F5F}" type="slidenum">
              <a:rPr lang="zh-TW" altLang="en-US" smtClean="0"/>
              <a:pPr/>
              <a:t>35</a:t>
            </a:fld>
            <a:endParaRPr lang="zh-TW" altLang="en-US" dirty="0"/>
          </a:p>
        </p:txBody>
      </p:sp>
      <p:sp>
        <p:nvSpPr>
          <p:cNvPr id="5" name="矩形 4">
            <a:extLst>
              <a:ext uri="{FF2B5EF4-FFF2-40B4-BE49-F238E27FC236}">
                <a16:creationId xmlns:a16="http://schemas.microsoft.com/office/drawing/2014/main" id="{EBA244F3-E3A7-41BA-AD46-1122A6F1B96D}"/>
              </a:ext>
            </a:extLst>
          </p:cNvPr>
          <p:cNvSpPr/>
          <p:nvPr/>
        </p:nvSpPr>
        <p:spPr>
          <a:xfrm>
            <a:off x="323528" y="260648"/>
            <a:ext cx="4572000" cy="3477875"/>
          </a:xfrm>
          <a:prstGeom prst="rect">
            <a:avLst/>
          </a:prstGeom>
        </p:spPr>
        <p:txBody>
          <a:bodyPr>
            <a:spAutoFit/>
          </a:bodyPr>
          <a:lstStyle/>
          <a:p>
            <a:r>
              <a:rPr lang="en-US" altLang="zh-TW" sz="2000" dirty="0">
                <a:latin typeface="Times New Roman" panose="02020603050405020304" pitchFamily="18" charset="0"/>
                <a:cs typeface="Times New Roman" panose="02020603050405020304" pitchFamily="18" charset="0"/>
              </a:rPr>
              <a:t>void </a:t>
            </a:r>
            <a:r>
              <a:rPr lang="en-US" altLang="zh-TW" sz="2000" dirty="0" err="1">
                <a:latin typeface="Times New Roman" panose="02020603050405020304" pitchFamily="18" charset="0"/>
                <a:cs typeface="Times New Roman" panose="02020603050405020304" pitchFamily="18" charset="0"/>
              </a:rPr>
              <a:t>vApplicationMallocFailedHook</a:t>
            </a:r>
            <a:r>
              <a:rPr lang="en-US" altLang="zh-TW" sz="2000" dirty="0">
                <a:latin typeface="Times New Roman" panose="02020603050405020304" pitchFamily="18" charset="0"/>
                <a:cs typeface="Times New Roman" panose="02020603050405020304" pitchFamily="18" charset="0"/>
              </a:rPr>
              <a:t>( void )</a:t>
            </a:r>
          </a:p>
          <a:p>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 do something */</a:t>
            </a:r>
          </a:p>
          <a:p>
            <a:r>
              <a:rPr lang="en-US" altLang="zh-TW" sz="2000" dirty="0">
                <a:latin typeface="Times New Roman" panose="02020603050405020304" pitchFamily="18" charset="0"/>
                <a:cs typeface="Times New Roman" panose="02020603050405020304" pitchFamily="18" charset="0"/>
              </a:rPr>
              <a:t>	for( ;; );</a:t>
            </a:r>
          </a:p>
          <a:p>
            <a:r>
              <a:rPr lang="en-US" altLang="zh-TW" sz="2000" dirty="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void </a:t>
            </a:r>
            <a:r>
              <a:rPr lang="en-US" altLang="zh-TW" sz="2000" dirty="0" err="1">
                <a:latin typeface="Times New Roman" panose="02020603050405020304" pitchFamily="18" charset="0"/>
                <a:cs typeface="Times New Roman" panose="02020603050405020304" pitchFamily="18" charset="0"/>
              </a:rPr>
              <a:t>vApplicationSetupHardware</a:t>
            </a:r>
            <a:r>
              <a:rPr lang="en-US" altLang="zh-TW" sz="2000" dirty="0">
                <a:latin typeface="Times New Roman" panose="02020603050405020304" pitchFamily="18" charset="0"/>
                <a:cs typeface="Times New Roman" panose="02020603050405020304" pitchFamily="18" charset="0"/>
              </a:rPr>
              <a:t>( void )</a:t>
            </a:r>
          </a:p>
          <a:p>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 Do nothing */</a:t>
            </a:r>
          </a:p>
          <a:p>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8C749C2D-098B-4177-B3F0-3235BF47D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322" y="2852936"/>
            <a:ext cx="5241774" cy="3477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26737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931AE891-FF18-4979-95AD-4A8FFA9DA05D}"/>
              </a:ext>
            </a:extLst>
          </p:cNvPr>
          <p:cNvSpPr>
            <a:spLocks noGrp="1"/>
          </p:cNvSpPr>
          <p:nvPr>
            <p:ph type="sldNum" sz="quarter" idx="12"/>
          </p:nvPr>
        </p:nvSpPr>
        <p:spPr/>
        <p:txBody>
          <a:bodyPr/>
          <a:lstStyle/>
          <a:p>
            <a:fld id="{B15A5287-E07E-491F-8590-F22712E45F5F}" type="slidenum">
              <a:rPr lang="zh-TW" altLang="en-US" smtClean="0"/>
              <a:pPr/>
              <a:t>36</a:t>
            </a:fld>
            <a:endParaRPr lang="zh-TW" altLang="en-US" dirty="0"/>
          </a:p>
        </p:txBody>
      </p:sp>
      <p:pic>
        <p:nvPicPr>
          <p:cNvPr id="5" name="Picture 2">
            <a:extLst>
              <a:ext uri="{FF2B5EF4-FFF2-40B4-BE49-F238E27FC236}">
                <a16:creationId xmlns:a16="http://schemas.microsoft.com/office/drawing/2014/main" id="{6C160EDF-7CE5-4013-94CB-A1FF75CC6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88640"/>
            <a:ext cx="7200800" cy="6227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014672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1C04612-B334-4359-B269-0DA8D3E8985F}"/>
              </a:ext>
            </a:extLst>
          </p:cNvPr>
          <p:cNvSpPr>
            <a:spLocks noGrp="1"/>
          </p:cNvSpPr>
          <p:nvPr>
            <p:ph type="sldNum" sz="quarter" idx="12"/>
          </p:nvPr>
        </p:nvSpPr>
        <p:spPr/>
        <p:txBody>
          <a:bodyPr/>
          <a:lstStyle/>
          <a:p>
            <a:fld id="{B15A5287-E07E-491F-8590-F22712E45F5F}" type="slidenum">
              <a:rPr lang="zh-TW" altLang="en-US" smtClean="0"/>
              <a:pPr/>
              <a:t>37</a:t>
            </a:fld>
            <a:endParaRPr lang="zh-TW" altLang="en-US" dirty="0"/>
          </a:p>
        </p:txBody>
      </p:sp>
      <p:sp>
        <p:nvSpPr>
          <p:cNvPr id="5" name="矩形 4">
            <a:extLst>
              <a:ext uri="{FF2B5EF4-FFF2-40B4-BE49-F238E27FC236}">
                <a16:creationId xmlns:a16="http://schemas.microsoft.com/office/drawing/2014/main" id="{45C6C41A-BE30-4D3F-BE86-84EE41A1640C}"/>
              </a:ext>
            </a:extLst>
          </p:cNvPr>
          <p:cNvSpPr/>
          <p:nvPr/>
        </p:nvSpPr>
        <p:spPr>
          <a:xfrm>
            <a:off x="99598" y="95170"/>
            <a:ext cx="8928992" cy="6740307"/>
          </a:xfrm>
          <a:prstGeom prst="rect">
            <a:avLst/>
          </a:prstGeom>
        </p:spPr>
        <p:txBody>
          <a:bodyPr wrap="square">
            <a:spAutoFit/>
          </a:bodyPr>
          <a:lstStyle/>
          <a:p>
            <a:r>
              <a:rPr lang="en-US" altLang="zh-TW" sz="1800" dirty="0">
                <a:latin typeface="Times New Roman" panose="02020603050405020304" pitchFamily="18" charset="0"/>
                <a:cs typeface="Times New Roman" panose="02020603050405020304" pitchFamily="18" charset="0"/>
              </a:rPr>
              <a:t>#include "</a:t>
            </a:r>
            <a:r>
              <a:rPr lang="en-US" altLang="zh-TW" sz="1800" dirty="0" err="1">
                <a:latin typeface="Times New Roman" panose="02020603050405020304" pitchFamily="18" charset="0"/>
                <a:cs typeface="Times New Roman" panose="02020603050405020304" pitchFamily="18" charset="0"/>
              </a:rPr>
              <a:t>FreeRTOS.h</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#include "</a:t>
            </a:r>
            <a:r>
              <a:rPr lang="en-US" altLang="zh-TW" sz="1800" dirty="0" err="1">
                <a:latin typeface="Times New Roman" panose="02020603050405020304" pitchFamily="18" charset="0"/>
                <a:cs typeface="Times New Roman" panose="02020603050405020304" pitchFamily="18" charset="0"/>
              </a:rPr>
              <a:t>task.h</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#include "</a:t>
            </a:r>
            <a:r>
              <a:rPr lang="en-US" altLang="zh-TW" sz="1800" dirty="0" err="1">
                <a:latin typeface="Times New Roman" panose="02020603050405020304" pitchFamily="18" charset="0"/>
                <a:cs typeface="Times New Roman" panose="02020603050405020304" pitchFamily="18" charset="0"/>
              </a:rPr>
              <a:t>queue.h</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#include "</a:t>
            </a:r>
            <a:r>
              <a:rPr lang="en-US" altLang="zh-TW" sz="1800" dirty="0" err="1">
                <a:latin typeface="Times New Roman" panose="02020603050405020304" pitchFamily="18" charset="0"/>
                <a:cs typeface="Times New Roman" panose="02020603050405020304" pitchFamily="18" charset="0"/>
              </a:rPr>
              <a:t>timers.h</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#include "</a:t>
            </a:r>
            <a:r>
              <a:rPr lang="en-US" altLang="zh-TW" sz="1800" dirty="0" err="1">
                <a:latin typeface="Times New Roman" panose="02020603050405020304" pitchFamily="18" charset="0"/>
                <a:cs typeface="Times New Roman" panose="02020603050405020304" pitchFamily="18" charset="0"/>
              </a:rPr>
              <a:t>xil_printf.h</a:t>
            </a:r>
            <a:r>
              <a:rPr lang="en-US" altLang="zh-TW" sz="1800" dirty="0">
                <a:latin typeface="Times New Roman" panose="02020603050405020304" pitchFamily="18" charset="0"/>
                <a:cs typeface="Times New Roman" panose="02020603050405020304" pitchFamily="18" charset="0"/>
              </a:rPr>
              <a:t>"</a:t>
            </a:r>
          </a:p>
          <a:p>
            <a:r>
              <a:rPr lang="en-US" altLang="zh-TW" sz="1800" dirty="0" err="1">
                <a:latin typeface="Times New Roman" panose="02020603050405020304" pitchFamily="18" charset="0"/>
                <a:cs typeface="Times New Roman" panose="02020603050405020304" pitchFamily="18" charset="0"/>
              </a:rPr>
              <a:t>xTaskHandle</a:t>
            </a:r>
            <a:r>
              <a:rPr lang="en-US" altLang="zh-TW" sz="1800" dirty="0">
                <a:latin typeface="Times New Roman" panose="02020603050405020304" pitchFamily="18" charset="0"/>
                <a:cs typeface="Times New Roman" panose="02020603050405020304" pitchFamily="18" charset="0"/>
              </a:rPr>
              <a:t> xTask2Handle;</a:t>
            </a:r>
          </a:p>
          <a:p>
            <a:r>
              <a:rPr lang="en-US" altLang="zh-TW" sz="1800" dirty="0">
                <a:latin typeface="Times New Roman" panose="02020603050405020304" pitchFamily="18" charset="0"/>
                <a:cs typeface="Times New Roman" panose="02020603050405020304" pitchFamily="18" charset="0"/>
              </a:rPr>
              <a:t>void vTask2( void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 "Task2 is running and will delete itself\r\n"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vTaskDelete</a:t>
            </a:r>
            <a:r>
              <a:rPr lang="en-US" altLang="zh-TW" sz="1800" dirty="0">
                <a:latin typeface="Times New Roman" panose="02020603050405020304" pitchFamily="18" charset="0"/>
                <a:cs typeface="Times New Roman" panose="02020603050405020304" pitchFamily="18" charset="0"/>
              </a:rPr>
              <a:t>( xTask2Handle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void vTask1( void *</a:t>
            </a:r>
            <a:r>
              <a:rPr lang="en-US" altLang="zh-TW" sz="1800" dirty="0" err="1">
                <a:latin typeface="Times New Roman" panose="02020603050405020304" pitchFamily="18" charset="0"/>
                <a:cs typeface="Times New Roman" panose="02020603050405020304" pitchFamily="18" charset="0"/>
              </a:rPr>
              <a:t>pvParameters</a:t>
            </a:r>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xil_printf</a:t>
            </a:r>
            <a:r>
              <a:rPr lang="en-US" altLang="zh-TW" sz="1800" dirty="0">
                <a:latin typeface="Times New Roman" panose="02020603050405020304" pitchFamily="18" charset="0"/>
                <a:cs typeface="Times New Roman" panose="02020603050405020304" pitchFamily="18" charset="0"/>
              </a:rPr>
              <a:t>( "Task1 is running\r\n"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xTaskCreate</a:t>
            </a:r>
            <a:r>
              <a:rPr lang="en-US" altLang="zh-TW" sz="1800" dirty="0">
                <a:latin typeface="Times New Roman" panose="02020603050405020304" pitchFamily="18" charset="0"/>
                <a:cs typeface="Times New Roman" panose="02020603050405020304" pitchFamily="18" charset="0"/>
              </a:rPr>
              <a:t>( vTask2, (const char * )"Task 2", 1000, NULL, 2, &amp;xTask2Handle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vTaskDelay</a:t>
            </a:r>
            <a:r>
              <a:rPr lang="en-US" altLang="zh-TW" sz="1800" dirty="0">
                <a:latin typeface="Times New Roman" panose="02020603050405020304" pitchFamily="18" charset="0"/>
                <a:cs typeface="Times New Roman" panose="02020603050405020304" pitchFamily="18" charset="0"/>
              </a:rPr>
              <a:t>(100/</a:t>
            </a:r>
            <a:r>
              <a:rPr lang="en-US" altLang="zh-TW" sz="1800" dirty="0" err="1">
                <a:latin typeface="Times New Roman" panose="02020603050405020304" pitchFamily="18" charset="0"/>
                <a:cs typeface="Times New Roman" panose="02020603050405020304" pitchFamily="18" charset="0"/>
              </a:rPr>
              <a:t>portTICK_RATE_MS</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p>
          <a:p>
            <a:r>
              <a:rPr lang="en-US" altLang="zh-TW" sz="1800" dirty="0">
                <a:latin typeface="Times New Roman" panose="02020603050405020304" pitchFamily="18" charset="0"/>
                <a:cs typeface="Times New Roman" panose="02020603050405020304" pitchFamily="18" charset="0"/>
              </a:rPr>
              <a:t>}</a:t>
            </a:r>
          </a:p>
        </p:txBody>
      </p:sp>
      <p:sp>
        <p:nvSpPr>
          <p:cNvPr id="6" name="文字方塊 5">
            <a:extLst>
              <a:ext uri="{FF2B5EF4-FFF2-40B4-BE49-F238E27FC236}">
                <a16:creationId xmlns:a16="http://schemas.microsoft.com/office/drawing/2014/main" id="{B38606F3-6A0F-4CD1-A9D6-EA10145E502A}"/>
              </a:ext>
            </a:extLst>
          </p:cNvPr>
          <p:cNvSpPr txBox="1"/>
          <p:nvPr/>
        </p:nvSpPr>
        <p:spPr>
          <a:xfrm>
            <a:off x="5148064" y="207002"/>
            <a:ext cx="3491880" cy="954107"/>
          </a:xfrm>
          <a:prstGeom prst="rect">
            <a:avLst/>
          </a:prstGeom>
          <a:noFill/>
        </p:spPr>
        <p:txBody>
          <a:bodyPr wrap="square" rtlCol="0">
            <a:spAutoFit/>
          </a:bodyPr>
          <a:lstStyle/>
          <a:p>
            <a:r>
              <a:rPr lang="en-US" altLang="zh-TW" sz="2800" dirty="0">
                <a:solidFill>
                  <a:srgbClr val="0000FF"/>
                </a:solidFill>
                <a:latin typeface="Times New Roman" panose="02020603050405020304" pitchFamily="18" charset="0"/>
                <a:cs typeface="Times New Roman" panose="02020603050405020304" pitchFamily="18" charset="0"/>
              </a:rPr>
              <a:t>Example 8: Deleting tasks</a:t>
            </a:r>
          </a:p>
        </p:txBody>
      </p:sp>
    </p:spTree>
    <p:extLst>
      <p:ext uri="{BB962C8B-B14F-4D97-AF65-F5344CB8AC3E}">
        <p14:creationId xmlns:p14="http://schemas.microsoft.com/office/powerpoint/2010/main" val="303384550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6358D79B-3D86-4B3F-AD11-42A763578CD6}"/>
              </a:ext>
            </a:extLst>
          </p:cNvPr>
          <p:cNvSpPr>
            <a:spLocks noGrp="1"/>
          </p:cNvSpPr>
          <p:nvPr>
            <p:ph type="sldNum" sz="quarter" idx="12"/>
          </p:nvPr>
        </p:nvSpPr>
        <p:spPr/>
        <p:txBody>
          <a:bodyPr/>
          <a:lstStyle/>
          <a:p>
            <a:fld id="{B15A5287-E07E-491F-8590-F22712E45F5F}" type="slidenum">
              <a:rPr lang="zh-TW" altLang="en-US" smtClean="0"/>
              <a:pPr/>
              <a:t>38</a:t>
            </a:fld>
            <a:endParaRPr lang="zh-TW" altLang="en-US" dirty="0"/>
          </a:p>
        </p:txBody>
      </p:sp>
      <p:sp>
        <p:nvSpPr>
          <p:cNvPr id="5" name="矩形 4">
            <a:extLst>
              <a:ext uri="{FF2B5EF4-FFF2-40B4-BE49-F238E27FC236}">
                <a16:creationId xmlns:a16="http://schemas.microsoft.com/office/drawing/2014/main" id="{C4E78EAB-2D34-4A37-8A43-2D000C67F6A4}"/>
              </a:ext>
            </a:extLst>
          </p:cNvPr>
          <p:cNvSpPr/>
          <p:nvPr/>
        </p:nvSpPr>
        <p:spPr>
          <a:xfrm>
            <a:off x="403409" y="476672"/>
            <a:ext cx="8136904" cy="4524315"/>
          </a:xfrm>
          <a:prstGeom prst="rect">
            <a:avLst/>
          </a:prstGeom>
        </p:spPr>
        <p:txBody>
          <a:bodyPr wrap="square">
            <a:spAutoFit/>
          </a:bodyPr>
          <a:lstStyle/>
          <a:p>
            <a:r>
              <a:rPr lang="en-US" altLang="zh-TW" sz="1800" dirty="0">
                <a:latin typeface="Times New Roman" panose="02020603050405020304" pitchFamily="18" charset="0"/>
                <a:cs typeface="Times New Roman" panose="02020603050405020304" pitchFamily="18" charset="0"/>
              </a:rPr>
              <a:t>int main( void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xTaskCreate</a:t>
            </a:r>
            <a:r>
              <a:rPr lang="en-US" altLang="zh-TW" sz="1800" dirty="0">
                <a:latin typeface="Times New Roman" panose="02020603050405020304" pitchFamily="18" charset="0"/>
                <a:cs typeface="Times New Roman" panose="02020603050405020304" pitchFamily="18" charset="0"/>
              </a:rPr>
              <a:t>( vTask1, (const char * )"Task 1", 1000, NULL, 1, NULL );</a:t>
            </a:r>
          </a:p>
          <a:p>
            <a:r>
              <a:rPr lang="en-US" altLang="zh-TW" sz="1800" dirty="0">
                <a:latin typeface="Times New Roman" panose="02020603050405020304" pitchFamily="18" charset="0"/>
                <a:cs typeface="Times New Roman" panose="02020603050405020304" pitchFamily="18" charset="0"/>
              </a:rPr>
              <a:t>	</a:t>
            </a:r>
            <a:r>
              <a:rPr lang="en-US" altLang="zh-TW" sz="1800" dirty="0" err="1">
                <a:latin typeface="Times New Roman" panose="02020603050405020304" pitchFamily="18" charset="0"/>
                <a:cs typeface="Times New Roman" panose="02020603050405020304" pitchFamily="18" charset="0"/>
              </a:rPr>
              <a:t>vTaskStartScheduler</a:t>
            </a:r>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a:t>
            </a:r>
          </a:p>
          <a:p>
            <a:endParaRPr lang="en-US" altLang="zh-TW" sz="1800" dirty="0">
              <a:latin typeface="Times New Roman" panose="02020603050405020304" pitchFamily="18" charset="0"/>
              <a:cs typeface="Times New Roman" panose="02020603050405020304" pitchFamily="18" charset="0"/>
            </a:endParaRPr>
          </a:p>
          <a:p>
            <a:r>
              <a:rPr lang="en-US" altLang="zh-TW" sz="1800" dirty="0">
                <a:latin typeface="Times New Roman" panose="02020603050405020304" pitchFamily="18" charset="0"/>
                <a:cs typeface="Times New Roman" panose="02020603050405020304" pitchFamily="18" charset="0"/>
              </a:rPr>
              <a:t>void </a:t>
            </a:r>
            <a:r>
              <a:rPr lang="en-US" altLang="zh-TW" sz="1800" dirty="0" err="1">
                <a:latin typeface="Times New Roman" panose="02020603050405020304" pitchFamily="18" charset="0"/>
                <a:cs typeface="Times New Roman" panose="02020603050405020304" pitchFamily="18" charset="0"/>
              </a:rPr>
              <a:t>vApplicationMallocFailedHook</a:t>
            </a:r>
            <a:r>
              <a:rPr lang="en-US" altLang="zh-TW" sz="1800" dirty="0">
                <a:latin typeface="Times New Roman" panose="02020603050405020304" pitchFamily="18" charset="0"/>
                <a:cs typeface="Times New Roman" panose="02020603050405020304" pitchFamily="18" charset="0"/>
              </a:rPr>
              <a:t>( void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 do something */</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void </a:t>
            </a:r>
            <a:r>
              <a:rPr lang="en-US" altLang="zh-TW" sz="1800" dirty="0" err="1">
                <a:latin typeface="Times New Roman" panose="02020603050405020304" pitchFamily="18" charset="0"/>
                <a:cs typeface="Times New Roman" panose="02020603050405020304" pitchFamily="18" charset="0"/>
              </a:rPr>
              <a:t>vApplicationSetupHardware</a:t>
            </a:r>
            <a:r>
              <a:rPr lang="en-US" altLang="zh-TW" sz="1800" dirty="0">
                <a:latin typeface="Times New Roman" panose="02020603050405020304" pitchFamily="18" charset="0"/>
                <a:cs typeface="Times New Roman" panose="02020603050405020304" pitchFamily="18" charset="0"/>
              </a:rPr>
              <a:t>( void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 Do nothing */</a:t>
            </a:r>
          </a:p>
          <a:p>
            <a:r>
              <a:rPr lang="en-US" altLang="zh-TW" sz="1800" dirty="0">
                <a:latin typeface="Times New Roman" panose="02020603050405020304" pitchFamily="18" charset="0"/>
                <a:cs typeface="Times New Roman" panose="02020603050405020304" pitchFamily="18" charset="0"/>
              </a:rPr>
              <a:t>}</a:t>
            </a:r>
          </a:p>
        </p:txBody>
      </p:sp>
      <p:pic>
        <p:nvPicPr>
          <p:cNvPr id="6" name="Picture 2">
            <a:extLst>
              <a:ext uri="{FF2B5EF4-FFF2-40B4-BE49-F238E27FC236}">
                <a16:creationId xmlns:a16="http://schemas.microsoft.com/office/drawing/2014/main" id="{299B40C9-ED5E-4876-A008-7CAA0BF3B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858" y="3140968"/>
            <a:ext cx="4809208" cy="3229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177517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736298C-A7BF-407B-B532-41091287E70F}"/>
              </a:ext>
            </a:extLst>
          </p:cNvPr>
          <p:cNvSpPr>
            <a:spLocks noGrp="1"/>
          </p:cNvSpPr>
          <p:nvPr>
            <p:ph type="sldNum" sz="quarter" idx="12"/>
          </p:nvPr>
        </p:nvSpPr>
        <p:spPr/>
        <p:txBody>
          <a:bodyPr/>
          <a:lstStyle/>
          <a:p>
            <a:fld id="{B15A5287-E07E-491F-8590-F22712E45F5F}" type="slidenum">
              <a:rPr lang="zh-TW" altLang="en-US" smtClean="0"/>
              <a:pPr/>
              <a:t>39</a:t>
            </a:fld>
            <a:endParaRPr lang="zh-TW" altLang="en-US" dirty="0"/>
          </a:p>
        </p:txBody>
      </p:sp>
      <p:pic>
        <p:nvPicPr>
          <p:cNvPr id="5" name="Picture 2">
            <a:extLst>
              <a:ext uri="{FF2B5EF4-FFF2-40B4-BE49-F238E27FC236}">
                <a16:creationId xmlns:a16="http://schemas.microsoft.com/office/drawing/2014/main" id="{22B8A74F-8FEE-42D9-9636-5392833E3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564" y="404664"/>
            <a:ext cx="7848872" cy="5761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891095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FreeRTOS</a:t>
            </a:r>
            <a:r>
              <a:rPr lang="en-US" altLang="zh-TW" dirty="0"/>
              <a:t> </a:t>
            </a:r>
            <a:r>
              <a:rPr lang="zh-TW" altLang="en-US" dirty="0"/>
              <a:t>核心</a:t>
            </a:r>
          </a:p>
        </p:txBody>
      </p:sp>
      <p:sp>
        <p:nvSpPr>
          <p:cNvPr id="3" name="內容版面配置區 2"/>
          <p:cNvSpPr>
            <a:spLocks noGrp="1"/>
          </p:cNvSpPr>
          <p:nvPr>
            <p:ph idx="1"/>
          </p:nvPr>
        </p:nvSpPr>
        <p:spPr/>
        <p:txBody>
          <a:bodyPr>
            <a:normAutofit/>
          </a:bodyPr>
          <a:lstStyle/>
          <a:p>
            <a:r>
              <a:rPr lang="zh-TW" altLang="en-US" dirty="0"/>
              <a:t>硬體界面</a:t>
            </a:r>
            <a:r>
              <a:rPr lang="en-US" altLang="zh-TW" dirty="0"/>
              <a:t>: </a:t>
            </a:r>
          </a:p>
          <a:p>
            <a:pPr lvl="1"/>
            <a:r>
              <a:rPr lang="zh-TW" altLang="en-US" dirty="0"/>
              <a:t>基本的 </a:t>
            </a:r>
            <a:r>
              <a:rPr lang="en-US" altLang="zh-TW" dirty="0" err="1"/>
              <a:t>FreeRTOS</a:t>
            </a:r>
            <a:r>
              <a:rPr lang="en-US" altLang="zh-TW" dirty="0"/>
              <a:t> (</a:t>
            </a:r>
            <a:r>
              <a:rPr lang="zh-TW" altLang="en-US" dirty="0"/>
              <a:t>約 </a:t>
            </a:r>
            <a:r>
              <a:rPr lang="en-US" altLang="zh-TW" dirty="0"/>
              <a:t>9,000 </a:t>
            </a:r>
            <a:r>
              <a:rPr lang="zh-TW" altLang="en-US" dirty="0"/>
              <a:t>行</a:t>
            </a:r>
            <a:r>
              <a:rPr lang="en-US" altLang="zh-TW" dirty="0"/>
              <a:t>)</a:t>
            </a:r>
            <a:r>
              <a:rPr lang="zh-TW" altLang="en-US" dirty="0"/>
              <a:t>是與硬體無關的</a:t>
            </a:r>
            <a:r>
              <a:rPr lang="en-US" altLang="zh-TW" dirty="0"/>
              <a:t>(hardware-independent)</a:t>
            </a:r>
            <a:r>
              <a:rPr lang="zh-TW" altLang="en-US" dirty="0"/>
              <a:t>，這份程式碼可以在不同硬體平台上運行。</a:t>
            </a:r>
            <a:endParaRPr lang="en-US" altLang="zh-TW" dirty="0"/>
          </a:p>
          <a:p>
            <a:pPr lvl="1"/>
            <a:r>
              <a:rPr lang="zh-TW" altLang="en-US" dirty="0"/>
              <a:t>大約有 </a:t>
            </a:r>
            <a:r>
              <a:rPr lang="en-US" altLang="zh-TW" dirty="0"/>
              <a:t>6% </a:t>
            </a:r>
            <a:r>
              <a:rPr lang="zh-TW" altLang="en-US" dirty="0"/>
              <a:t>的 </a:t>
            </a:r>
            <a:r>
              <a:rPr lang="en-US" altLang="zh-TW" dirty="0" err="1"/>
              <a:t>FreeRTOS</a:t>
            </a:r>
            <a:r>
              <a:rPr lang="en-US" altLang="zh-TW" dirty="0"/>
              <a:t> </a:t>
            </a:r>
            <a:r>
              <a:rPr lang="zh-TW" altLang="en-US" dirty="0"/>
              <a:t>核心代碼，在與硬體無關的 </a:t>
            </a:r>
            <a:r>
              <a:rPr lang="en-US" altLang="zh-TW" dirty="0" err="1"/>
              <a:t>FreeRTOS</a:t>
            </a:r>
            <a:r>
              <a:rPr lang="en-US" altLang="zh-TW" dirty="0"/>
              <a:t> </a:t>
            </a:r>
            <a:r>
              <a:rPr lang="zh-TW" altLang="en-US" dirty="0"/>
              <a:t>核心和與硬體相關的程式碼間扮演著墊片</a:t>
            </a:r>
            <a:r>
              <a:rPr lang="en-US" altLang="zh-TW" dirty="0"/>
              <a:t>(shim)</a:t>
            </a:r>
            <a:r>
              <a:rPr lang="zh-TW" altLang="en-US" dirty="0"/>
              <a:t>的角色</a:t>
            </a:r>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4</a:t>
            </a:fld>
            <a:endParaRPr lang="zh-TW" altLang="en-US"/>
          </a:p>
        </p:txBody>
      </p:sp>
    </p:spTree>
    <p:extLst>
      <p:ext uri="{BB962C8B-B14F-4D97-AF65-F5344CB8AC3E}">
        <p14:creationId xmlns:p14="http://schemas.microsoft.com/office/powerpoint/2010/main" val="91798801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a:t>Scheduling Algorithm</a:t>
            </a:r>
            <a:endParaRPr lang="zh-TW" altLang="en-US" dirty="0"/>
          </a:p>
        </p:txBody>
      </p:sp>
      <p:sp>
        <p:nvSpPr>
          <p:cNvPr id="4" name="內容版面配置區 3"/>
          <p:cNvSpPr>
            <a:spLocks noGrp="1"/>
          </p:cNvSpPr>
          <p:nvPr>
            <p:ph idx="1"/>
          </p:nvPr>
        </p:nvSpPr>
        <p:spPr/>
        <p:txBody>
          <a:bodyPr/>
          <a:lstStyle/>
          <a:p>
            <a:r>
              <a:rPr lang="en-US" altLang="zh-TW" dirty="0"/>
              <a:t>Fixed Prioritized Preemptive Scheduling</a:t>
            </a:r>
          </a:p>
          <a:p>
            <a:pPr lvl="1"/>
            <a:r>
              <a:rPr lang="en-US" altLang="zh-TW" dirty="0"/>
              <a:t>Each task is assigned a priority.</a:t>
            </a:r>
          </a:p>
          <a:p>
            <a:pPr lvl="1"/>
            <a:r>
              <a:rPr lang="en-US" altLang="zh-TW" dirty="0"/>
              <a:t>Each task can exist in one of several states.</a:t>
            </a:r>
          </a:p>
          <a:p>
            <a:pPr lvl="1"/>
            <a:r>
              <a:rPr lang="en-US" altLang="zh-TW" dirty="0"/>
              <a:t>Only one task can exist in the Running state at any one time.</a:t>
            </a:r>
          </a:p>
          <a:p>
            <a:pPr lvl="1"/>
            <a:r>
              <a:rPr lang="en-US" altLang="zh-TW" dirty="0"/>
              <a:t>The scheduler will always select the highest priority Ready state task to enter the Running state.</a:t>
            </a:r>
            <a:endParaRPr lang="zh-TW" altLang="en-US" dirty="0"/>
          </a:p>
        </p:txBody>
      </p:sp>
      <p:sp>
        <p:nvSpPr>
          <p:cNvPr id="2" name="投影片編號版面配置區 1"/>
          <p:cNvSpPr>
            <a:spLocks noGrp="1"/>
          </p:cNvSpPr>
          <p:nvPr>
            <p:ph type="sldNum" sz="quarter" idx="12"/>
          </p:nvPr>
        </p:nvSpPr>
        <p:spPr/>
        <p:txBody>
          <a:bodyPr/>
          <a:lstStyle/>
          <a:p>
            <a:fld id="{B15A5287-E07E-491F-8590-F22712E45F5F}" type="slidenum">
              <a:rPr lang="zh-TW" altLang="en-US" smtClean="0"/>
              <a:pPr/>
              <a:t>40</a:t>
            </a:fld>
            <a:endParaRPr lang="zh-TW" altLang="en-US"/>
          </a:p>
        </p:txBody>
      </p:sp>
    </p:spTree>
    <p:extLst>
      <p:ext uri="{BB962C8B-B14F-4D97-AF65-F5344CB8AC3E}">
        <p14:creationId xmlns:p14="http://schemas.microsoft.com/office/powerpoint/2010/main" val="202008867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41</a:t>
            </a:fld>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96752"/>
            <a:ext cx="8690775" cy="4176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867850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Resource Management</a:t>
            </a:r>
            <a:endParaRPr lang="zh-TW" altLang="en-US" dirty="0"/>
          </a:p>
        </p:txBody>
      </p:sp>
      <p:sp>
        <p:nvSpPr>
          <p:cNvPr id="3" name="內容版面配置區 2"/>
          <p:cNvSpPr>
            <a:spLocks noGrp="1"/>
          </p:cNvSpPr>
          <p:nvPr>
            <p:ph idx="1"/>
          </p:nvPr>
        </p:nvSpPr>
        <p:spPr/>
        <p:txBody>
          <a:bodyPr>
            <a:normAutofit/>
          </a:bodyPr>
          <a:lstStyle/>
          <a:p>
            <a:r>
              <a:rPr lang="en-US" altLang="zh-TW" sz="2800" dirty="0"/>
              <a:t>There is the potential for a </a:t>
            </a:r>
            <a:r>
              <a:rPr lang="en-US" altLang="zh-TW" sz="2800" dirty="0">
                <a:solidFill>
                  <a:srgbClr val="0000FF"/>
                </a:solidFill>
              </a:rPr>
              <a:t>conflict</a:t>
            </a:r>
            <a:r>
              <a:rPr lang="en-US" altLang="zh-TW" sz="2800" dirty="0"/>
              <a:t> to arise in a multitasking system if one task starts to access a resource but does not complete its access before being transitioned out of the Running state.</a:t>
            </a:r>
          </a:p>
          <a:p>
            <a:r>
              <a:rPr lang="en-US" altLang="zh-TW" sz="2800" dirty="0"/>
              <a:t>When the task left the resource in an inconsistent state then access to the </a:t>
            </a:r>
            <a:r>
              <a:rPr lang="en-US" altLang="zh-TW" sz="2800" dirty="0">
                <a:solidFill>
                  <a:srgbClr val="FF0000"/>
                </a:solidFill>
              </a:rPr>
              <a:t>same</a:t>
            </a:r>
            <a:r>
              <a:rPr lang="en-US" altLang="zh-TW" sz="2800" dirty="0"/>
              <a:t> resource by any other task or interrupt could result in data corruption or other similar error.</a:t>
            </a:r>
            <a:endParaRPr lang="zh-TW" altLang="en-US" sz="28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42</a:t>
            </a:fld>
            <a:endParaRPr lang="zh-TW" altLang="en-US"/>
          </a:p>
        </p:txBody>
      </p:sp>
    </p:spTree>
    <p:extLst>
      <p:ext uri="{BB962C8B-B14F-4D97-AF65-F5344CB8AC3E}">
        <p14:creationId xmlns:p14="http://schemas.microsoft.com/office/powerpoint/2010/main" val="112976594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Accessing Peripherals</a:t>
            </a:r>
            <a:endParaRPr lang="zh-TW" altLang="en-US" dirty="0"/>
          </a:p>
        </p:txBody>
      </p:sp>
      <p:sp>
        <p:nvSpPr>
          <p:cNvPr id="3" name="內容版面配置區 2"/>
          <p:cNvSpPr>
            <a:spLocks noGrp="1"/>
          </p:cNvSpPr>
          <p:nvPr>
            <p:ph idx="1"/>
          </p:nvPr>
        </p:nvSpPr>
        <p:spPr/>
        <p:txBody>
          <a:bodyPr>
            <a:noAutofit/>
          </a:bodyPr>
          <a:lstStyle/>
          <a:p>
            <a:r>
              <a:rPr lang="en-US" altLang="zh-TW" sz="2400" dirty="0"/>
              <a:t>Task A executes and starts to write the string “Hello world” to the LCD.</a:t>
            </a:r>
          </a:p>
          <a:p>
            <a:r>
              <a:rPr lang="en-US" altLang="zh-TW" sz="2400" dirty="0"/>
              <a:t>Task A is pre-empted by Task B after outputting just the beginning of the string – “Hello w”.</a:t>
            </a:r>
          </a:p>
          <a:p>
            <a:r>
              <a:rPr lang="en-US" altLang="zh-TW" sz="2400" dirty="0"/>
              <a:t>Task B writes “Abort, Retry, Fail?” to the LCD before entering the Blocked state.</a:t>
            </a:r>
          </a:p>
          <a:p>
            <a:r>
              <a:rPr lang="en-US" altLang="zh-TW" sz="2400" dirty="0"/>
              <a:t>Task A continues from the point at which it was pre-empted and completes outputting the remaining characters – “</a:t>
            </a:r>
            <a:r>
              <a:rPr lang="en-US" altLang="zh-TW" sz="2400" dirty="0" err="1"/>
              <a:t>orld</a:t>
            </a:r>
            <a:r>
              <a:rPr lang="en-US" altLang="zh-TW" sz="2400" dirty="0"/>
              <a:t>”.</a:t>
            </a:r>
          </a:p>
          <a:p>
            <a:r>
              <a:rPr lang="en-US" altLang="zh-TW" sz="2400" dirty="0"/>
              <a:t>The LCD will now be displaying the corrupted string “Hello </a:t>
            </a:r>
            <a:r>
              <a:rPr lang="en-US" altLang="zh-TW" sz="2400" dirty="0" err="1"/>
              <a:t>wAbort</a:t>
            </a:r>
            <a:r>
              <a:rPr lang="en-US" altLang="zh-TW" sz="2400" dirty="0"/>
              <a:t>, Retry, </a:t>
            </a:r>
            <a:r>
              <a:rPr lang="en-US" altLang="zh-TW" sz="2400" dirty="0" err="1"/>
              <a:t>Fail?orld</a:t>
            </a:r>
            <a:r>
              <a:rPr lang="en-US" altLang="zh-TW" sz="2400" dirty="0"/>
              <a:t>”.</a:t>
            </a:r>
            <a:endParaRPr lang="zh-TW" altLang="en-US" sz="24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43</a:t>
            </a:fld>
            <a:endParaRPr lang="zh-TW" altLang="en-US"/>
          </a:p>
        </p:txBody>
      </p:sp>
    </p:spTree>
    <p:extLst>
      <p:ext uri="{BB962C8B-B14F-4D97-AF65-F5344CB8AC3E}">
        <p14:creationId xmlns:p14="http://schemas.microsoft.com/office/powerpoint/2010/main" val="266918049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Read, Modify, Write Operations</a:t>
            </a:r>
            <a:endParaRPr lang="zh-TW" altLang="en-US" dirty="0"/>
          </a:p>
        </p:txBody>
      </p:sp>
      <p:sp>
        <p:nvSpPr>
          <p:cNvPr id="3" name="內容版面配置區 2"/>
          <p:cNvSpPr>
            <a:spLocks noGrp="1"/>
          </p:cNvSpPr>
          <p:nvPr>
            <p:ph idx="1"/>
          </p:nvPr>
        </p:nvSpPr>
        <p:spPr/>
        <p:txBody>
          <a:bodyPr>
            <a:noAutofit/>
          </a:bodyPr>
          <a:lstStyle/>
          <a:p>
            <a:r>
              <a:rPr lang="en-US" altLang="zh-TW" sz="2400" dirty="0"/>
              <a:t>The value of PORTA is first read from memory into a register, modified within the register, and then written back to memory.</a:t>
            </a:r>
          </a:p>
          <a:p>
            <a:r>
              <a:rPr lang="en-US" altLang="zh-TW" sz="2400" dirty="0"/>
              <a:t>This is a ‘non-atomic’ operation because it takes more than one instruction to complete and can be interrupted. Consider the following scenario where two tasks attempt to update a memory mapped register called PORTA:</a:t>
            </a:r>
            <a:endParaRPr lang="zh-TW" altLang="en-US" sz="24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44</a:t>
            </a:fld>
            <a:endParaRPr lang="zh-TW" altLang="en-US"/>
          </a:p>
        </p:txBody>
      </p:sp>
    </p:spTree>
    <p:extLst>
      <p:ext uri="{BB962C8B-B14F-4D97-AF65-F5344CB8AC3E}">
        <p14:creationId xmlns:p14="http://schemas.microsoft.com/office/powerpoint/2010/main" val="427576959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Read, Modify, Write Operations (cont.)</a:t>
            </a:r>
            <a:endParaRPr lang="zh-TW" altLang="en-US" dirty="0"/>
          </a:p>
        </p:txBody>
      </p:sp>
      <p:sp>
        <p:nvSpPr>
          <p:cNvPr id="3" name="內容版面配置區 2"/>
          <p:cNvSpPr>
            <a:spLocks noGrp="1"/>
          </p:cNvSpPr>
          <p:nvPr>
            <p:ph idx="1"/>
          </p:nvPr>
        </p:nvSpPr>
        <p:spPr/>
        <p:txBody>
          <a:bodyPr>
            <a:noAutofit/>
          </a:bodyPr>
          <a:lstStyle/>
          <a:p>
            <a:r>
              <a:rPr lang="en-US" altLang="zh-TW" sz="2400" dirty="0"/>
              <a:t>Task A loads the value of PORTA into a register – the read portion of the operation.</a:t>
            </a:r>
          </a:p>
          <a:p>
            <a:r>
              <a:rPr lang="en-US" altLang="zh-TW" sz="2400" dirty="0"/>
              <a:t>Task A is pre-empted by Task B before it completes the modify and write portions of the same operation.</a:t>
            </a:r>
          </a:p>
          <a:p>
            <a:r>
              <a:rPr lang="en-US" altLang="zh-TW" sz="2400" dirty="0"/>
              <a:t>Task B updates the value of PORTA, then enters the Blocked state.</a:t>
            </a:r>
          </a:p>
          <a:p>
            <a:r>
              <a:rPr lang="en-US" altLang="zh-TW" sz="2400" dirty="0"/>
              <a:t>Task A continues from the point at which it was pre-empted. It modifies the copy of the PORTA value that it already holds in a register before writing the updated value back to PORTA.</a:t>
            </a:r>
            <a:endParaRPr lang="zh-TW" altLang="en-US" sz="24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45</a:t>
            </a:fld>
            <a:endParaRPr lang="zh-TW" altLang="en-US"/>
          </a:p>
        </p:txBody>
      </p:sp>
    </p:spTree>
    <p:extLst>
      <p:ext uri="{BB962C8B-B14F-4D97-AF65-F5344CB8AC3E}">
        <p14:creationId xmlns:p14="http://schemas.microsoft.com/office/powerpoint/2010/main" val="28151059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Mutual Exclusion</a:t>
            </a:r>
            <a:endParaRPr lang="zh-TW" altLang="en-US" dirty="0"/>
          </a:p>
        </p:txBody>
      </p:sp>
      <p:sp>
        <p:nvSpPr>
          <p:cNvPr id="3" name="內容版面配置區 2"/>
          <p:cNvSpPr>
            <a:spLocks noGrp="1"/>
          </p:cNvSpPr>
          <p:nvPr>
            <p:ph idx="1"/>
          </p:nvPr>
        </p:nvSpPr>
        <p:spPr/>
        <p:txBody>
          <a:bodyPr>
            <a:normAutofit/>
          </a:bodyPr>
          <a:lstStyle/>
          <a:p>
            <a:r>
              <a:rPr lang="en-US" altLang="zh-TW" sz="2800" dirty="0"/>
              <a:t>Access to a resource that is shared either between tasks or between tasks and interrupts needs to be managed using a ‘mutual exclusion’ technique to ensure data consistency is maintained at all times.</a:t>
            </a:r>
          </a:p>
          <a:p>
            <a:r>
              <a:rPr lang="en-US" altLang="zh-TW" sz="2800" dirty="0"/>
              <a:t>The goal is to ensure that once a task starts to access a shared resource the same task has exclusive access until the resource has been returned to a consistent state.</a:t>
            </a:r>
            <a:endParaRPr lang="zh-TW" altLang="en-US" sz="28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46</a:t>
            </a:fld>
            <a:endParaRPr lang="zh-TW" altLang="en-US"/>
          </a:p>
        </p:txBody>
      </p:sp>
    </p:spTree>
    <p:extLst>
      <p:ext uri="{BB962C8B-B14F-4D97-AF65-F5344CB8AC3E}">
        <p14:creationId xmlns:p14="http://schemas.microsoft.com/office/powerpoint/2010/main" val="299040238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Critical Sections</a:t>
            </a:r>
            <a:endParaRPr lang="zh-TW" altLang="en-US" dirty="0"/>
          </a:p>
        </p:txBody>
      </p:sp>
      <p:sp>
        <p:nvSpPr>
          <p:cNvPr id="3" name="內容版面配置區 2"/>
          <p:cNvSpPr>
            <a:spLocks noGrp="1"/>
          </p:cNvSpPr>
          <p:nvPr>
            <p:ph idx="1"/>
          </p:nvPr>
        </p:nvSpPr>
        <p:spPr/>
        <p:txBody>
          <a:bodyPr>
            <a:normAutofit/>
          </a:bodyPr>
          <a:lstStyle/>
          <a:p>
            <a:r>
              <a:rPr lang="en-US" altLang="zh-TW" sz="2400" dirty="0"/>
              <a:t>Basic critical sections are regions of code that are surrounded by calls to the macros </a:t>
            </a:r>
            <a:r>
              <a:rPr lang="en-US" altLang="zh-TW" sz="2400" dirty="0" err="1">
                <a:solidFill>
                  <a:srgbClr val="0000FF"/>
                </a:solidFill>
              </a:rPr>
              <a:t>taskENTER_CRITICAL</a:t>
            </a:r>
            <a:r>
              <a:rPr lang="en-US" altLang="zh-TW" sz="2400" dirty="0">
                <a:solidFill>
                  <a:srgbClr val="0000FF"/>
                </a:solidFill>
              </a:rPr>
              <a:t>() </a:t>
            </a:r>
            <a:r>
              <a:rPr lang="en-US" altLang="zh-TW" sz="2400" dirty="0"/>
              <a:t>and </a:t>
            </a:r>
            <a:r>
              <a:rPr lang="en-US" altLang="zh-TW" sz="2400" dirty="0" err="1">
                <a:solidFill>
                  <a:srgbClr val="0000FF"/>
                </a:solidFill>
              </a:rPr>
              <a:t>taskEXIT_CRITICAL</a:t>
            </a:r>
            <a:r>
              <a:rPr lang="en-US" altLang="zh-TW" sz="2400" dirty="0">
                <a:solidFill>
                  <a:srgbClr val="0000FF"/>
                </a:solidFill>
              </a:rPr>
              <a:t>().</a:t>
            </a:r>
            <a:endParaRPr lang="zh-TW" altLang="en-US" sz="24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47</a:t>
            </a:fld>
            <a:endParaRPr lang="zh-TW"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852936"/>
            <a:ext cx="773443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093852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a:t>Mutexes</a:t>
            </a:r>
            <a:endParaRPr lang="zh-TW" altLang="en-US" dirty="0"/>
          </a:p>
        </p:txBody>
      </p:sp>
      <p:sp>
        <p:nvSpPr>
          <p:cNvPr id="3" name="內容版面配置區 2"/>
          <p:cNvSpPr>
            <a:spLocks noGrp="1"/>
          </p:cNvSpPr>
          <p:nvPr>
            <p:ph idx="1"/>
          </p:nvPr>
        </p:nvSpPr>
        <p:spPr/>
        <p:txBody>
          <a:bodyPr>
            <a:normAutofit/>
          </a:bodyPr>
          <a:lstStyle/>
          <a:p>
            <a:r>
              <a:rPr lang="en-US" altLang="zh-TW" sz="2800" dirty="0"/>
              <a:t>A mutex is a special type of binary semaphore that is used to control access to a resource that is shared between two or more tasks. </a:t>
            </a:r>
          </a:p>
          <a:p>
            <a:pPr lvl="1"/>
            <a:r>
              <a:rPr lang="en-US" altLang="zh-TW" sz="2400" dirty="0"/>
              <a:t>The word MUTEX originates from “</a:t>
            </a:r>
            <a:r>
              <a:rPr lang="en-US" altLang="zh-TW" sz="2400" dirty="0" err="1"/>
              <a:t>MUTual</a:t>
            </a:r>
            <a:r>
              <a:rPr lang="en-US" altLang="zh-TW" sz="2400" dirty="0"/>
              <a:t> Exclusion”.</a:t>
            </a:r>
          </a:p>
          <a:p>
            <a:r>
              <a:rPr lang="en-US" altLang="zh-TW" sz="2800" dirty="0"/>
              <a:t>When used in a mutual exclusion scenario the mutex can be conceptually thought of as a token that is associated with the resource being shared.</a:t>
            </a:r>
          </a:p>
          <a:p>
            <a:pPr lvl="1"/>
            <a:endParaRPr lang="zh-TW" altLang="en-US"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48</a:t>
            </a:fld>
            <a:endParaRPr lang="zh-TW" altLang="en-US"/>
          </a:p>
        </p:txBody>
      </p:sp>
    </p:spTree>
    <p:extLst>
      <p:ext uri="{BB962C8B-B14F-4D97-AF65-F5344CB8AC3E}">
        <p14:creationId xmlns:p14="http://schemas.microsoft.com/office/powerpoint/2010/main" val="386185790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49</a:t>
            </a:fld>
            <a:endParaRPr lang="zh-TW" alt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9728"/>
          <a:stretch/>
        </p:blipFill>
        <p:spPr bwMode="auto">
          <a:xfrm>
            <a:off x="1691680" y="44624"/>
            <a:ext cx="6022556" cy="65083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227313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Source Codes</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sz="3000" dirty="0"/>
              <a:t>核心程式碼</a:t>
            </a:r>
            <a:endParaRPr lang="en-US" altLang="zh-TW" sz="3000" dirty="0"/>
          </a:p>
          <a:p>
            <a:pPr lvl="1"/>
            <a:r>
              <a:rPr lang="en-US" altLang="zh-TW" sz="2600" dirty="0" err="1"/>
              <a:t>tasks.c</a:t>
            </a:r>
            <a:r>
              <a:rPr lang="zh-TW" altLang="en-US" sz="2600" dirty="0"/>
              <a:t>：主要掌管 </a:t>
            </a:r>
            <a:r>
              <a:rPr lang="en-US" altLang="zh-TW" sz="2600" dirty="0"/>
              <a:t>task </a:t>
            </a:r>
            <a:r>
              <a:rPr lang="zh-TW" altLang="en-US" sz="2600" dirty="0"/>
              <a:t>的檔案</a:t>
            </a:r>
          </a:p>
          <a:p>
            <a:pPr lvl="1"/>
            <a:r>
              <a:rPr lang="en-US" altLang="zh-TW" sz="2600" dirty="0" err="1"/>
              <a:t>queue.c</a:t>
            </a:r>
            <a:r>
              <a:rPr lang="zh-TW" altLang="en-US" sz="2600" dirty="0"/>
              <a:t>：管理 </a:t>
            </a:r>
            <a:r>
              <a:rPr lang="en-US" altLang="zh-TW" sz="2600" dirty="0"/>
              <a:t>task </a:t>
            </a:r>
            <a:r>
              <a:rPr lang="zh-TW" altLang="en-US" sz="2600" dirty="0"/>
              <a:t>間 </a:t>
            </a:r>
            <a:r>
              <a:rPr lang="en-US" altLang="zh-TW" sz="2600" dirty="0"/>
              <a:t>communication (message queue </a:t>
            </a:r>
            <a:r>
              <a:rPr lang="zh-TW" altLang="en-US" sz="2600" dirty="0"/>
              <a:t>的概念</a:t>
            </a:r>
            <a:r>
              <a:rPr lang="en-US" altLang="zh-TW" sz="2600" dirty="0"/>
              <a:t>)</a:t>
            </a:r>
          </a:p>
          <a:p>
            <a:pPr lvl="1"/>
            <a:r>
              <a:rPr lang="en-US" altLang="zh-TW" sz="2600" dirty="0" err="1"/>
              <a:t>list.c</a:t>
            </a:r>
            <a:r>
              <a:rPr lang="zh-TW" altLang="en-US" sz="2600" dirty="0"/>
              <a:t>：提供系統與應用實作會用到的 </a:t>
            </a:r>
            <a:r>
              <a:rPr lang="en-US" altLang="zh-TW" sz="2600" dirty="0"/>
              <a:t>list </a:t>
            </a:r>
            <a:r>
              <a:rPr lang="zh-TW" altLang="en-US" sz="2600" dirty="0"/>
              <a:t>資料結構</a:t>
            </a:r>
            <a:endParaRPr lang="en-US" altLang="zh-TW" sz="2600" dirty="0"/>
          </a:p>
          <a:p>
            <a:r>
              <a:rPr lang="zh-TW" altLang="en-US" sz="3000" dirty="0"/>
              <a:t>與硬體相關的檔案</a:t>
            </a:r>
            <a:endParaRPr lang="en-US" altLang="zh-TW" sz="3000" dirty="0"/>
          </a:p>
          <a:p>
            <a:pPr lvl="1"/>
            <a:r>
              <a:rPr lang="en-US" altLang="zh-TW" sz="2600" dirty="0" err="1"/>
              <a:t>portmacro.h</a:t>
            </a:r>
            <a:r>
              <a:rPr lang="zh-TW" altLang="en-US" sz="2600" dirty="0"/>
              <a:t>：定義了與硬體相關的變數，如資料型態定義，以及與硬體相關的函式呼叫名稱定義</a:t>
            </a:r>
          </a:p>
          <a:p>
            <a:pPr lvl="1"/>
            <a:r>
              <a:rPr lang="en-US" altLang="zh-TW" sz="2600" dirty="0" err="1"/>
              <a:t>port.c</a:t>
            </a:r>
            <a:r>
              <a:rPr lang="zh-TW" altLang="en-US" sz="2600" dirty="0"/>
              <a:t>：定義了包含與硬體相關的程式碼實作</a:t>
            </a:r>
          </a:p>
          <a:p>
            <a:pPr lvl="1"/>
            <a:r>
              <a:rPr lang="en-US" altLang="zh-TW" sz="2600" dirty="0" err="1"/>
              <a:t>FreeRTOSConfig.h</a:t>
            </a:r>
            <a:r>
              <a:rPr lang="zh-TW" altLang="en-US" sz="2600" dirty="0"/>
              <a:t>：包含 </a:t>
            </a:r>
            <a:r>
              <a:rPr lang="en-US" altLang="zh-TW" sz="2600" dirty="0"/>
              <a:t>clock speed, heap size, </a:t>
            </a:r>
            <a:r>
              <a:rPr lang="en-US" altLang="zh-TW" sz="2600" dirty="0" err="1"/>
              <a:t>mutexes</a:t>
            </a:r>
            <a:r>
              <a:rPr lang="en-US" altLang="zh-TW" sz="2600" dirty="0"/>
              <a:t> </a:t>
            </a:r>
            <a:r>
              <a:rPr lang="zh-TW" altLang="en-US" sz="2600" dirty="0"/>
              <a:t>等等都在此定義</a:t>
            </a:r>
            <a:r>
              <a:rPr lang="en-US" altLang="zh-TW" sz="2600" dirty="0"/>
              <a:t>(</a:t>
            </a:r>
            <a:r>
              <a:rPr lang="zh-TW" altLang="en-US" sz="2600" dirty="0"/>
              <a:t>需自行建立</a:t>
            </a:r>
            <a:r>
              <a:rPr lang="en-US" altLang="zh-TW" sz="2600" dirty="0"/>
              <a:t>)</a:t>
            </a:r>
            <a:endParaRPr lang="zh-TW" altLang="en-US" sz="26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5</a:t>
            </a:fld>
            <a:endParaRPr lang="zh-TW" altLang="en-US"/>
          </a:p>
        </p:txBody>
      </p:sp>
    </p:spTree>
    <p:extLst>
      <p:ext uri="{BB962C8B-B14F-4D97-AF65-F5344CB8AC3E}">
        <p14:creationId xmlns:p14="http://schemas.microsoft.com/office/powerpoint/2010/main" val="354737908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B15A5287-E07E-491F-8590-F22712E45F5F}" type="slidenum">
              <a:rPr lang="zh-TW" altLang="en-US" smtClean="0"/>
              <a:pPr/>
              <a:t>50</a:t>
            </a:fld>
            <a:endParaRPr lang="zh-TW" alt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50671"/>
          <a:stretch/>
        </p:blipFill>
        <p:spPr bwMode="auto">
          <a:xfrm>
            <a:off x="1547664" y="289249"/>
            <a:ext cx="6022556" cy="638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030940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DD7BB0E-AA74-4957-B3D5-07DE72404035}"/>
              </a:ext>
            </a:extLst>
          </p:cNvPr>
          <p:cNvSpPr>
            <a:spLocks noGrp="1"/>
          </p:cNvSpPr>
          <p:nvPr>
            <p:ph type="sldNum" sz="quarter" idx="12"/>
          </p:nvPr>
        </p:nvSpPr>
        <p:spPr/>
        <p:txBody>
          <a:bodyPr/>
          <a:lstStyle/>
          <a:p>
            <a:fld id="{B15A5287-E07E-491F-8590-F22712E45F5F}" type="slidenum">
              <a:rPr lang="zh-TW" altLang="en-US" smtClean="0"/>
              <a:pPr/>
              <a:t>51</a:t>
            </a:fld>
            <a:endParaRPr lang="zh-TW" altLang="en-US" dirty="0"/>
          </a:p>
        </p:txBody>
      </p:sp>
      <p:sp>
        <p:nvSpPr>
          <p:cNvPr id="5" name="矩形 4">
            <a:extLst>
              <a:ext uri="{FF2B5EF4-FFF2-40B4-BE49-F238E27FC236}">
                <a16:creationId xmlns:a16="http://schemas.microsoft.com/office/drawing/2014/main" id="{319888FC-023D-4406-8224-DD26435151BC}"/>
              </a:ext>
            </a:extLst>
          </p:cNvPr>
          <p:cNvSpPr/>
          <p:nvPr/>
        </p:nvSpPr>
        <p:spPr>
          <a:xfrm>
            <a:off x="395536" y="197346"/>
            <a:ext cx="8136904" cy="5940088"/>
          </a:xfrm>
          <a:prstGeom prst="rect">
            <a:avLst/>
          </a:prstGeom>
        </p:spPr>
        <p:txBody>
          <a:bodyPr wrap="square">
            <a:spAutoFit/>
          </a:bodyPr>
          <a:lstStyle/>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FreeRTOS.h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task.h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queue.h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timers.h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xil_printf.h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a:t>
            </a:r>
            <a:r>
              <a:rPr lang="en-US" altLang="zh-TW" sz="2000" dirty="0" err="1">
                <a:latin typeface="Times New Roman" panose="02020603050405020304" pitchFamily="18" charset="0"/>
                <a:cs typeface="Times New Roman" panose="02020603050405020304" pitchFamily="18" charset="0"/>
              </a:rPr>
              <a:t>semphr.h</a:t>
            </a:r>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#include &lt;</a:t>
            </a:r>
            <a:r>
              <a:rPr lang="en-US" altLang="zh-TW" sz="2000" dirty="0" err="1">
                <a:latin typeface="Times New Roman" panose="02020603050405020304" pitchFamily="18" charset="0"/>
                <a:cs typeface="Times New Roman" panose="02020603050405020304" pitchFamily="18" charset="0"/>
              </a:rPr>
              <a:t>stdio.h</a:t>
            </a:r>
            <a:r>
              <a:rPr lang="en-US" altLang="zh-TW" sz="2000" dirty="0">
                <a:latin typeface="Times New Roman" panose="02020603050405020304" pitchFamily="18" charset="0"/>
                <a:cs typeface="Times New Roman" panose="02020603050405020304" pitchFamily="18" charset="0"/>
              </a:rPr>
              <a:t>&gt;</a:t>
            </a:r>
          </a:p>
          <a:p>
            <a:r>
              <a:rPr lang="en-US" altLang="zh-TW" sz="2000" dirty="0">
                <a:latin typeface="Times New Roman" panose="02020603050405020304" pitchFamily="18" charset="0"/>
                <a:cs typeface="Times New Roman" panose="02020603050405020304" pitchFamily="18" charset="0"/>
              </a:rPr>
              <a:t>#include &lt;</a:t>
            </a:r>
            <a:r>
              <a:rPr lang="en-US" altLang="zh-TW" sz="2000" dirty="0" err="1">
                <a:latin typeface="Times New Roman" panose="02020603050405020304" pitchFamily="18" charset="0"/>
                <a:cs typeface="Times New Roman" panose="02020603050405020304" pitchFamily="18" charset="0"/>
              </a:rPr>
              <a:t>stdlib.h</a:t>
            </a:r>
            <a:r>
              <a:rPr lang="en-US" altLang="zh-TW" sz="2000" dirty="0">
                <a:latin typeface="Times New Roman" panose="02020603050405020304" pitchFamily="18" charset="0"/>
                <a:cs typeface="Times New Roman" panose="02020603050405020304" pitchFamily="18" charset="0"/>
              </a:rPr>
              <a:t>&gt;</a:t>
            </a:r>
          </a:p>
          <a:p>
            <a:endParaRPr lang="en-US" altLang="zh-TW" sz="2000" dirty="0">
              <a:latin typeface="Times New Roman" panose="02020603050405020304" pitchFamily="18" charset="0"/>
              <a:cs typeface="Times New Roman" panose="02020603050405020304" pitchFamily="18" charset="0"/>
            </a:endParaRPr>
          </a:p>
          <a:p>
            <a:r>
              <a:rPr lang="en-US" altLang="zh-TW" sz="2000" dirty="0" err="1">
                <a:latin typeface="Times New Roman" panose="02020603050405020304" pitchFamily="18" charset="0"/>
                <a:cs typeface="Times New Roman" panose="02020603050405020304" pitchFamily="18" charset="0"/>
              </a:rPr>
              <a:t>xSemaphoreHandle</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xMutex</a:t>
            </a:r>
            <a:r>
              <a:rPr lang="en-US" altLang="zh-TW" sz="2000" dirty="0">
                <a:latin typeface="Times New Roman" panose="02020603050405020304" pitchFamily="18" charset="0"/>
                <a:cs typeface="Times New Roman" panose="02020603050405020304" pitchFamily="18" charset="0"/>
              </a:rPr>
              <a:t>;</a:t>
            </a:r>
          </a:p>
          <a:p>
            <a:endParaRPr lang="en-US" altLang="zh-TW" sz="2000" dirty="0">
              <a:latin typeface="Times New Roman" panose="02020603050405020304" pitchFamily="18" charset="0"/>
              <a:cs typeface="Times New Roman" panose="02020603050405020304" pitchFamily="18" charset="0"/>
            </a:endParaRPr>
          </a:p>
          <a:p>
            <a:r>
              <a:rPr lang="en-US" altLang="zh-TW" sz="2000" dirty="0">
                <a:latin typeface="Times New Roman" panose="02020603050405020304" pitchFamily="18" charset="0"/>
                <a:cs typeface="Times New Roman" panose="02020603050405020304" pitchFamily="18" charset="0"/>
              </a:rPr>
              <a:t>void </a:t>
            </a:r>
            <a:r>
              <a:rPr lang="en-US" altLang="zh-TW" sz="2000" dirty="0" err="1">
                <a:latin typeface="Times New Roman" panose="02020603050405020304" pitchFamily="18" charset="0"/>
                <a:cs typeface="Times New Roman" panose="02020603050405020304" pitchFamily="18" charset="0"/>
              </a:rPr>
              <a:t>prvNewPrintString</a:t>
            </a:r>
            <a:r>
              <a:rPr lang="en-US" altLang="zh-TW" sz="2000" dirty="0">
                <a:latin typeface="Times New Roman" panose="02020603050405020304" pitchFamily="18" charset="0"/>
                <a:cs typeface="Times New Roman" panose="02020603050405020304" pitchFamily="18" charset="0"/>
              </a:rPr>
              <a:t>( const </a:t>
            </a:r>
            <a:r>
              <a:rPr lang="en-US" altLang="zh-TW" sz="2000" dirty="0" err="1">
                <a:latin typeface="Times New Roman" panose="02020603050405020304" pitchFamily="18" charset="0"/>
                <a:cs typeface="Times New Roman" panose="02020603050405020304" pitchFamily="18" charset="0"/>
              </a:rPr>
              <a:t>portCHAR</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pcString</a:t>
            </a:r>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xSemaphoreTake</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xMutex</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portMAX_DELAY</a:t>
            </a:r>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xil_printf</a:t>
            </a:r>
            <a:r>
              <a:rPr lang="en-US" altLang="zh-TW" sz="2000" dirty="0">
                <a:latin typeface="Times New Roman" panose="02020603050405020304" pitchFamily="18" charset="0"/>
                <a:cs typeface="Times New Roman" panose="02020603050405020304" pitchFamily="18" charset="0"/>
              </a:rPr>
              <a:t>( "%s", </a:t>
            </a:r>
            <a:r>
              <a:rPr lang="en-US" altLang="zh-TW" sz="2000" dirty="0" err="1">
                <a:latin typeface="Times New Roman" panose="02020603050405020304" pitchFamily="18" charset="0"/>
                <a:cs typeface="Times New Roman" panose="02020603050405020304" pitchFamily="18" charset="0"/>
              </a:rPr>
              <a:t>pcString</a:t>
            </a:r>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xSemaphoreGive</a:t>
            </a:r>
            <a:r>
              <a:rPr lang="en-US" altLang="zh-TW" sz="2000" dirty="0">
                <a:latin typeface="Times New Roman" panose="02020603050405020304" pitchFamily="18" charset="0"/>
                <a:cs typeface="Times New Roman" panose="02020603050405020304" pitchFamily="18" charset="0"/>
              </a:rPr>
              <a:t>( </a:t>
            </a:r>
            <a:r>
              <a:rPr lang="en-US" altLang="zh-TW" sz="2000" dirty="0" err="1">
                <a:latin typeface="Times New Roman" panose="02020603050405020304" pitchFamily="18" charset="0"/>
                <a:cs typeface="Times New Roman" panose="02020603050405020304" pitchFamily="18" charset="0"/>
              </a:rPr>
              <a:t>xMutex</a:t>
            </a:r>
            <a:r>
              <a:rPr lang="en-US" altLang="zh-TW" sz="2000" dirty="0">
                <a:latin typeface="Times New Roman" panose="02020603050405020304" pitchFamily="18" charset="0"/>
                <a:cs typeface="Times New Roman" panose="02020603050405020304" pitchFamily="18" charset="0"/>
              </a:rPr>
              <a:t> );</a:t>
            </a:r>
          </a:p>
          <a:p>
            <a:r>
              <a:rPr lang="en-US" altLang="zh-TW" sz="2000" dirty="0">
                <a:latin typeface="Times New Roman" panose="02020603050405020304" pitchFamily="18" charset="0"/>
                <a:cs typeface="Times New Roman" panose="02020603050405020304" pitchFamily="18" charset="0"/>
              </a:rPr>
              <a:t>}</a:t>
            </a:r>
            <a:endParaRPr lang="zh-TW"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5468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8752542A-89E5-4D02-90E3-4F636E416669}"/>
              </a:ext>
            </a:extLst>
          </p:cNvPr>
          <p:cNvSpPr>
            <a:spLocks noGrp="1"/>
          </p:cNvSpPr>
          <p:nvPr>
            <p:ph type="sldNum" sz="quarter" idx="12"/>
          </p:nvPr>
        </p:nvSpPr>
        <p:spPr/>
        <p:txBody>
          <a:bodyPr/>
          <a:lstStyle/>
          <a:p>
            <a:fld id="{B15A5287-E07E-491F-8590-F22712E45F5F}" type="slidenum">
              <a:rPr lang="zh-TW" altLang="en-US" smtClean="0"/>
              <a:pPr/>
              <a:t>52</a:t>
            </a:fld>
            <a:endParaRPr lang="zh-TW" altLang="en-US" dirty="0"/>
          </a:p>
        </p:txBody>
      </p:sp>
      <p:sp>
        <p:nvSpPr>
          <p:cNvPr id="5" name="矩形 4">
            <a:extLst>
              <a:ext uri="{FF2B5EF4-FFF2-40B4-BE49-F238E27FC236}">
                <a16:creationId xmlns:a16="http://schemas.microsoft.com/office/drawing/2014/main" id="{118672C0-5162-4682-BDDD-62AE2FB211E9}"/>
              </a:ext>
            </a:extLst>
          </p:cNvPr>
          <p:cNvSpPr/>
          <p:nvPr/>
        </p:nvSpPr>
        <p:spPr>
          <a:xfrm>
            <a:off x="-15821" y="84277"/>
            <a:ext cx="9159821" cy="6632585"/>
          </a:xfrm>
          <a:prstGeom prst="rect">
            <a:avLst/>
          </a:prstGeom>
          <a:noFill/>
        </p:spPr>
        <p:txBody>
          <a:bodyPr wrap="square">
            <a:spAutoFit/>
          </a:bodyPr>
          <a:lstStyle/>
          <a:p>
            <a:r>
              <a:rPr lang="en-US" altLang="zh-TW" sz="1700" dirty="0">
                <a:latin typeface="Times New Roman" panose="02020603050405020304" pitchFamily="18" charset="0"/>
                <a:cs typeface="Times New Roman" panose="02020603050405020304" pitchFamily="18" charset="0"/>
              </a:rPr>
              <a:t>void </a:t>
            </a:r>
            <a:r>
              <a:rPr lang="en-US" altLang="zh-TW" sz="1700" dirty="0" err="1">
                <a:latin typeface="Times New Roman" panose="02020603050405020304" pitchFamily="18" charset="0"/>
                <a:cs typeface="Times New Roman" panose="02020603050405020304" pitchFamily="18" charset="0"/>
              </a:rPr>
              <a:t>prvPrintTask</a:t>
            </a:r>
            <a:r>
              <a:rPr lang="en-US" altLang="zh-TW" sz="1700" dirty="0">
                <a:latin typeface="Times New Roman" panose="02020603050405020304" pitchFamily="18" charset="0"/>
                <a:cs typeface="Times New Roman" panose="02020603050405020304" pitchFamily="18" charset="0"/>
              </a:rPr>
              <a:t>( void *</a:t>
            </a:r>
            <a:r>
              <a:rPr lang="en-US" altLang="zh-TW" sz="1700" dirty="0" err="1">
                <a:latin typeface="Times New Roman" panose="02020603050405020304" pitchFamily="18" charset="0"/>
                <a:cs typeface="Times New Roman" panose="02020603050405020304" pitchFamily="18" charset="0"/>
              </a:rPr>
              <a:t>pvParameters</a:t>
            </a:r>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a:t>
            </a:r>
          </a:p>
          <a:p>
            <a:r>
              <a:rPr lang="en-US" altLang="zh-TW" sz="1700" dirty="0">
                <a:latin typeface="Times New Roman" panose="02020603050405020304" pitchFamily="18" charset="0"/>
                <a:cs typeface="Times New Roman" panose="02020603050405020304" pitchFamily="18" charset="0"/>
              </a:rPr>
              <a:t>	char *</a:t>
            </a:r>
            <a:r>
              <a:rPr lang="en-US" altLang="zh-TW" sz="1700" dirty="0" err="1">
                <a:latin typeface="Times New Roman" panose="02020603050405020304" pitchFamily="18" charset="0"/>
                <a:cs typeface="Times New Roman" panose="02020603050405020304" pitchFamily="18" charset="0"/>
              </a:rPr>
              <a:t>pcStringToPrint</a:t>
            </a:r>
            <a:r>
              <a:rPr lang="en-US" altLang="zh-TW" sz="1700" dirty="0">
                <a:latin typeface="Times New Roman" panose="02020603050405020304" pitchFamily="18" charset="0"/>
                <a:cs typeface="Times New Roman" panose="02020603050405020304" pitchFamily="18" charset="0"/>
              </a:rPr>
              <a:t>;</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pcStringToPrint</a:t>
            </a:r>
            <a:r>
              <a:rPr lang="en-US" altLang="zh-TW" sz="1700" dirty="0">
                <a:latin typeface="Times New Roman" panose="02020603050405020304" pitchFamily="18" charset="0"/>
                <a:cs typeface="Times New Roman" panose="02020603050405020304" pitchFamily="18" charset="0"/>
              </a:rPr>
              <a:t> = ( char * ) </a:t>
            </a:r>
            <a:r>
              <a:rPr lang="en-US" altLang="zh-TW" sz="1700" dirty="0" err="1">
                <a:latin typeface="Times New Roman" panose="02020603050405020304" pitchFamily="18" charset="0"/>
                <a:cs typeface="Times New Roman" panose="02020603050405020304" pitchFamily="18" charset="0"/>
              </a:rPr>
              <a:t>pvParameters</a:t>
            </a:r>
            <a:r>
              <a:rPr lang="en-US" altLang="zh-TW" sz="1700" dirty="0">
                <a:latin typeface="Times New Roman" panose="02020603050405020304" pitchFamily="18" charset="0"/>
                <a:cs typeface="Times New Roman" panose="02020603050405020304" pitchFamily="18" charset="0"/>
              </a:rPr>
              <a:t>;</a:t>
            </a:r>
          </a:p>
          <a:p>
            <a:r>
              <a:rPr lang="en-US" altLang="zh-TW" sz="1700" dirty="0">
                <a:latin typeface="Times New Roman" panose="02020603050405020304" pitchFamily="18" charset="0"/>
                <a:cs typeface="Times New Roman" panose="02020603050405020304" pitchFamily="18" charset="0"/>
              </a:rPr>
              <a:t>	for( ;; )</a:t>
            </a:r>
          </a:p>
          <a:p>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prvNewPrintString</a:t>
            </a:r>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pcStringToPrint</a:t>
            </a:r>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vTaskDelay</a:t>
            </a:r>
            <a:r>
              <a:rPr lang="en-US" altLang="zh-TW" sz="1700" dirty="0">
                <a:latin typeface="Times New Roman" panose="02020603050405020304" pitchFamily="18" charset="0"/>
                <a:cs typeface="Times New Roman" panose="02020603050405020304" pitchFamily="18" charset="0"/>
              </a:rPr>
              <a:t>( ( rand() &amp; 0x1FF ) );</a:t>
            </a:r>
          </a:p>
          <a:p>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a:t>
            </a:r>
          </a:p>
          <a:p>
            <a:r>
              <a:rPr lang="en-US" altLang="zh-TW" sz="1700" dirty="0" err="1">
                <a:latin typeface="Times New Roman" panose="02020603050405020304" pitchFamily="18" charset="0"/>
                <a:cs typeface="Times New Roman" panose="02020603050405020304" pitchFamily="18" charset="0"/>
              </a:rPr>
              <a:t>int</a:t>
            </a:r>
            <a:r>
              <a:rPr lang="en-US" altLang="zh-TW" sz="1700" dirty="0">
                <a:latin typeface="Times New Roman" panose="02020603050405020304" pitchFamily="18" charset="0"/>
                <a:cs typeface="Times New Roman" panose="02020603050405020304" pitchFamily="18" charset="0"/>
              </a:rPr>
              <a:t> main( void )</a:t>
            </a:r>
          </a:p>
          <a:p>
            <a:r>
              <a:rPr lang="en-US" altLang="zh-TW" sz="1700" dirty="0">
                <a:latin typeface="Times New Roman" panose="02020603050405020304" pitchFamily="18" charset="0"/>
                <a:cs typeface="Times New Roman" panose="02020603050405020304" pitchFamily="18" charset="0"/>
              </a:rPr>
              <a:t>{</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xMutex</a:t>
            </a:r>
            <a:r>
              <a:rPr lang="en-US" altLang="zh-TW" sz="1700" dirty="0">
                <a:latin typeface="Times New Roman" panose="02020603050405020304" pitchFamily="18" charset="0"/>
                <a:cs typeface="Times New Roman" panose="02020603050405020304" pitchFamily="18" charset="0"/>
              </a:rPr>
              <a:t> = </a:t>
            </a:r>
            <a:r>
              <a:rPr lang="en-US" altLang="zh-TW" sz="1700" dirty="0" err="1">
                <a:latin typeface="Times New Roman" panose="02020603050405020304" pitchFamily="18" charset="0"/>
                <a:cs typeface="Times New Roman" panose="02020603050405020304" pitchFamily="18" charset="0"/>
              </a:rPr>
              <a:t>xSemaphoreCreateMutex</a:t>
            </a:r>
            <a:r>
              <a:rPr lang="en-US" altLang="zh-TW" sz="1700" dirty="0">
                <a:latin typeface="Times New Roman" panose="02020603050405020304" pitchFamily="18" charset="0"/>
                <a:cs typeface="Times New Roman" panose="02020603050405020304" pitchFamily="18" charset="0"/>
              </a:rPr>
              <a:t>();</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srand</a:t>
            </a:r>
            <a:r>
              <a:rPr lang="en-US" altLang="zh-TW" sz="1700" dirty="0">
                <a:latin typeface="Times New Roman" panose="02020603050405020304" pitchFamily="18" charset="0"/>
                <a:cs typeface="Times New Roman" panose="02020603050405020304" pitchFamily="18" charset="0"/>
              </a:rPr>
              <a:t>( 567 );</a:t>
            </a:r>
          </a:p>
          <a:p>
            <a:r>
              <a:rPr lang="en-US" altLang="zh-TW" sz="1700" dirty="0">
                <a:latin typeface="Times New Roman" panose="02020603050405020304" pitchFamily="18" charset="0"/>
                <a:cs typeface="Times New Roman" panose="02020603050405020304" pitchFamily="18" charset="0"/>
              </a:rPr>
              <a:t>	if( </a:t>
            </a:r>
            <a:r>
              <a:rPr lang="en-US" altLang="zh-TW" sz="1700" dirty="0" err="1">
                <a:latin typeface="Times New Roman" panose="02020603050405020304" pitchFamily="18" charset="0"/>
                <a:cs typeface="Times New Roman" panose="02020603050405020304" pitchFamily="18" charset="0"/>
              </a:rPr>
              <a:t>xMutex</a:t>
            </a:r>
            <a:r>
              <a:rPr lang="en-US" altLang="zh-TW" sz="1700" dirty="0">
                <a:latin typeface="Times New Roman" panose="02020603050405020304" pitchFamily="18" charset="0"/>
                <a:cs typeface="Times New Roman" panose="02020603050405020304" pitchFamily="18" charset="0"/>
              </a:rPr>
              <a:t> != NULL )</a:t>
            </a:r>
          </a:p>
          <a:p>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xTaskCreate</a:t>
            </a:r>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prvPrintTask</a:t>
            </a:r>
            <a:r>
              <a:rPr lang="en-US" altLang="zh-TW" sz="1700" dirty="0">
                <a:latin typeface="Times New Roman" panose="02020603050405020304" pitchFamily="18" charset="0"/>
                <a:cs typeface="Times New Roman" panose="02020603050405020304" pitchFamily="18" charset="0"/>
              </a:rPr>
              <a:t>, (const char * )"Print1", 1000,</a:t>
            </a:r>
          </a:p>
          <a:p>
            <a:r>
              <a:rPr lang="pt-BR" altLang="zh-TW" sz="1700" dirty="0">
                <a:latin typeface="Times New Roman" panose="02020603050405020304" pitchFamily="18" charset="0"/>
                <a:cs typeface="Times New Roman" panose="02020603050405020304" pitchFamily="18" charset="0"/>
              </a:rPr>
              <a:t>		"Task 1 ***************************************\r\n", 1, 			NULL );</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xTaskCreate</a:t>
            </a:r>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prvPrintTask</a:t>
            </a:r>
            <a:r>
              <a:rPr lang="en-US" altLang="zh-TW" sz="1700" dirty="0">
                <a:latin typeface="Times New Roman" panose="02020603050405020304" pitchFamily="18" charset="0"/>
                <a:cs typeface="Times New Roman" panose="02020603050405020304" pitchFamily="18" charset="0"/>
              </a:rPr>
              <a:t>, (const char * )"Print2", 1000,</a:t>
            </a:r>
          </a:p>
          <a:p>
            <a:r>
              <a:rPr lang="pt-BR" altLang="zh-TW" sz="1700" dirty="0">
                <a:latin typeface="Times New Roman" panose="02020603050405020304" pitchFamily="18" charset="0"/>
                <a:cs typeface="Times New Roman" panose="02020603050405020304" pitchFamily="18" charset="0"/>
              </a:rPr>
              <a:t>		"Task 2 ---------------------------------------\r\n", 2, NULL );</a:t>
            </a:r>
          </a:p>
          <a:p>
            <a:r>
              <a:rPr lang="en-US" altLang="zh-TW" sz="1700" dirty="0">
                <a:latin typeface="Times New Roman" panose="02020603050405020304" pitchFamily="18" charset="0"/>
                <a:cs typeface="Times New Roman" panose="02020603050405020304" pitchFamily="18" charset="0"/>
              </a:rPr>
              <a:t>		</a:t>
            </a:r>
            <a:r>
              <a:rPr lang="en-US" altLang="zh-TW" sz="1700" dirty="0" err="1">
                <a:latin typeface="Times New Roman" panose="02020603050405020304" pitchFamily="18" charset="0"/>
                <a:cs typeface="Times New Roman" panose="02020603050405020304" pitchFamily="18" charset="0"/>
              </a:rPr>
              <a:t>vTaskStartScheduler</a:t>
            </a:r>
            <a:r>
              <a:rPr lang="en-US" altLang="zh-TW" sz="1700" dirty="0">
                <a:latin typeface="Times New Roman" panose="02020603050405020304" pitchFamily="18" charset="0"/>
                <a:cs typeface="Times New Roman" panose="02020603050405020304" pitchFamily="18" charset="0"/>
              </a:rPr>
              <a:t>();</a:t>
            </a:r>
          </a:p>
          <a:p>
            <a:r>
              <a:rPr lang="en-US" altLang="zh-TW" sz="1700" dirty="0">
                <a:latin typeface="Times New Roman" panose="02020603050405020304" pitchFamily="18" charset="0"/>
                <a:cs typeface="Times New Roman" panose="02020603050405020304" pitchFamily="18" charset="0"/>
              </a:rPr>
              <a:t>	}</a:t>
            </a:r>
          </a:p>
          <a:p>
            <a:r>
              <a:rPr lang="en-US" altLang="zh-TW" sz="1700" dirty="0">
                <a:latin typeface="Times New Roman" panose="02020603050405020304" pitchFamily="18" charset="0"/>
                <a:cs typeface="Times New Roman" panose="02020603050405020304" pitchFamily="18" charset="0"/>
              </a:rPr>
              <a:t>	for( ;; );</a:t>
            </a:r>
          </a:p>
          <a:p>
            <a:r>
              <a:rPr lang="en-US" altLang="zh-TW" sz="1700" dirty="0">
                <a:latin typeface="Times New Roman" panose="02020603050405020304" pitchFamily="18" charset="0"/>
                <a:cs typeface="Times New Roman" panose="02020603050405020304" pitchFamily="18" charset="0"/>
              </a:rPr>
              <a:t>}</a:t>
            </a:r>
            <a:endParaRPr lang="zh-TW" alt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609729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54A074D1-2DFB-4B0F-9A44-2D78F9818D06}"/>
              </a:ext>
            </a:extLst>
          </p:cNvPr>
          <p:cNvSpPr>
            <a:spLocks noGrp="1"/>
          </p:cNvSpPr>
          <p:nvPr>
            <p:ph type="sldNum" sz="quarter" idx="12"/>
          </p:nvPr>
        </p:nvSpPr>
        <p:spPr/>
        <p:txBody>
          <a:bodyPr/>
          <a:lstStyle/>
          <a:p>
            <a:fld id="{B15A5287-E07E-491F-8590-F22712E45F5F}" type="slidenum">
              <a:rPr lang="zh-TW" altLang="en-US" smtClean="0"/>
              <a:pPr/>
              <a:t>53</a:t>
            </a:fld>
            <a:endParaRPr lang="zh-TW" altLang="en-US" dirty="0"/>
          </a:p>
        </p:txBody>
      </p:sp>
      <p:sp>
        <p:nvSpPr>
          <p:cNvPr id="5" name="矩形 4">
            <a:extLst>
              <a:ext uri="{FF2B5EF4-FFF2-40B4-BE49-F238E27FC236}">
                <a16:creationId xmlns:a16="http://schemas.microsoft.com/office/drawing/2014/main" id="{221AA253-4432-48C5-8858-D10E404B44FC}"/>
              </a:ext>
            </a:extLst>
          </p:cNvPr>
          <p:cNvSpPr/>
          <p:nvPr/>
        </p:nvSpPr>
        <p:spPr>
          <a:xfrm>
            <a:off x="179512" y="188640"/>
            <a:ext cx="4572000" cy="2585323"/>
          </a:xfrm>
          <a:prstGeom prst="rect">
            <a:avLst/>
          </a:prstGeom>
        </p:spPr>
        <p:txBody>
          <a:bodyPr>
            <a:spAutoFit/>
          </a:bodyPr>
          <a:lstStyle/>
          <a:p>
            <a:r>
              <a:rPr lang="en-US" altLang="zh-TW" sz="1800" dirty="0">
                <a:latin typeface="Times New Roman" panose="02020603050405020304" pitchFamily="18" charset="0"/>
                <a:cs typeface="Times New Roman" panose="02020603050405020304" pitchFamily="18" charset="0"/>
              </a:rPr>
              <a:t>void </a:t>
            </a:r>
            <a:r>
              <a:rPr lang="en-US" altLang="zh-TW" sz="1800" dirty="0" err="1">
                <a:latin typeface="Times New Roman" panose="02020603050405020304" pitchFamily="18" charset="0"/>
                <a:cs typeface="Times New Roman" panose="02020603050405020304" pitchFamily="18" charset="0"/>
              </a:rPr>
              <a:t>vApplicationMallocFailedHook</a:t>
            </a:r>
            <a:r>
              <a:rPr lang="en-US" altLang="zh-TW" sz="1800" dirty="0">
                <a:latin typeface="Times New Roman" panose="02020603050405020304" pitchFamily="18" charset="0"/>
                <a:cs typeface="Times New Roman" panose="02020603050405020304" pitchFamily="18" charset="0"/>
              </a:rPr>
              <a:t>( void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 do something */</a:t>
            </a:r>
          </a:p>
          <a:p>
            <a:r>
              <a:rPr lang="en-US" altLang="zh-TW" sz="1800" dirty="0">
                <a:latin typeface="Times New Roman" panose="02020603050405020304" pitchFamily="18" charset="0"/>
                <a:cs typeface="Times New Roman" panose="02020603050405020304" pitchFamily="18" charset="0"/>
              </a:rPr>
              <a:t>	for( ;;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void </a:t>
            </a:r>
            <a:r>
              <a:rPr lang="en-US" altLang="zh-TW" sz="1800" dirty="0" err="1">
                <a:latin typeface="Times New Roman" panose="02020603050405020304" pitchFamily="18" charset="0"/>
                <a:cs typeface="Times New Roman" panose="02020603050405020304" pitchFamily="18" charset="0"/>
              </a:rPr>
              <a:t>vApplicationSetupHardware</a:t>
            </a:r>
            <a:r>
              <a:rPr lang="en-US" altLang="zh-TW" sz="1800" dirty="0">
                <a:latin typeface="Times New Roman" panose="02020603050405020304" pitchFamily="18" charset="0"/>
                <a:cs typeface="Times New Roman" panose="02020603050405020304" pitchFamily="18" charset="0"/>
              </a:rPr>
              <a:t>( void )</a:t>
            </a:r>
          </a:p>
          <a:p>
            <a:r>
              <a:rPr lang="en-US" altLang="zh-TW" sz="1800" dirty="0">
                <a:latin typeface="Times New Roman" panose="02020603050405020304" pitchFamily="18" charset="0"/>
                <a:cs typeface="Times New Roman" panose="02020603050405020304" pitchFamily="18" charset="0"/>
              </a:rPr>
              <a:t>{</a:t>
            </a:r>
          </a:p>
          <a:p>
            <a:r>
              <a:rPr lang="en-US" altLang="zh-TW" sz="1800" dirty="0">
                <a:latin typeface="Times New Roman" panose="02020603050405020304" pitchFamily="18" charset="0"/>
                <a:cs typeface="Times New Roman" panose="02020603050405020304" pitchFamily="18" charset="0"/>
              </a:rPr>
              <a:t>	/* Do nothing */</a:t>
            </a:r>
          </a:p>
          <a:p>
            <a:r>
              <a:rPr lang="en-US" altLang="zh-TW" sz="1800" dirty="0">
                <a:latin typeface="Times New Roman" panose="02020603050405020304" pitchFamily="18" charset="0"/>
                <a:cs typeface="Times New Roman" panose="02020603050405020304" pitchFamily="18" charset="0"/>
              </a:rPr>
              <a:t>}</a:t>
            </a:r>
          </a:p>
        </p:txBody>
      </p:sp>
      <p:pic>
        <p:nvPicPr>
          <p:cNvPr id="6" name="Picture 2">
            <a:extLst>
              <a:ext uri="{FF2B5EF4-FFF2-40B4-BE49-F238E27FC236}">
                <a16:creationId xmlns:a16="http://schemas.microsoft.com/office/drawing/2014/main" id="{6261384C-1092-49F5-916E-5F5563232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5512" y="2636911"/>
            <a:ext cx="6410325"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文字方塊 6">
            <a:extLst>
              <a:ext uri="{FF2B5EF4-FFF2-40B4-BE49-F238E27FC236}">
                <a16:creationId xmlns:a16="http://schemas.microsoft.com/office/drawing/2014/main" id="{96CD2758-5A48-4570-A592-002A00D3CC64}"/>
              </a:ext>
            </a:extLst>
          </p:cNvPr>
          <p:cNvSpPr txBox="1"/>
          <p:nvPr/>
        </p:nvSpPr>
        <p:spPr>
          <a:xfrm>
            <a:off x="4267325" y="764704"/>
            <a:ext cx="4608512" cy="954107"/>
          </a:xfrm>
          <a:prstGeom prst="rect">
            <a:avLst/>
          </a:prstGeom>
          <a:noFill/>
        </p:spPr>
        <p:txBody>
          <a:bodyPr wrap="square" rtlCol="0">
            <a:spAutoFit/>
          </a:bodyPr>
          <a:lstStyle/>
          <a:p>
            <a:r>
              <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Lab 2-2: </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將</a:t>
            </a:r>
            <a:r>
              <a:rPr lang="en-US" altLang="zh-TW"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terminal</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畫面擷取下來傳至雲端學院</a:t>
            </a:r>
          </a:p>
        </p:txBody>
      </p:sp>
    </p:spTree>
    <p:extLst>
      <p:ext uri="{BB962C8B-B14F-4D97-AF65-F5344CB8AC3E}">
        <p14:creationId xmlns:p14="http://schemas.microsoft.com/office/powerpoint/2010/main" val="81840248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DC4840A6-0492-46F5-8BB7-F1C85048A1A9}"/>
              </a:ext>
            </a:extLst>
          </p:cNvPr>
          <p:cNvSpPr>
            <a:spLocks noGrp="1"/>
          </p:cNvSpPr>
          <p:nvPr>
            <p:ph type="sldNum" sz="quarter" idx="12"/>
          </p:nvPr>
        </p:nvSpPr>
        <p:spPr/>
        <p:txBody>
          <a:bodyPr/>
          <a:lstStyle/>
          <a:p>
            <a:fld id="{B15A5287-E07E-491F-8590-F22712E45F5F}" type="slidenum">
              <a:rPr lang="zh-TW" altLang="en-US" smtClean="0"/>
              <a:pPr/>
              <a:t>54</a:t>
            </a:fld>
            <a:endParaRPr lang="zh-TW" altLang="en-US" dirty="0"/>
          </a:p>
        </p:txBody>
      </p:sp>
      <p:pic>
        <p:nvPicPr>
          <p:cNvPr id="5" name="Picture 2">
            <a:extLst>
              <a:ext uri="{FF2B5EF4-FFF2-40B4-BE49-F238E27FC236}">
                <a16:creationId xmlns:a16="http://schemas.microsoft.com/office/drawing/2014/main" id="{58AB2C25-A9E5-4568-972B-49EB15432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88640"/>
            <a:ext cx="8754020" cy="6048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503609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Priority Inversion</a:t>
            </a:r>
            <a:endParaRPr lang="zh-TW" altLang="en-US" dirty="0"/>
          </a:p>
        </p:txBody>
      </p:sp>
      <p:sp>
        <p:nvSpPr>
          <p:cNvPr id="4" name="內容版面配置區 3"/>
          <p:cNvSpPr>
            <a:spLocks noGrp="1"/>
          </p:cNvSpPr>
          <p:nvPr>
            <p:ph idx="1"/>
          </p:nvPr>
        </p:nvSpPr>
        <p:spPr/>
        <p:txBody>
          <a:bodyPr>
            <a:normAutofit/>
          </a:bodyPr>
          <a:lstStyle/>
          <a:p>
            <a:r>
              <a:rPr lang="en-US" altLang="zh-TW" sz="2800" dirty="0"/>
              <a:t>The previous example shows a potential pitfalls of using a </a:t>
            </a:r>
            <a:r>
              <a:rPr lang="en-US" altLang="zh-TW" sz="2800" dirty="0" err="1"/>
              <a:t>mutex</a:t>
            </a:r>
            <a:r>
              <a:rPr lang="en-US" altLang="zh-TW" sz="2800" dirty="0"/>
              <a:t> to provide mutual exclusion.</a:t>
            </a:r>
          </a:p>
          <a:p>
            <a:pPr lvl="1"/>
            <a:r>
              <a:rPr lang="en-US" altLang="zh-TW" sz="2400" dirty="0"/>
              <a:t>The possible sequence of execution depicted shows the higher priority Task 2 has to wait for the lower priority Task 1 to give up control of the </a:t>
            </a:r>
            <a:r>
              <a:rPr lang="en-US" altLang="zh-TW" sz="2400" dirty="0" err="1"/>
              <a:t>mutex</a:t>
            </a:r>
            <a:r>
              <a:rPr lang="en-US" altLang="zh-TW" sz="2400" dirty="0"/>
              <a:t>. </a:t>
            </a:r>
          </a:p>
          <a:p>
            <a:pPr lvl="1"/>
            <a:r>
              <a:rPr lang="en-US" altLang="zh-TW" dirty="0"/>
              <a:t>A higher priority task being delayed by a lower priority task in this manner is called ‘priority inversion’.</a:t>
            </a:r>
          </a:p>
        </p:txBody>
      </p:sp>
      <p:sp>
        <p:nvSpPr>
          <p:cNvPr id="2" name="投影片編號版面配置區 1"/>
          <p:cNvSpPr>
            <a:spLocks noGrp="1"/>
          </p:cNvSpPr>
          <p:nvPr>
            <p:ph type="sldNum" sz="quarter" idx="12"/>
          </p:nvPr>
        </p:nvSpPr>
        <p:spPr/>
        <p:txBody>
          <a:bodyPr/>
          <a:lstStyle/>
          <a:p>
            <a:fld id="{B15A5287-E07E-491F-8590-F22712E45F5F}" type="slidenum">
              <a:rPr lang="zh-TW" altLang="en-US" smtClean="0"/>
              <a:pPr/>
              <a:t>55</a:t>
            </a:fld>
            <a:endParaRPr lang="zh-TW" altLang="en-US"/>
          </a:p>
        </p:txBody>
      </p:sp>
    </p:spTree>
    <p:extLst>
      <p:ext uri="{BB962C8B-B14F-4D97-AF65-F5344CB8AC3E}">
        <p14:creationId xmlns:p14="http://schemas.microsoft.com/office/powerpoint/2010/main" val="101618608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56</a:t>
            </a:fld>
            <a:endParaRPr lang="zh-TW"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620688"/>
            <a:ext cx="8474047"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360225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Priority Inheritance</a:t>
            </a:r>
            <a:endParaRPr lang="zh-TW" altLang="en-US" dirty="0"/>
          </a:p>
        </p:txBody>
      </p:sp>
      <p:sp>
        <p:nvSpPr>
          <p:cNvPr id="3" name="內容版面配置區 2"/>
          <p:cNvSpPr>
            <a:spLocks noGrp="1"/>
          </p:cNvSpPr>
          <p:nvPr>
            <p:ph idx="1"/>
          </p:nvPr>
        </p:nvSpPr>
        <p:spPr/>
        <p:txBody>
          <a:bodyPr>
            <a:normAutofit/>
          </a:bodyPr>
          <a:lstStyle/>
          <a:p>
            <a:r>
              <a:rPr lang="en-US" altLang="zh-TW" sz="2800" dirty="0"/>
              <a:t>A scheme is to minimize the negative effects of priority inversion – it does not ‘fix’ priority inversion, it merely lessens its impact.</a:t>
            </a:r>
          </a:p>
          <a:p>
            <a:r>
              <a:rPr lang="en-US" altLang="zh-TW" sz="2800" dirty="0"/>
              <a:t>Priority inheritance works by temporarily raising the priority of the </a:t>
            </a:r>
            <a:r>
              <a:rPr lang="en-US" altLang="zh-TW" sz="2800" dirty="0" err="1"/>
              <a:t>mutex</a:t>
            </a:r>
            <a:r>
              <a:rPr lang="en-US" altLang="zh-TW" sz="2800" dirty="0"/>
              <a:t> holder to that of the highest priority task that is attempting to obtain the same </a:t>
            </a:r>
            <a:r>
              <a:rPr lang="en-US" altLang="zh-TW" sz="2800" dirty="0" err="1"/>
              <a:t>mutex</a:t>
            </a:r>
            <a:r>
              <a:rPr lang="en-US" altLang="zh-TW" sz="2800" dirty="0"/>
              <a:t>.</a:t>
            </a:r>
          </a:p>
          <a:p>
            <a:r>
              <a:rPr lang="en-US" altLang="zh-TW" sz="2800" dirty="0"/>
              <a:t>The low priority task that holds the </a:t>
            </a:r>
            <a:r>
              <a:rPr lang="en-US" altLang="zh-TW" sz="2800" dirty="0" err="1"/>
              <a:t>mutex</a:t>
            </a:r>
            <a:r>
              <a:rPr lang="en-US" altLang="zh-TW" sz="2800" dirty="0"/>
              <a:t> ‘inherits’ the priority of the task waiting for the </a:t>
            </a:r>
            <a:r>
              <a:rPr lang="en-US" altLang="zh-TW" sz="2800" dirty="0" err="1"/>
              <a:t>mutex</a:t>
            </a:r>
            <a:r>
              <a:rPr lang="en-US" altLang="zh-TW" sz="2800" dirty="0"/>
              <a:t>.</a:t>
            </a:r>
            <a:endParaRPr lang="zh-TW" altLang="en-US" sz="2800"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57</a:t>
            </a:fld>
            <a:endParaRPr lang="zh-TW" altLang="en-US"/>
          </a:p>
        </p:txBody>
      </p:sp>
    </p:spTree>
    <p:extLst>
      <p:ext uri="{BB962C8B-B14F-4D97-AF65-F5344CB8AC3E}">
        <p14:creationId xmlns:p14="http://schemas.microsoft.com/office/powerpoint/2010/main" val="255697720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58</a:t>
            </a:fld>
            <a:endParaRPr lang="zh-TW"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70" y="620688"/>
            <a:ext cx="8532440" cy="5281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0093318"/>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References</a:t>
            </a:r>
            <a:endParaRPr lang="zh-TW" altLang="en-US" dirty="0"/>
          </a:p>
        </p:txBody>
      </p:sp>
      <p:sp>
        <p:nvSpPr>
          <p:cNvPr id="3" name="內容版面配置區 2"/>
          <p:cNvSpPr>
            <a:spLocks noGrp="1"/>
          </p:cNvSpPr>
          <p:nvPr>
            <p:ph idx="1"/>
          </p:nvPr>
        </p:nvSpPr>
        <p:spPr/>
        <p:txBody>
          <a:bodyPr/>
          <a:lstStyle/>
          <a:p>
            <a:r>
              <a:rPr lang="en-US" altLang="zh-TW" dirty="0">
                <a:hlinkClick r:id="rId2"/>
              </a:rPr>
              <a:t>http://www.freertos.org</a:t>
            </a:r>
            <a:endParaRPr lang="en-US" altLang="zh-TW" dirty="0"/>
          </a:p>
          <a:p>
            <a:r>
              <a:rPr lang="en-US" altLang="zh-TW" dirty="0"/>
              <a:t>Richard Berry, using the </a:t>
            </a:r>
            <a:r>
              <a:rPr lang="en-US" altLang="zh-TW" dirty="0" err="1"/>
              <a:t>FreeRTOS</a:t>
            </a:r>
            <a:r>
              <a:rPr lang="en-US" altLang="zh-TW" dirty="0"/>
              <a:t> </a:t>
            </a:r>
            <a:r>
              <a:rPr lang="en-US" altLang="zh-TW" dirty="0" err="1"/>
              <a:t>Realtime</a:t>
            </a:r>
            <a:r>
              <a:rPr lang="en-US" altLang="zh-TW" dirty="0"/>
              <a:t> Kernel, 2010.</a:t>
            </a:r>
          </a:p>
          <a:p>
            <a:r>
              <a:rPr lang="zh-TW" altLang="en-US" dirty="0"/>
              <a:t>成大資工</a:t>
            </a:r>
            <a:r>
              <a:rPr lang="en-US" altLang="zh-TW" dirty="0"/>
              <a:t>Wiki, </a:t>
            </a:r>
            <a:r>
              <a:rPr lang="en-US" altLang="zh-TW" dirty="0" err="1"/>
              <a:t>FreeRTOS</a:t>
            </a:r>
            <a:endParaRPr lang="en-US" altLang="zh-TW"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59</a:t>
            </a:fld>
            <a:endParaRPr lang="zh-TW" altLang="en-US" dirty="0"/>
          </a:p>
        </p:txBody>
      </p:sp>
    </p:spTree>
    <p:extLst>
      <p:ext uri="{BB962C8B-B14F-4D97-AF65-F5344CB8AC3E}">
        <p14:creationId xmlns:p14="http://schemas.microsoft.com/office/powerpoint/2010/main" val="3472892183"/>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Create a </a:t>
            </a:r>
            <a:r>
              <a:rPr lang="en-US" altLang="zh-TW" dirty="0" err="1"/>
              <a:t>FreeRTOS</a:t>
            </a:r>
            <a:r>
              <a:rPr lang="en-US" altLang="zh-TW" dirty="0"/>
              <a:t> Application (1/6)</a:t>
            </a:r>
            <a:endParaRPr lang="zh-TW" altLang="en-US"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6</a:t>
            </a:fld>
            <a:endParaRPr lang="zh-TW" altLang="en-US" dirty="0"/>
          </a:p>
        </p:txBody>
      </p:sp>
      <p:pic>
        <p:nvPicPr>
          <p:cNvPr id="5" name="圖片 4"/>
          <p:cNvPicPr>
            <a:picLocks noChangeAspect="1"/>
          </p:cNvPicPr>
          <p:nvPr/>
        </p:nvPicPr>
        <p:blipFill>
          <a:blip r:embed="rId2"/>
          <a:stretch>
            <a:fillRect/>
          </a:stretch>
        </p:blipFill>
        <p:spPr>
          <a:xfrm>
            <a:off x="179512" y="2132856"/>
            <a:ext cx="4100702" cy="3680751"/>
          </a:xfrm>
          <a:prstGeom prst="rect">
            <a:avLst/>
          </a:prstGeom>
        </p:spPr>
      </p:pic>
      <p:sp>
        <p:nvSpPr>
          <p:cNvPr id="7" name="圓角矩形 6"/>
          <p:cNvSpPr/>
          <p:nvPr/>
        </p:nvSpPr>
        <p:spPr>
          <a:xfrm>
            <a:off x="2247688" y="2972079"/>
            <a:ext cx="1244192" cy="288032"/>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3"/>
          <a:stretch>
            <a:fillRect/>
          </a:stretch>
        </p:blipFill>
        <p:spPr>
          <a:xfrm>
            <a:off x="4408712" y="1628801"/>
            <a:ext cx="4601576" cy="4563388"/>
          </a:xfrm>
          <a:prstGeom prst="rect">
            <a:avLst/>
          </a:prstGeom>
        </p:spPr>
      </p:pic>
      <p:sp>
        <p:nvSpPr>
          <p:cNvPr id="10" name="圓角矩形 9"/>
          <p:cNvSpPr/>
          <p:nvPr/>
        </p:nvSpPr>
        <p:spPr>
          <a:xfrm>
            <a:off x="4572000" y="2828063"/>
            <a:ext cx="1440160" cy="288032"/>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40980757"/>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Create a </a:t>
            </a:r>
            <a:r>
              <a:rPr lang="en-US" altLang="zh-TW" dirty="0" err="1"/>
              <a:t>FreeRTOS</a:t>
            </a:r>
            <a:r>
              <a:rPr lang="en-US" altLang="zh-TW" dirty="0"/>
              <a:t> Application (2/6)</a:t>
            </a:r>
            <a:endParaRPr lang="zh-TW" altLang="en-US" dirty="0"/>
          </a:p>
        </p:txBody>
      </p:sp>
      <p:sp>
        <p:nvSpPr>
          <p:cNvPr id="4" name="投影片編號版面配置區 3"/>
          <p:cNvSpPr>
            <a:spLocks noGrp="1"/>
          </p:cNvSpPr>
          <p:nvPr>
            <p:ph type="sldNum" sz="quarter" idx="12"/>
          </p:nvPr>
        </p:nvSpPr>
        <p:spPr/>
        <p:txBody>
          <a:bodyPr/>
          <a:lstStyle/>
          <a:p>
            <a:fld id="{B15A5287-E07E-491F-8590-F22712E45F5F}" type="slidenum">
              <a:rPr lang="zh-TW" altLang="en-US" smtClean="0"/>
              <a:pPr/>
              <a:t>7</a:t>
            </a:fld>
            <a:endParaRPr lang="zh-TW" altLang="en-US"/>
          </a:p>
        </p:txBody>
      </p:sp>
      <p:pic>
        <p:nvPicPr>
          <p:cNvPr id="5" name="圖片 4"/>
          <p:cNvPicPr>
            <a:picLocks noChangeAspect="1"/>
          </p:cNvPicPr>
          <p:nvPr/>
        </p:nvPicPr>
        <p:blipFill>
          <a:blip r:embed="rId2"/>
          <a:stretch>
            <a:fillRect/>
          </a:stretch>
        </p:blipFill>
        <p:spPr>
          <a:xfrm>
            <a:off x="1331640" y="1628800"/>
            <a:ext cx="6696744" cy="4880141"/>
          </a:xfrm>
          <a:prstGeom prst="rect">
            <a:avLst/>
          </a:prstGeom>
        </p:spPr>
      </p:pic>
      <p:sp>
        <p:nvSpPr>
          <p:cNvPr id="7" name="文字方塊 6"/>
          <p:cNvSpPr txBox="1"/>
          <p:nvPr/>
        </p:nvSpPr>
        <p:spPr>
          <a:xfrm>
            <a:off x="5940152" y="2348880"/>
            <a:ext cx="1944216" cy="1015663"/>
          </a:xfrm>
          <a:prstGeom prst="rect">
            <a:avLst/>
          </a:prstGeom>
          <a:noFill/>
        </p:spPr>
        <p:txBody>
          <a:bodyPr wrap="square" rtlCol="0">
            <a:spAutoFit/>
          </a:bodyPr>
          <a:lstStyle/>
          <a:p>
            <a:r>
              <a:rPr lang="zh-TW" altLang="en-US" sz="20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利用先前</a:t>
            </a:r>
            <a:r>
              <a:rPr lang="en-US" altLang="zh-TW" sz="2000" dirty="0" err="1">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vivado</a:t>
            </a:r>
            <a:r>
              <a:rPr lang="zh-TW" altLang="en-US" sz="20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產生的</a:t>
            </a:r>
            <a:r>
              <a:rPr lang="en-US" altLang="zh-TW" sz="2000" dirty="0" err="1">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xsa</a:t>
            </a:r>
            <a:r>
              <a:rPr lang="zh-TW" altLang="en-US" sz="2000" dirty="0">
                <a:solidFill>
                  <a:srgbClr val="0000FF"/>
                </a:solidFill>
                <a:latin typeface="Times New Roman" panose="02020603050405020304" pitchFamily="18" charset="0"/>
                <a:ea typeface="標楷體" panose="03000509000000000000" pitchFamily="65" charset="-120"/>
                <a:cs typeface="Times New Roman" panose="02020603050405020304" pitchFamily="18" charset="0"/>
              </a:rPr>
              <a:t>來建置平台</a:t>
            </a:r>
          </a:p>
        </p:txBody>
      </p:sp>
    </p:spTree>
    <p:extLst>
      <p:ext uri="{BB962C8B-B14F-4D97-AF65-F5344CB8AC3E}">
        <p14:creationId xmlns:p14="http://schemas.microsoft.com/office/powerpoint/2010/main" val="4120450122"/>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Create a </a:t>
            </a:r>
            <a:r>
              <a:rPr lang="en-US" altLang="zh-TW" dirty="0" err="1"/>
              <a:t>FreeRTOS</a:t>
            </a:r>
            <a:r>
              <a:rPr lang="en-US" altLang="zh-TW" dirty="0"/>
              <a:t> Application (3/6)</a:t>
            </a:r>
            <a:endParaRPr lang="zh-TW" altLang="en-US" dirty="0"/>
          </a:p>
        </p:txBody>
      </p:sp>
      <p:sp>
        <p:nvSpPr>
          <p:cNvPr id="3" name="內容版面配置區 2"/>
          <p:cNvSpPr>
            <a:spLocks noGrp="1"/>
          </p:cNvSpPr>
          <p:nvPr>
            <p:ph idx="1"/>
          </p:nvPr>
        </p:nvSpPr>
        <p:spPr>
          <a:xfrm>
            <a:off x="457200" y="1600200"/>
            <a:ext cx="3034680" cy="4525963"/>
          </a:xfrm>
        </p:spPr>
        <p:txBody>
          <a:bodyPr>
            <a:normAutofit/>
          </a:bodyPr>
          <a:lstStyle/>
          <a:p>
            <a:pPr marL="0" indent="0">
              <a:buNone/>
            </a:pPr>
            <a:r>
              <a:rPr lang="en-US" altLang="zh-TW" sz="2400" dirty="0"/>
              <a:t>Operating system</a:t>
            </a:r>
            <a:r>
              <a:rPr lang="zh-TW" altLang="en-US" sz="2400" dirty="0"/>
              <a:t>改選</a:t>
            </a:r>
            <a:r>
              <a:rPr lang="en-US" altLang="zh-TW" sz="2400" dirty="0"/>
              <a:t>freertos10_xilinx</a:t>
            </a:r>
            <a:r>
              <a:rPr lang="zh-TW" altLang="en-US" sz="2400" dirty="0"/>
              <a:t>後，點選</a:t>
            </a:r>
            <a:r>
              <a:rPr lang="en-US" altLang="zh-TW" sz="2400" dirty="0"/>
              <a:t>Finish</a:t>
            </a:r>
            <a:endParaRPr lang="zh-TW" altLang="en-US" sz="24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8</a:t>
            </a:fld>
            <a:endParaRPr lang="zh-TW" altLang="en-US" dirty="0"/>
          </a:p>
        </p:txBody>
      </p:sp>
      <p:pic>
        <p:nvPicPr>
          <p:cNvPr id="5" name="圖片 4"/>
          <p:cNvPicPr>
            <a:picLocks noChangeAspect="1"/>
          </p:cNvPicPr>
          <p:nvPr/>
        </p:nvPicPr>
        <p:blipFill>
          <a:blip r:embed="rId2"/>
          <a:stretch>
            <a:fillRect/>
          </a:stretch>
        </p:blipFill>
        <p:spPr>
          <a:xfrm>
            <a:off x="3507564" y="1590238"/>
            <a:ext cx="5022701" cy="5001831"/>
          </a:xfrm>
          <a:prstGeom prst="rect">
            <a:avLst/>
          </a:prstGeom>
        </p:spPr>
      </p:pic>
      <p:sp>
        <p:nvSpPr>
          <p:cNvPr id="7" name="圓角矩形 6"/>
          <p:cNvSpPr/>
          <p:nvPr/>
        </p:nvSpPr>
        <p:spPr>
          <a:xfrm>
            <a:off x="3707904" y="4509120"/>
            <a:ext cx="2448272" cy="576064"/>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圓角矩形 7"/>
          <p:cNvSpPr/>
          <p:nvPr/>
        </p:nvSpPr>
        <p:spPr>
          <a:xfrm>
            <a:off x="7020272" y="6237312"/>
            <a:ext cx="792088" cy="301600"/>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784995136"/>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圖片 10"/>
          <p:cNvPicPr>
            <a:picLocks noChangeAspect="1"/>
          </p:cNvPicPr>
          <p:nvPr/>
        </p:nvPicPr>
        <p:blipFill>
          <a:blip r:embed="rId2"/>
          <a:stretch>
            <a:fillRect/>
          </a:stretch>
        </p:blipFill>
        <p:spPr>
          <a:xfrm>
            <a:off x="3289884" y="1534752"/>
            <a:ext cx="5458580" cy="5051943"/>
          </a:xfrm>
          <a:prstGeom prst="rect">
            <a:avLst/>
          </a:prstGeom>
        </p:spPr>
      </p:pic>
      <p:sp>
        <p:nvSpPr>
          <p:cNvPr id="2" name="標題 1"/>
          <p:cNvSpPr>
            <a:spLocks noGrp="1"/>
          </p:cNvSpPr>
          <p:nvPr>
            <p:ph type="title"/>
          </p:nvPr>
        </p:nvSpPr>
        <p:spPr/>
        <p:txBody>
          <a:bodyPr>
            <a:normAutofit fontScale="90000"/>
          </a:bodyPr>
          <a:lstStyle/>
          <a:p>
            <a:r>
              <a:rPr lang="en-US" altLang="zh-TW" dirty="0"/>
              <a:t>Create a </a:t>
            </a:r>
            <a:r>
              <a:rPr lang="en-US" altLang="zh-TW" dirty="0" err="1"/>
              <a:t>FreeRTOS</a:t>
            </a:r>
            <a:r>
              <a:rPr lang="en-US" altLang="zh-TW" dirty="0"/>
              <a:t> Application (4/6)</a:t>
            </a:r>
            <a:endParaRPr lang="zh-TW" altLang="en-US" dirty="0"/>
          </a:p>
        </p:txBody>
      </p:sp>
      <p:sp>
        <p:nvSpPr>
          <p:cNvPr id="3" name="內容版面配置區 2"/>
          <p:cNvSpPr>
            <a:spLocks noGrp="1"/>
          </p:cNvSpPr>
          <p:nvPr>
            <p:ph idx="1"/>
          </p:nvPr>
        </p:nvSpPr>
        <p:spPr>
          <a:xfrm>
            <a:off x="457200" y="1600200"/>
            <a:ext cx="2602633" cy="4525963"/>
          </a:xfrm>
        </p:spPr>
        <p:txBody>
          <a:bodyPr>
            <a:normAutofit/>
          </a:bodyPr>
          <a:lstStyle/>
          <a:p>
            <a:pPr marL="0" indent="0">
              <a:buNone/>
            </a:pPr>
            <a:r>
              <a:rPr lang="zh-TW" altLang="en-US" sz="2000" dirty="0"/>
              <a:t>依序選取</a:t>
            </a:r>
            <a:br>
              <a:rPr lang="en-US" altLang="zh-TW" sz="2000" dirty="0"/>
            </a:br>
            <a:r>
              <a:rPr lang="en-US" altLang="zh-TW" sz="2000" dirty="0"/>
              <a:t>File </a:t>
            </a:r>
            <a:r>
              <a:rPr lang="en-US" altLang="zh-TW" sz="2000" dirty="0">
                <a:sym typeface="Symbol"/>
              </a:rPr>
              <a:t> </a:t>
            </a:r>
            <a:r>
              <a:rPr lang="en-US" altLang="zh-TW" sz="2000" dirty="0"/>
              <a:t>New </a:t>
            </a:r>
            <a:r>
              <a:rPr lang="en-US" altLang="zh-TW" sz="2000" dirty="0">
                <a:sym typeface="Symbol"/>
              </a:rPr>
              <a:t></a:t>
            </a:r>
            <a:br>
              <a:rPr lang="en-US" altLang="zh-TW" sz="2000" dirty="0">
                <a:sym typeface="Symbol"/>
              </a:rPr>
            </a:br>
            <a:r>
              <a:rPr lang="en-US" altLang="zh-TW" sz="2000" dirty="0"/>
              <a:t>Application Project</a:t>
            </a:r>
            <a:r>
              <a:rPr lang="zh-TW" altLang="en-US" sz="2000" dirty="0"/>
              <a:t>後，選擇之前建立的</a:t>
            </a:r>
            <a:r>
              <a:rPr lang="en-US" altLang="zh-TW" sz="2000" dirty="0" err="1"/>
              <a:t>freeRTOS</a:t>
            </a:r>
            <a:r>
              <a:rPr lang="zh-TW" altLang="en-US" sz="2000" dirty="0"/>
              <a:t>當成</a:t>
            </a:r>
            <a:r>
              <a:rPr lang="en-US" altLang="zh-TW" sz="2000" dirty="0"/>
              <a:t>platform</a:t>
            </a:r>
            <a:endParaRPr lang="zh-TW" altLang="en-US" sz="2000"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9</a:t>
            </a:fld>
            <a:endParaRPr lang="zh-TW" altLang="en-US" dirty="0"/>
          </a:p>
        </p:txBody>
      </p:sp>
      <p:sp>
        <p:nvSpPr>
          <p:cNvPr id="8" name="圓角矩形 7"/>
          <p:cNvSpPr/>
          <p:nvPr/>
        </p:nvSpPr>
        <p:spPr>
          <a:xfrm>
            <a:off x="3290511" y="2924944"/>
            <a:ext cx="5410944" cy="216024"/>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角矩形 8"/>
          <p:cNvSpPr/>
          <p:nvPr/>
        </p:nvSpPr>
        <p:spPr>
          <a:xfrm>
            <a:off x="3491880" y="4316750"/>
            <a:ext cx="1512168" cy="1632530"/>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6588224" y="6237312"/>
            <a:ext cx="864096" cy="301600"/>
          </a:xfrm>
          <a:prstGeom prst="round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10716964"/>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14777</TotalTime>
  <Words>4318</Words>
  <Application>Microsoft Office PowerPoint</Application>
  <PresentationFormat>如螢幕大小 (4:3)</PresentationFormat>
  <Paragraphs>553</Paragraphs>
  <Slides>59</Slides>
  <Notes>1</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59</vt:i4>
      </vt:variant>
    </vt:vector>
  </HeadingPairs>
  <TitlesOfParts>
    <vt:vector size="66" baseType="lpstr">
      <vt:lpstr>新細明體</vt:lpstr>
      <vt:lpstr>標楷體</vt:lpstr>
      <vt:lpstr>Arial</vt:lpstr>
      <vt:lpstr>Calibri</vt:lpstr>
      <vt:lpstr>Symbol</vt:lpstr>
      <vt:lpstr>Times New Roman</vt:lpstr>
      <vt:lpstr>Office 佈景主題</vt:lpstr>
      <vt:lpstr>Lab 2: FreeRTOS</vt:lpstr>
      <vt:lpstr>About FreeRTOS</vt:lpstr>
      <vt:lpstr>FreeRTOS 核心 (1/2)</vt:lpstr>
      <vt:lpstr>FreeRTOS 核心</vt:lpstr>
      <vt:lpstr>Source Codes</vt:lpstr>
      <vt:lpstr>Create a FreeRTOS Application (1/6)</vt:lpstr>
      <vt:lpstr>Create a FreeRTOS Application (2/6)</vt:lpstr>
      <vt:lpstr>Create a FreeRTOS Application (3/6)</vt:lpstr>
      <vt:lpstr>Create a FreeRTOS Application (4/6)</vt:lpstr>
      <vt:lpstr>Create a FreeRTOS Application (5/6)</vt:lpstr>
      <vt:lpstr>Create a FreeRTOS Application (6/6)</vt:lpstr>
      <vt:lpstr>PowerPoint 簡報</vt:lpstr>
      <vt:lpstr>任務 (task)</vt:lpstr>
      <vt:lpstr>典型的 task function</vt:lpstr>
      <vt:lpstr>Task 的狀態</vt:lpstr>
      <vt:lpstr>建立 task 的函數</vt:lpstr>
      <vt:lpstr>刪除 task 的函數</vt:lpstr>
      <vt:lpstr>PowerPoint 簡報</vt:lpstr>
      <vt:lpstr>PowerPoint 簡報</vt:lpstr>
      <vt:lpstr>PowerPoint 簡報</vt:lpstr>
      <vt:lpstr>PowerPoint 簡報</vt:lpstr>
      <vt:lpstr>Example 2: 採用Task Parameter</vt:lpstr>
      <vt:lpstr>PowerPoint 簡報</vt:lpstr>
      <vt:lpstr>Task Priorities</vt:lpstr>
      <vt:lpstr>PowerPoint 簡報</vt:lpstr>
      <vt:lpstr>Blocked State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Scheduling Algorithm</vt:lpstr>
      <vt:lpstr>PowerPoint 簡報</vt:lpstr>
      <vt:lpstr>Resource Management</vt:lpstr>
      <vt:lpstr>Accessing Peripherals</vt:lpstr>
      <vt:lpstr>Read, Modify, Write Operations</vt:lpstr>
      <vt:lpstr>Read, Modify, Write Operations (cont.)</vt:lpstr>
      <vt:lpstr>Mutual Exclusion</vt:lpstr>
      <vt:lpstr>Critical Sections</vt:lpstr>
      <vt:lpstr>Mutexes</vt:lpstr>
      <vt:lpstr>PowerPoint 簡報</vt:lpstr>
      <vt:lpstr>PowerPoint 簡報</vt:lpstr>
      <vt:lpstr>PowerPoint 簡報</vt:lpstr>
      <vt:lpstr>PowerPoint 簡報</vt:lpstr>
      <vt:lpstr>PowerPoint 簡報</vt:lpstr>
      <vt:lpstr>PowerPoint 簡報</vt:lpstr>
      <vt:lpstr>Priority Inversion</vt:lpstr>
      <vt:lpstr>PowerPoint 簡報</vt:lpstr>
      <vt:lpstr>Priority Inheritance</vt:lpstr>
      <vt:lpstr>PowerPoint 簡報</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Huang</dc:creator>
  <cp:lastModifiedBy>user</cp:lastModifiedBy>
  <cp:revision>424</cp:revision>
  <cp:lastPrinted>2013-05-17T09:53:04Z</cp:lastPrinted>
  <dcterms:created xsi:type="dcterms:W3CDTF">2012-11-14T06:28:06Z</dcterms:created>
  <dcterms:modified xsi:type="dcterms:W3CDTF">2025-03-24T09:03:29Z</dcterms:modified>
</cp:coreProperties>
</file>