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318" r:id="rId11"/>
    <p:sldId id="269" r:id="rId12"/>
    <p:sldId id="319" r:id="rId13"/>
    <p:sldId id="270" r:id="rId14"/>
    <p:sldId id="431" r:id="rId15"/>
    <p:sldId id="272" r:id="rId16"/>
    <p:sldId id="384" r:id="rId17"/>
    <p:sldId id="385" r:id="rId18"/>
    <p:sldId id="386" r:id="rId19"/>
    <p:sldId id="292" r:id="rId20"/>
    <p:sldId id="293" r:id="rId21"/>
    <p:sldId id="294" r:id="rId22"/>
    <p:sldId id="295" r:id="rId23"/>
    <p:sldId id="297" r:id="rId24"/>
    <p:sldId id="355" r:id="rId25"/>
    <p:sldId id="356" r:id="rId26"/>
    <p:sldId id="361" r:id="rId27"/>
    <p:sldId id="364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16" r:id="rId43"/>
    <p:sldId id="317" r:id="rId44"/>
    <p:sldId id="400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10" r:id="rId53"/>
    <p:sldId id="340" r:id="rId54"/>
    <p:sldId id="342" r:id="rId55"/>
    <p:sldId id="409" r:id="rId56"/>
    <p:sldId id="347" r:id="rId57"/>
    <p:sldId id="350" r:id="rId58"/>
    <p:sldId id="382" r:id="rId59"/>
    <p:sldId id="411" r:id="rId60"/>
    <p:sldId id="412" r:id="rId61"/>
    <p:sldId id="383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</p:sldIdLst>
  <p:sldSz cx="9144000" cy="6858000" type="screen4x3"/>
  <p:notesSz cx="6799263" cy="9931400"/>
  <p:defaultTextStyle>
    <a:defPPr>
      <a:defRPr lang="zh-TW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FF9FF"/>
    <a:srgbClr val="CCECFF"/>
    <a:srgbClr val="000000"/>
    <a:srgbClr val="29292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3144" autoAdjust="0"/>
  </p:normalViewPr>
  <p:slideViewPr>
    <p:cSldViewPr>
      <p:cViewPr varScale="1">
        <p:scale>
          <a:sx n="105" d="100"/>
          <a:sy n="105" d="100"/>
        </p:scale>
        <p:origin x="1836" y="114"/>
      </p:cViewPr>
      <p:guideLst>
        <p:guide orient="horz" pos="288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4044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246F6-6B8F-42DF-A511-7415781DD923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1275" y="9432925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95A02-8A9E-4D30-BB0C-3D6028E77F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42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70647-F12C-414C-AB97-82DC02BDEA01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17415"/>
            <a:ext cx="543941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3106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67AB-E8FF-4CAD-8D4F-4285DE2C64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90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7287" cy="37242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67AB-E8FF-4CAD-8D4F-4285DE2C647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93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0B5A-203E-434F-953E-79449398F79B}" type="datetime1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Reconfigurable Computing Systems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15A5287-E07E-491F-8590-F22712E45F5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B0F3DF-7B3C-46E8-A29F-057435BC28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87"/>
            <a:ext cx="899592" cy="8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A068-BF65-42C1-BADA-2892FE207A06}" type="datetime1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91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225D-94C7-4A1A-96D3-859E4D5389E5}" type="datetime1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64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E04A-D495-40B8-952F-F56EDBBF23DB}" type="datetime1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876256" y="6444479"/>
            <a:ext cx="2016224" cy="276999"/>
          </a:xfrm>
        </p:spPr>
        <p:txBody>
          <a:bodyPr/>
          <a:lstStyle>
            <a:lvl1pPr algn="r">
              <a:defRPr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15A5287-E07E-491F-8590-F22712E45F5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448B06-4F83-4B6B-80E0-8EB6908CD1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6126165"/>
            <a:ext cx="745339" cy="75655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873950-D1A8-4538-B946-7C4B77702842}"/>
              </a:ext>
            </a:extLst>
          </p:cNvPr>
          <p:cNvSpPr txBox="1"/>
          <p:nvPr userDrawn="1"/>
        </p:nvSpPr>
        <p:spPr>
          <a:xfrm>
            <a:off x="3124200" y="6464370"/>
            <a:ext cx="289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i="1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Reconfigurable Computing Systems Lab</a:t>
            </a:r>
          </a:p>
        </p:txBody>
      </p:sp>
    </p:spTree>
    <p:extLst>
      <p:ext uri="{BB962C8B-B14F-4D97-AF65-F5344CB8AC3E}">
        <p14:creationId xmlns:p14="http://schemas.microsoft.com/office/powerpoint/2010/main" val="313665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6D9-F563-4CD4-B8EB-CDBD4078220C}" type="datetime1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86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0262-5B6C-4A70-9C53-0E35E007D226}" type="datetime1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4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32AA-1DCE-4EF0-8070-F01293B40850}" type="datetime1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31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954F-54D8-4B09-B375-554C9E49A147}" type="datetime1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3525788" y="6356351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15A5287-E07E-491F-8590-F22712E45F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35" r="15127" b="33979"/>
          <a:stretch/>
        </p:blipFill>
        <p:spPr>
          <a:xfrm>
            <a:off x="-324545" y="6093295"/>
            <a:ext cx="2880321" cy="864096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2" t="14399" r="12011" b="13635"/>
          <a:stretch/>
        </p:blipFill>
        <p:spPr>
          <a:xfrm>
            <a:off x="6759816" y="5949282"/>
            <a:ext cx="2808312" cy="1009121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97900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DF7D-3B0D-429D-B4F9-C9A552C1CA65}" type="datetime1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3508356" y="6356351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B15A5287-E07E-491F-8590-F22712E45F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35" r="15127" b="33979"/>
          <a:stretch/>
        </p:blipFill>
        <p:spPr>
          <a:xfrm>
            <a:off x="-324545" y="6093295"/>
            <a:ext cx="2880321" cy="864096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2" t="14399" r="12011" b="13635"/>
          <a:stretch/>
        </p:blipFill>
        <p:spPr>
          <a:xfrm>
            <a:off x="6759816" y="5949282"/>
            <a:ext cx="2808312" cy="1009121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5154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3EF7-F5F1-40BC-83D3-AD3676DFEF53}" type="datetime1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2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8D4E-A78A-414E-8E7A-806567079CB7}" type="datetime1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9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657CD-3C43-4AB1-B4FD-DE841781FAA6}" type="datetime1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17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6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754815"/>
            <a:ext cx="9144000" cy="1102519"/>
          </a:xfrm>
        </p:spPr>
        <p:txBody>
          <a:bodyPr>
            <a:noAutofit/>
          </a:bodyPr>
          <a:lstStyle/>
          <a:p>
            <a:r>
              <a:rPr lang="en-US" altLang="zh-TW" sz="4800" b="1" dirty="0"/>
              <a:t>Lab 4: Linux</a:t>
            </a:r>
            <a:r>
              <a:rPr lang="zh-TW" altLang="en-US" sz="4800" b="1" dirty="0"/>
              <a:t>驅動程式模組</a:t>
            </a:r>
            <a:endParaRPr lang="zh-TW" altLang="en-US" sz="42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483007"/>
            <a:ext cx="7776864" cy="1603344"/>
          </a:xfrm>
        </p:spPr>
        <p:txBody>
          <a:bodyPr>
            <a:noAutofit/>
          </a:bodyPr>
          <a:lstStyle/>
          <a:p>
            <a:r>
              <a:rPr lang="en-US" altLang="zh-TW" sz="2800" b="1" dirty="0">
                <a:solidFill>
                  <a:srgbClr val="292929"/>
                </a:solidFill>
              </a:rPr>
              <a:t>Chun-Hsian Huang (</a:t>
            </a:r>
            <a:r>
              <a:rPr lang="zh-TW" altLang="en-US" sz="2800" b="1" dirty="0">
                <a:solidFill>
                  <a:srgbClr val="292929"/>
                </a:solidFill>
              </a:rPr>
              <a:t>黃駿賢</a:t>
            </a:r>
            <a:r>
              <a:rPr lang="en-US" altLang="zh-TW" sz="2800" b="1" dirty="0">
                <a:solidFill>
                  <a:srgbClr val="292929"/>
                </a:solidFill>
              </a:rPr>
              <a:t>)</a:t>
            </a:r>
          </a:p>
          <a:p>
            <a:endParaRPr lang="en-US" altLang="zh-TW" sz="1800" b="1" dirty="0">
              <a:solidFill>
                <a:srgbClr val="292929"/>
              </a:solidFill>
            </a:endParaRPr>
          </a:p>
          <a:p>
            <a:r>
              <a:rPr lang="en-US" altLang="zh-TW" sz="2400" dirty="0">
                <a:solidFill>
                  <a:srgbClr val="292929"/>
                </a:solidFill>
              </a:rPr>
              <a:t>Dept. of Electrical Engineering</a:t>
            </a:r>
          </a:p>
          <a:p>
            <a:r>
              <a:rPr lang="en-US" altLang="zh-TW" sz="2400" dirty="0">
                <a:solidFill>
                  <a:srgbClr val="292929"/>
                </a:solidFill>
              </a:rPr>
              <a:t>National Changhua University of Education</a:t>
            </a:r>
          </a:p>
          <a:p>
            <a:endParaRPr lang="en-US" altLang="zh-TW" sz="1800" i="1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0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Zynq-7000</a:t>
            </a:r>
            <a:r>
              <a:rPr lang="zh-TW" altLang="en-US" dirty="0"/>
              <a:t>的</a:t>
            </a:r>
            <a:r>
              <a:rPr lang="en-US" altLang="zh-TW" dirty="0"/>
              <a:t>device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700808"/>
            <a:ext cx="32004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6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17854" r="22923" b="55449"/>
          <a:stretch/>
        </p:blipFill>
        <p:spPr>
          <a:xfrm>
            <a:off x="4771901" y="2545172"/>
            <a:ext cx="4372099" cy="1554162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5329788" y="3256703"/>
            <a:ext cx="1974454" cy="1646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220072" y="420747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起始位址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空間大小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56"/>
            <a:ext cx="4707498" cy="5193382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932654" y="3573016"/>
            <a:ext cx="2639345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ut/>
      </p:transition>
    </mc:Choice>
    <mc:Fallback xmlns="">
      <p:transition spd="slow" advClick="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42" y="1523876"/>
            <a:ext cx="5892806" cy="34893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00277" y="2515541"/>
            <a:ext cx="2599915" cy="4094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708438" y="1920997"/>
            <a:ext cx="212319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31632" y="1859779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okay: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可用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 disabled: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不可用</a:t>
            </a:r>
          </a:p>
        </p:txBody>
      </p:sp>
    </p:spTree>
    <p:extLst>
      <p:ext uri="{BB962C8B-B14F-4D97-AF65-F5344CB8AC3E}">
        <p14:creationId xmlns:p14="http://schemas.microsoft.com/office/powerpoint/2010/main" val="17151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TW" dirty="0"/>
              <a:t>interrupts</a:t>
            </a:r>
            <a:r>
              <a:rPr lang="zh-TW" altLang="en-US" dirty="0"/>
              <a:t>屬性的格式為</a:t>
            </a:r>
            <a:r>
              <a:rPr lang="en-US" altLang="zh-TW" dirty="0"/>
              <a:t>interrupts = &lt;interrupt type, interrupt number, trigger type&gt;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Interrupt type (</a:t>
            </a:r>
            <a:r>
              <a:rPr lang="zh-TW" altLang="en-US" dirty="0"/>
              <a:t>中斷的類型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</a:p>
          <a:p>
            <a:pPr lvl="2"/>
            <a:r>
              <a:rPr lang="en-US" altLang="zh-TW" dirty="0"/>
              <a:t>0</a:t>
            </a:r>
            <a:r>
              <a:rPr lang="zh-TW" altLang="en-US" dirty="0"/>
              <a:t>：</a:t>
            </a:r>
            <a:r>
              <a:rPr lang="en-US" altLang="zh-TW" dirty="0"/>
              <a:t>SPI interrupt</a:t>
            </a:r>
          </a:p>
          <a:p>
            <a:pPr lvl="2"/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PPI interrupt</a:t>
            </a:r>
          </a:p>
          <a:p>
            <a:pPr lvl="1"/>
            <a:r>
              <a:rPr lang="en-US" altLang="zh-TW" dirty="0"/>
              <a:t>interrupt number (</a:t>
            </a:r>
            <a:r>
              <a:rPr lang="zh-TW" altLang="en-US" dirty="0"/>
              <a:t>中斷的編號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trigger type (</a:t>
            </a:r>
            <a:r>
              <a:rPr lang="zh-TW" altLang="en-US" dirty="0"/>
              <a:t>中斷觸發的類型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prstClr val="black"/>
                </a:solidFill>
              </a:rPr>
              <a:t>1</a:t>
            </a:r>
            <a:r>
              <a:rPr lang="zh-TW" altLang="en-US" dirty="0">
                <a:solidFill>
                  <a:prstClr val="black"/>
                </a:solidFill>
              </a:rPr>
              <a:t>：</a:t>
            </a:r>
            <a:r>
              <a:rPr lang="en-US" altLang="zh-TW" dirty="0">
                <a:solidFill>
                  <a:prstClr val="black"/>
                </a:solidFill>
              </a:rPr>
              <a:t>low-to-high edge triggered (</a:t>
            </a:r>
            <a:r>
              <a:rPr lang="zh-TW" altLang="en-US" dirty="0">
                <a:solidFill>
                  <a:prstClr val="black"/>
                </a:solidFill>
              </a:rPr>
              <a:t>上升邊緣觸發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en-US" altLang="zh-TW" dirty="0">
                <a:solidFill>
                  <a:prstClr val="black"/>
                </a:solidFill>
              </a:rPr>
              <a:t>2</a:t>
            </a:r>
            <a:r>
              <a:rPr lang="zh-TW" altLang="en-US" dirty="0">
                <a:solidFill>
                  <a:prstClr val="black"/>
                </a:solidFill>
              </a:rPr>
              <a:t>：</a:t>
            </a:r>
            <a:r>
              <a:rPr lang="en-US" altLang="zh-TW" dirty="0">
                <a:solidFill>
                  <a:prstClr val="black"/>
                </a:solidFill>
              </a:rPr>
              <a:t>high-to-low edge triggered (</a:t>
            </a:r>
            <a:r>
              <a:rPr lang="zh-TW" altLang="en-US" dirty="0">
                <a:solidFill>
                  <a:prstClr val="black"/>
                </a:solidFill>
              </a:rPr>
              <a:t>下降邊緣觸發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en-US" altLang="zh-TW" dirty="0">
                <a:solidFill>
                  <a:prstClr val="black"/>
                </a:solidFill>
              </a:rPr>
              <a:t>4</a:t>
            </a:r>
            <a:r>
              <a:rPr lang="zh-TW" altLang="en-US" dirty="0">
                <a:solidFill>
                  <a:prstClr val="black"/>
                </a:solidFill>
              </a:rPr>
              <a:t>：</a:t>
            </a:r>
            <a:r>
              <a:rPr lang="en-US" altLang="zh-TW" dirty="0">
                <a:solidFill>
                  <a:prstClr val="black"/>
                </a:solidFill>
              </a:rPr>
              <a:t>active high level-sensitive (</a:t>
            </a:r>
            <a:r>
              <a:rPr lang="zh-TW" altLang="en-US" dirty="0">
                <a:solidFill>
                  <a:prstClr val="black"/>
                </a:solidFill>
              </a:rPr>
              <a:t>高準位觸發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en-US" altLang="zh-TW" dirty="0">
                <a:solidFill>
                  <a:prstClr val="black"/>
                </a:solidFill>
              </a:rPr>
              <a:t>8</a:t>
            </a:r>
            <a:r>
              <a:rPr lang="zh-TW" altLang="en-US" dirty="0">
                <a:solidFill>
                  <a:prstClr val="black"/>
                </a:solidFill>
              </a:rPr>
              <a:t>：</a:t>
            </a:r>
            <a:r>
              <a:rPr lang="en-US" altLang="zh-TW" dirty="0">
                <a:solidFill>
                  <a:prstClr val="black"/>
                </a:solidFill>
              </a:rPr>
              <a:t>active low level-sensitive (</a:t>
            </a:r>
            <a:r>
              <a:rPr lang="zh-TW" altLang="en-US" dirty="0">
                <a:solidFill>
                  <a:prstClr val="black"/>
                </a:solidFill>
              </a:rPr>
              <a:t>低準位觸發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8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ut/>
      </p:transition>
    </mc:Choice>
    <mc:Fallback xmlns="">
      <p:transition spd="slow" advClick="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ZYNQ-7000</a:t>
            </a:r>
            <a:r>
              <a:rPr lang="zh-TW" altLang="en-US" dirty="0"/>
              <a:t>中斷架構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A5287-E07E-491F-8590-F22712E45F5F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86" y="1417638"/>
            <a:ext cx="7217236" cy="46395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75656" y="6202461"/>
            <a:ext cx="6264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Source: Zynq-7000 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SoC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Technical Reference Manual - </a:t>
            </a:r>
            <a:r>
              <a:rPr kumimoji="0" lang="da-DK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UG585 (v1.13) April 2, 2021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9386" y="4437112"/>
            <a:ext cx="220446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8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96189"/>
            <a:ext cx="4314825" cy="3371850"/>
          </a:xfrm>
          <a:prstGeom prst="rect">
            <a:avLst/>
          </a:prstGeom>
        </p:spPr>
      </p:pic>
      <p:sp>
        <p:nvSpPr>
          <p:cNvPr id="33280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System-</a:t>
            </a:r>
            <a:r>
              <a:rPr lang="en-US" altLang="zh-TW" dirty="0" err="1"/>
              <a:t>top.dts</a:t>
            </a:r>
            <a:r>
              <a:rPr lang="zh-TW" altLang="en-US" dirty="0"/>
              <a:t>檔案內容</a:t>
            </a:r>
            <a:endParaRPr lang="zh-TW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1821963"/>
            <a:ext cx="7611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components/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plnx_workspace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device_tree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deviece_tree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目錄下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076056" y="4365104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一個位址為一個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byte 0x20000000 =&gt; 512MB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55299" y="2939645"/>
            <a:ext cx="3909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bootargs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傳遞給韌體或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資料存放的地方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stdout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-path: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印出開機資訊的裝置</a:t>
            </a:r>
          </a:p>
        </p:txBody>
      </p:sp>
    </p:spTree>
    <p:extLst>
      <p:ext uri="{BB962C8B-B14F-4D97-AF65-F5344CB8AC3E}">
        <p14:creationId xmlns:p14="http://schemas.microsoft.com/office/powerpoint/2010/main" val="319399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ut/>
      </p:transition>
    </mc:Choice>
    <mc:Fallback xmlns="">
      <p:transition spd="slow" advClick="0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建立與編譯</a:t>
            </a:r>
            <a:r>
              <a:rPr lang="en-US" altLang="zh-TW" dirty="0"/>
              <a:t>Kernel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產生使用</a:t>
            </a:r>
            <a:r>
              <a:rPr lang="en-US" altLang="zh-TW" sz="2400" dirty="0" err="1"/>
              <a:t>petalinux</a:t>
            </a:r>
            <a:r>
              <a:rPr lang="zh-TW" altLang="en-US" sz="2400" dirty="0"/>
              <a:t>工具建立</a:t>
            </a:r>
            <a:r>
              <a:rPr lang="en-US" altLang="zh-TW" sz="2400" dirty="0"/>
              <a:t>Kernel Module</a:t>
            </a:r>
            <a:r>
              <a:rPr lang="zh-TW" altLang="en-US" sz="2400" dirty="0"/>
              <a:t>樣版</a:t>
            </a:r>
            <a:endParaRPr lang="en-US" altLang="zh-TW" sz="2400" dirty="0"/>
          </a:p>
          <a:p>
            <a:pPr lvl="1"/>
            <a:r>
              <a:rPr lang="en-US" altLang="zh-TW" sz="2000" dirty="0"/>
              <a:t>$ petalinux-create -t modules --name mymodule --enable</a:t>
            </a:r>
          </a:p>
          <a:p>
            <a:r>
              <a:rPr lang="zh-TW" altLang="en-US" sz="2400" dirty="0"/>
              <a:t>於</a:t>
            </a:r>
            <a:r>
              <a:rPr lang="en-US" altLang="zh-TW" sz="2400" dirty="0"/>
              <a:t>/project-spec/meta-user/recipes-modules</a:t>
            </a:r>
            <a:r>
              <a:rPr lang="zh-TW" altLang="en-US" sz="2400" dirty="0"/>
              <a:t>產生對應</a:t>
            </a:r>
            <a:r>
              <a:rPr lang="en-US" altLang="zh-TW" sz="2400" dirty="0" err="1"/>
              <a:t>mymodule</a:t>
            </a:r>
            <a:r>
              <a:rPr lang="zh-TW" altLang="en-US" sz="2400" dirty="0"/>
              <a:t>資料夾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452890"/>
            <a:ext cx="3535883" cy="10446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452890"/>
            <a:ext cx="4042792" cy="11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建立與編譯</a:t>
            </a:r>
            <a:r>
              <a:rPr lang="en-US" altLang="zh-TW" dirty="0"/>
              <a:t>Kernel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00200"/>
            <a:ext cx="8712968" cy="4525963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編譯</a:t>
            </a:r>
            <a:r>
              <a:rPr lang="en-US" altLang="zh-TW" sz="2400" dirty="0"/>
              <a:t>Kernel Module</a:t>
            </a:r>
            <a:r>
              <a:rPr lang="zh-TW" altLang="en-US" sz="2400" dirty="0"/>
              <a:t>並將其加入至</a:t>
            </a:r>
            <a:r>
              <a:rPr lang="en-US" altLang="zh-TW" sz="2400" dirty="0" err="1"/>
              <a:t>PetaLinux</a:t>
            </a:r>
            <a:r>
              <a:rPr lang="zh-TW" altLang="en-US" sz="2400" dirty="0"/>
              <a:t>的檔案系統中</a:t>
            </a:r>
            <a:endParaRPr lang="en-US" altLang="zh-TW" sz="2000" dirty="0"/>
          </a:p>
          <a:p>
            <a:pPr lvl="1"/>
            <a:r>
              <a:rPr lang="en-US" altLang="zh-TW" sz="2000" dirty="0"/>
              <a:t>$ </a:t>
            </a:r>
            <a:r>
              <a:rPr lang="en-US" altLang="zh-TW" sz="2000" dirty="0" err="1"/>
              <a:t>petalinux</a:t>
            </a:r>
            <a:r>
              <a:rPr lang="en-US" altLang="zh-TW" sz="2000" dirty="0"/>
              <a:t>-build</a:t>
            </a:r>
          </a:p>
          <a:p>
            <a:pPr lvl="1"/>
            <a:r>
              <a:rPr lang="en-US" altLang="zh-TW" sz="2000" dirty="0"/>
              <a:t>$ cd images/</a:t>
            </a:r>
            <a:r>
              <a:rPr lang="en-US" altLang="zh-TW" sz="2000" dirty="0" err="1"/>
              <a:t>linux</a:t>
            </a:r>
            <a:endParaRPr lang="en-US" altLang="zh-TW" sz="2000" dirty="0"/>
          </a:p>
          <a:p>
            <a:pPr lvl="1"/>
            <a:r>
              <a:rPr lang="en-US" altLang="zh-TW" sz="2000" dirty="0"/>
              <a:t>$ petalinux-package --boot --</a:t>
            </a:r>
            <a:r>
              <a:rPr lang="en-US" altLang="zh-TW" sz="2000" dirty="0" err="1"/>
              <a:t>fsbl</a:t>
            </a:r>
            <a:r>
              <a:rPr lang="en-US" altLang="zh-TW" sz="2000" dirty="0"/>
              <a:t> </a:t>
            </a:r>
            <a:r>
              <a:rPr lang="en-US" altLang="zh-TW" sz="2000" dirty="0" err="1"/>
              <a:t>zynq_fsbl.elf</a:t>
            </a:r>
            <a:r>
              <a:rPr lang="en-US" altLang="zh-TW" sz="2000" dirty="0"/>
              <a:t> --</a:t>
            </a:r>
            <a:r>
              <a:rPr lang="en-US" altLang="zh-TW" sz="2000" dirty="0" err="1"/>
              <a:t>fpga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system.bit</a:t>
            </a:r>
            <a:r>
              <a:rPr lang="en-US" altLang="zh-TW" sz="2000" dirty="0"/>
              <a:t> --u-boot --force</a:t>
            </a:r>
          </a:p>
          <a:p>
            <a:pPr lvl="1"/>
            <a:r>
              <a:rPr lang="zh-TW" altLang="en-US" sz="2000" dirty="0"/>
              <a:t>其產生的檔案位於檔案系統中</a:t>
            </a:r>
            <a:r>
              <a:rPr lang="en-US" altLang="zh-TW" sz="2000" dirty="0"/>
              <a:t>/lib/modules/5.4.0-xilinx-v2020.2/extra/</a:t>
            </a:r>
            <a:r>
              <a:rPr lang="en-US" altLang="zh-TW" sz="2000" dirty="0" err="1"/>
              <a:t>mymodule.ko</a:t>
            </a:r>
            <a:endParaRPr lang="en-US" altLang="zh-TW" sz="2000" dirty="0"/>
          </a:p>
          <a:p>
            <a:r>
              <a:rPr lang="en-US" altLang="zh-TW" sz="2400" dirty="0"/>
              <a:t>Kernel Module (</a:t>
            </a:r>
            <a:r>
              <a:rPr lang="en-US" altLang="zh-TW" sz="2400" dirty="0" err="1"/>
              <a:t>mymodule.ko</a:t>
            </a:r>
            <a:r>
              <a:rPr lang="en-US" altLang="zh-TW" sz="2400" dirty="0"/>
              <a:t>)</a:t>
            </a:r>
            <a:r>
              <a:rPr lang="zh-TW" altLang="en-US" sz="2400" dirty="0"/>
              <a:t>載入測試</a:t>
            </a:r>
            <a:endParaRPr lang="en-US" altLang="zh-TW" sz="2400" dirty="0"/>
          </a:p>
          <a:p>
            <a:pPr lvl="1"/>
            <a:r>
              <a:rPr lang="zh-TW" altLang="en-US" sz="2100" dirty="0"/>
              <a:t>同</a:t>
            </a:r>
            <a:r>
              <a:rPr lang="en-US" altLang="zh-TW" sz="2100" dirty="0"/>
              <a:t>Lab 3</a:t>
            </a:r>
            <a:r>
              <a:rPr lang="zh-TW" altLang="en-US" sz="2100" dirty="0"/>
              <a:t>中</a:t>
            </a:r>
            <a:r>
              <a:rPr lang="en-US" altLang="zh-TW" sz="2100" dirty="0"/>
              <a:t>P9</a:t>
            </a:r>
            <a:r>
              <a:rPr lang="zh-TW" altLang="en-US" sz="2100" dirty="0"/>
              <a:t>的做法，將最新的</a:t>
            </a:r>
            <a:r>
              <a:rPr lang="en-US" altLang="zh-TW" sz="2100" dirty="0"/>
              <a:t>rootfs.tar.gz</a:t>
            </a:r>
            <a:r>
              <a:rPr lang="zh-TW" altLang="en-US" sz="2100" dirty="0"/>
              <a:t>解壓縮更新至</a:t>
            </a:r>
            <a:r>
              <a:rPr lang="en-US" altLang="zh-TW" sz="2100" dirty="0"/>
              <a:t>SD</a:t>
            </a:r>
            <a:r>
              <a:rPr lang="zh-TW" altLang="en-US" sz="2100" dirty="0"/>
              <a:t>卡中的</a:t>
            </a:r>
            <a:r>
              <a:rPr lang="en-US" altLang="zh-TW" sz="2100" dirty="0"/>
              <a:t>rootfs</a:t>
            </a:r>
            <a:r>
              <a:rPr lang="zh-TW" altLang="en-US" sz="2100" dirty="0"/>
              <a:t>分割區後，開啟</a:t>
            </a:r>
            <a:r>
              <a:rPr lang="en-US" altLang="zh-TW" sz="2100" dirty="0"/>
              <a:t>PYNQ-Z2</a:t>
            </a:r>
            <a:r>
              <a:rPr lang="zh-TW" altLang="en-US" sz="2100" dirty="0"/>
              <a:t>進行測試</a:t>
            </a:r>
          </a:p>
          <a:p>
            <a:pPr lvl="1"/>
            <a:r>
              <a:rPr lang="zh-TW" altLang="en-US" sz="2000" dirty="0"/>
              <a:t>採用</a:t>
            </a:r>
            <a:r>
              <a:rPr lang="en-US" altLang="zh-TW" sz="2000" dirty="0"/>
              <a:t>QEMU</a:t>
            </a:r>
          </a:p>
          <a:p>
            <a:pPr lvl="2"/>
            <a:r>
              <a:rPr lang="en-US" altLang="zh-TW" sz="1600" dirty="0"/>
              <a:t>$ petalinux-package --prebuilt --</a:t>
            </a:r>
            <a:r>
              <a:rPr lang="en-US" altLang="zh-TW" sz="1600" dirty="0" err="1"/>
              <a:t>fpga</a:t>
            </a:r>
            <a:r>
              <a:rPr lang="en-US" altLang="zh-TW" sz="1600" dirty="0"/>
              <a:t> images/</a:t>
            </a:r>
            <a:r>
              <a:rPr lang="en-US" altLang="zh-TW" sz="1600" dirty="0" err="1"/>
              <a:t>linux</a:t>
            </a:r>
            <a:r>
              <a:rPr lang="en-US" altLang="zh-TW" sz="1600" dirty="0"/>
              <a:t>/</a:t>
            </a:r>
            <a:r>
              <a:rPr lang="en-US" altLang="zh-TW" sz="1600" dirty="0" err="1"/>
              <a:t>system.bit</a:t>
            </a:r>
            <a:r>
              <a:rPr lang="en-US" altLang="zh-TW" sz="1600" dirty="0"/>
              <a:t> --force</a:t>
            </a:r>
          </a:p>
          <a:p>
            <a:pPr lvl="2"/>
            <a:r>
              <a:rPr lang="en-US" altLang="zh-TW" sz="1600" dirty="0"/>
              <a:t>$ petalinux-boot --</a:t>
            </a:r>
            <a:r>
              <a:rPr lang="en-US" altLang="zh-TW" sz="1600" dirty="0" err="1"/>
              <a:t>qemu</a:t>
            </a:r>
            <a:r>
              <a:rPr lang="en-US" altLang="zh-TW" sz="1600" dirty="0"/>
              <a:t> --prebuilt 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28279"/>
            <a:ext cx="4001018" cy="286388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0"/>
            <a:ext cx="8363272" cy="593752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$ modprobe -l</a:t>
            </a:r>
          </a:p>
          <a:p>
            <a:r>
              <a:rPr lang="en-US" altLang="zh-TW" sz="2000" dirty="0"/>
              <a:t>$ </a:t>
            </a:r>
            <a:r>
              <a:rPr lang="en-US" altLang="zh-TW" sz="2000" dirty="0" err="1"/>
              <a:t>lsmod</a:t>
            </a:r>
            <a:endParaRPr lang="en-US" altLang="zh-TW" sz="2000" dirty="0"/>
          </a:p>
          <a:p>
            <a:r>
              <a:rPr lang="en-US" altLang="zh-TW" sz="2000" dirty="0"/>
              <a:t>$ modprobe mymodule</a:t>
            </a:r>
          </a:p>
          <a:p>
            <a:r>
              <a:rPr lang="en-US" altLang="zh-TW" sz="2000" dirty="0"/>
              <a:t>$ </a:t>
            </a:r>
            <a:r>
              <a:rPr lang="en-US" altLang="zh-TW" sz="2000" dirty="0" err="1"/>
              <a:t>lsmod</a:t>
            </a:r>
            <a:endParaRPr lang="en-US" altLang="zh-TW" sz="2000" dirty="0"/>
          </a:p>
          <a:p>
            <a:r>
              <a:rPr lang="en-US" altLang="zh-TW" sz="2000" dirty="0"/>
              <a:t>$ </a:t>
            </a:r>
            <a:r>
              <a:rPr lang="en-US" altLang="zh-TW" sz="2000" dirty="0" err="1"/>
              <a:t>rmmod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mymodule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218" y="980728"/>
            <a:ext cx="4679915" cy="50070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528" y="4562594"/>
            <a:ext cx="4001018" cy="345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3779" y="5624891"/>
            <a:ext cx="1696157" cy="191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42530" y="3883801"/>
            <a:ext cx="4201470" cy="448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970811" y="5316008"/>
            <a:ext cx="2941838" cy="172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600670"/>
            <a:ext cx="2592710" cy="75272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015CC1D-3C62-4C84-90A6-9F527B22E425}"/>
              </a:ext>
            </a:extLst>
          </p:cNvPr>
          <p:cNvSpPr/>
          <p:nvPr/>
        </p:nvSpPr>
        <p:spPr>
          <a:xfrm>
            <a:off x="780986" y="2036374"/>
            <a:ext cx="3086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modprobe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mymodule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5" name="Rectangle 5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改用</a:t>
            </a:r>
            <a:r>
              <a:rPr lang="en-US" altLang="zh-TW" sz="3600" dirty="0" err="1"/>
              <a:t>sdk</a:t>
            </a:r>
            <a:r>
              <a:rPr lang="zh-TW" altLang="en-US" sz="3600" dirty="0"/>
              <a:t>的</a:t>
            </a:r>
            <a:r>
              <a:rPr lang="en-US" altLang="zh-TW" sz="3600" dirty="0"/>
              <a:t>cross compile</a:t>
            </a:r>
            <a:r>
              <a:rPr lang="zh-TW" altLang="en-US" sz="3600" dirty="0"/>
              <a:t>實現</a:t>
            </a:r>
            <a:r>
              <a:rPr lang="en-US" altLang="zh-TW" sz="3600" dirty="0"/>
              <a:t>Kernel Module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51720" y="1556792"/>
            <a:ext cx="5616624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file name: hello_pynqz2.c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MODULE_LICENSE("GPL");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hello_init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printk(KERN_INFO "Hello PYNQ-Z2!!! \n");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hello_exit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printk(KERN_INFO "Close Module!!! \n");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module_init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hello_init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module_exit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hello_exit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6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ut/>
      </p:transition>
    </mc:Choice>
    <mc:Fallback xmlns="">
      <p:transition spd="slow" advClick="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嵌入式系統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嵌入式系統的</a:t>
            </a:r>
            <a:r>
              <a:rPr lang="en-US" altLang="zh-TW" sz="2800" dirty="0"/>
              <a:t>”</a:t>
            </a:r>
            <a:r>
              <a:rPr lang="zh-TW" altLang="en-US" sz="2800" dirty="0"/>
              <a:t>嵌入</a:t>
            </a:r>
            <a:r>
              <a:rPr lang="en-US" altLang="zh-TW" sz="2800" dirty="0"/>
              <a:t>”</a:t>
            </a:r>
            <a:r>
              <a:rPr lang="zh-TW" altLang="en-US" sz="2800" dirty="0"/>
              <a:t>是指將軟體寫到系統晶片中，而規劃系統晶片具有想要的</a:t>
            </a:r>
            <a:r>
              <a:rPr lang="en-US" altLang="zh-TW" sz="2800" dirty="0"/>
              <a:t>”</a:t>
            </a:r>
            <a:r>
              <a:rPr lang="zh-TW" altLang="en-US" sz="2800" dirty="0"/>
              <a:t>特定功能</a:t>
            </a:r>
            <a:r>
              <a:rPr lang="en-US" altLang="zh-TW" sz="2800" dirty="0"/>
              <a:t>”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dirty="0"/>
              <a:t>通用型電腦是可以隨時安裝各種軟體開發工具，改程式、編譯程式、下載並執行。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6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所需之</a:t>
            </a:r>
            <a:r>
              <a:rPr lang="en-US" altLang="zh-TW" dirty="0" err="1"/>
              <a:t>Makefile</a:t>
            </a:r>
            <a:endParaRPr lang="zh-TW" altLang="zh-TW" dirty="0"/>
          </a:p>
        </p:txBody>
      </p:sp>
      <p:sp>
        <p:nvSpPr>
          <p:cNvPr id="3" name="矩形 2"/>
          <p:cNvSpPr/>
          <p:nvPr/>
        </p:nvSpPr>
        <p:spPr>
          <a:xfrm>
            <a:off x="539552" y="1772816"/>
            <a:ext cx="828092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PWD := $(shell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MODULE_NAME := hello_pynqz2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 := arm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CROSS_COMPILE := arm-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xilinx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linux-gnueabi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KSRC := /home/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/lab3/pynqz2/build/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/work-shared/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zynq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-generic/kernel-build-artifacts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 := $(MODULE_NAME).o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all: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make ARCH=$(ARCH) CROSS_COMPILE=$(CROSS_COMPILE) -C $(KSRC) M=$(PWD)  modules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clean: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*.o *.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*.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mod.c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Module* module* *.mod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1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ut/>
      </p:transition>
    </mc:Choice>
    <mc:Fallback xmlns="">
      <p:transition spd="slow" advClick="0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</a:t>
            </a:r>
            <a:r>
              <a:rPr lang="en-US" altLang="zh-TW" dirty="0"/>
              <a:t>Kernel Module</a:t>
            </a:r>
            <a:endParaRPr lang="zh-TW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5344" y="1556792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建立新資料夾放</a:t>
            </a:r>
            <a:r>
              <a:rPr lang="en-US" altLang="zh-TW" sz="2400" dirty="0"/>
              <a:t>hello_pynqz2.c</a:t>
            </a:r>
            <a:r>
              <a:rPr lang="zh-TW" altLang="en-US" sz="2400" dirty="0"/>
              <a:t>與</a:t>
            </a:r>
            <a:r>
              <a:rPr lang="en-US" altLang="zh-TW" sz="2400" dirty="0" err="1"/>
              <a:t>Makefile</a:t>
            </a:r>
            <a:endParaRPr lang="en-US" altLang="zh-TW" sz="2400" dirty="0"/>
          </a:p>
          <a:p>
            <a:pPr lvl="1"/>
            <a:r>
              <a:rPr lang="en-US" altLang="zh-TW" sz="1800" dirty="0"/>
              <a:t>$ </a:t>
            </a:r>
            <a:r>
              <a:rPr lang="en-US" altLang="zh-TW" sz="1800" dirty="0" err="1"/>
              <a:t>mkdir</a:t>
            </a:r>
            <a:r>
              <a:rPr lang="en-US" altLang="zh-TW" sz="1800" dirty="0"/>
              <a:t> </a:t>
            </a:r>
            <a:r>
              <a:rPr lang="en-US" altLang="zh-TW" sz="1800" dirty="0" err="1"/>
              <a:t>kernel_module</a:t>
            </a:r>
            <a:endParaRPr lang="en-US" altLang="zh-TW" sz="1800" dirty="0"/>
          </a:p>
          <a:p>
            <a:pPr lvl="1"/>
            <a:r>
              <a:rPr lang="en-US" altLang="zh-TW" sz="1800" dirty="0"/>
              <a:t>$ cd </a:t>
            </a:r>
            <a:r>
              <a:rPr lang="en-US" altLang="zh-TW" sz="1800" dirty="0" err="1"/>
              <a:t>kernel_module</a:t>
            </a:r>
            <a:endParaRPr lang="en-US" altLang="zh-TW" sz="1800" dirty="0"/>
          </a:p>
          <a:p>
            <a:pPr lvl="1"/>
            <a:r>
              <a:rPr lang="en-US" altLang="zh-TW" sz="1800" dirty="0"/>
              <a:t>$ make</a:t>
            </a:r>
          </a:p>
          <a:p>
            <a:r>
              <a:rPr lang="zh-TW" altLang="en-US" sz="2400" dirty="0"/>
              <a:t>將</a:t>
            </a:r>
            <a:r>
              <a:rPr lang="en-US" altLang="zh-TW" sz="2400" dirty="0"/>
              <a:t>hello_pynqz2.ko</a:t>
            </a:r>
            <a:r>
              <a:rPr lang="zh-TW" altLang="en-US" sz="2400" dirty="0"/>
              <a:t>複製到</a:t>
            </a:r>
            <a:r>
              <a:rPr lang="en-US" altLang="zh-TW" sz="2400" dirty="0"/>
              <a:t>SD</a:t>
            </a:r>
            <a:r>
              <a:rPr lang="zh-TW" altLang="en-US" sz="2400" dirty="0"/>
              <a:t>卡或隨身碟</a:t>
            </a:r>
          </a:p>
          <a:p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645024"/>
            <a:ext cx="5688632" cy="284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ut/>
      </p:transition>
    </mc:Choice>
    <mc:Fallback xmlns="">
      <p:transition spd="slow" advClick="0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載入及卸載</a:t>
            </a:r>
            <a:r>
              <a:rPr lang="en-US" altLang="zh-TW" dirty="0"/>
              <a:t>Kernel Module</a:t>
            </a:r>
            <a:endParaRPr lang="zh-TW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載入</a:t>
            </a:r>
            <a:endParaRPr lang="en-US" altLang="zh-TW" sz="2800" dirty="0"/>
          </a:p>
          <a:p>
            <a:pPr lvl="1"/>
            <a:r>
              <a:rPr lang="en-US" altLang="zh-TW" sz="2400" dirty="0"/>
              <a:t>$ </a:t>
            </a:r>
            <a:r>
              <a:rPr lang="en-US" altLang="zh-TW" sz="2400" dirty="0" err="1"/>
              <a:t>insmod</a:t>
            </a:r>
            <a:r>
              <a:rPr lang="en-US" altLang="zh-TW" sz="2400" dirty="0"/>
              <a:t> hello_pynqz2</a:t>
            </a:r>
          </a:p>
          <a:p>
            <a:r>
              <a:rPr lang="zh-TW" altLang="en-US" sz="2800" dirty="0"/>
              <a:t>卸載</a:t>
            </a:r>
            <a:endParaRPr lang="en-US" altLang="zh-TW" sz="2800" dirty="0"/>
          </a:p>
          <a:p>
            <a:pPr lvl="1"/>
            <a:r>
              <a:rPr lang="en-US" altLang="zh-TW" sz="2400" dirty="0"/>
              <a:t>$ </a:t>
            </a:r>
            <a:r>
              <a:rPr lang="en-US" altLang="zh-TW" sz="2400" dirty="0" err="1"/>
              <a:t>rmmod</a:t>
            </a:r>
            <a:r>
              <a:rPr lang="en-US" altLang="zh-TW" sz="2400" dirty="0"/>
              <a:t> hello_pynqz2</a:t>
            </a:r>
          </a:p>
          <a:p>
            <a:pPr lvl="1"/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628800"/>
            <a:ext cx="4095750" cy="276225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4688292" y="2665193"/>
            <a:ext cx="132386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688292" y="3573016"/>
            <a:ext cx="1323868" cy="1656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8935" y="5085184"/>
            <a:ext cx="3700052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</a:t>
            </a:r>
            <a:r>
              <a:rPr lang="pt-BR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rmmod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失敗</a:t>
            </a:r>
            <a:endParaRPr lang="pt-BR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pt-BR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mkdir -p /lib/modules/$(uname -r)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72000" y="4717030"/>
            <a:ext cx="4392488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4-1: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將執行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insert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remove module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的畫面擷取下來並傳至新雲端學院</a:t>
            </a:r>
          </a:p>
        </p:txBody>
      </p:sp>
    </p:spTree>
    <p:extLst>
      <p:ext uri="{BB962C8B-B14F-4D97-AF65-F5344CB8AC3E}">
        <p14:creationId xmlns:p14="http://schemas.microsoft.com/office/powerpoint/2010/main" val="194240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ut/>
      </p:transition>
    </mc:Choice>
    <mc:Fallback xmlns="">
      <p:transition spd="slow" advClick="0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4-2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增加一個</a:t>
            </a:r>
            <a:r>
              <a:rPr lang="en-US" altLang="zh-TW" dirty="0"/>
              <a:t>hardware IP</a:t>
            </a:r>
            <a:r>
              <a:rPr lang="zh-TW" altLang="en-US" dirty="0"/>
              <a:t>至系統中</a:t>
            </a:r>
            <a:endParaRPr lang="en-US" altLang="zh-TW" dirty="0"/>
          </a:p>
          <a:p>
            <a:pPr lvl="1"/>
            <a:r>
              <a:rPr lang="zh-TW" altLang="en-US" dirty="0"/>
              <a:t>新增一個</a:t>
            </a:r>
            <a:r>
              <a:rPr lang="en-US" altLang="zh-TW" dirty="0"/>
              <a:t>hardware IP</a:t>
            </a:r>
            <a:r>
              <a:rPr lang="zh-TW" altLang="en-US" dirty="0"/>
              <a:t>並加入</a:t>
            </a:r>
            <a:endParaRPr lang="en-US" altLang="zh-TW" dirty="0"/>
          </a:p>
          <a:p>
            <a:pPr lvl="1"/>
            <a:r>
              <a:rPr lang="en-US" altLang="zh-TW" dirty="0"/>
              <a:t>Standalone</a:t>
            </a:r>
            <a:r>
              <a:rPr lang="zh-TW" altLang="en-US" dirty="0"/>
              <a:t>驅動程式測試</a:t>
            </a:r>
            <a:endParaRPr lang="en-US" altLang="zh-TW" dirty="0"/>
          </a:p>
          <a:p>
            <a:pPr lvl="1"/>
            <a:r>
              <a:rPr lang="zh-TW" altLang="en-US" dirty="0"/>
              <a:t>修改</a:t>
            </a:r>
            <a:r>
              <a:rPr lang="en-US" altLang="zh-TW" dirty="0"/>
              <a:t>device tree</a:t>
            </a:r>
            <a:r>
              <a:rPr lang="zh-TW" altLang="en-US" dirty="0"/>
              <a:t>加入</a:t>
            </a:r>
            <a:r>
              <a:rPr lang="en-US" altLang="zh-TW" dirty="0"/>
              <a:t>hardware IP</a:t>
            </a:r>
            <a:r>
              <a:rPr lang="zh-TW" altLang="en-US" dirty="0"/>
              <a:t>資訊</a:t>
            </a:r>
            <a:endParaRPr lang="en-US" altLang="zh-TW" dirty="0"/>
          </a:p>
          <a:p>
            <a:pPr lvl="1"/>
            <a:r>
              <a:rPr lang="en-US" altLang="zh-TW" dirty="0"/>
              <a:t>Linux</a:t>
            </a:r>
            <a:r>
              <a:rPr lang="zh-TW" altLang="en-US" dirty="0"/>
              <a:t>驅動程式撰寫</a:t>
            </a:r>
            <a:endParaRPr lang="en-US" altLang="zh-TW" dirty="0"/>
          </a:p>
          <a:p>
            <a:pPr lvl="1"/>
            <a:r>
              <a:rPr lang="zh-TW" altLang="en-US" dirty="0"/>
              <a:t>應用程式撰寫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9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驅動程式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通常驅動程式可以分成幾個程式區塊或者副程式，最主要執行下列功能：</a:t>
            </a:r>
          </a:p>
          <a:p>
            <a:pPr lvl="1"/>
            <a:r>
              <a:rPr lang="zh-TW" altLang="en-US" dirty="0"/>
              <a:t>初始化</a:t>
            </a:r>
          </a:p>
          <a:p>
            <a:pPr lvl="1"/>
            <a:r>
              <a:rPr lang="zh-TW" altLang="en-US" dirty="0"/>
              <a:t>傳送</a:t>
            </a:r>
          </a:p>
          <a:p>
            <a:pPr lvl="1"/>
            <a:r>
              <a:rPr lang="zh-TW" altLang="en-US" dirty="0"/>
              <a:t>接收</a:t>
            </a:r>
          </a:p>
          <a:p>
            <a:pPr lvl="1"/>
            <a:r>
              <a:rPr lang="zh-TW" altLang="en-US" dirty="0"/>
              <a:t>中斷服務程式</a:t>
            </a:r>
          </a:p>
          <a:p>
            <a:pPr lvl="1"/>
            <a:r>
              <a:rPr lang="zh-TW" altLang="en-US" dirty="0"/>
              <a:t>收尾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3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中斷與中斷服務程式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驅動程式樣板中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 err="1"/>
              <a:t>init</a:t>
            </a:r>
            <a:r>
              <a:rPr lang="en-US" altLang="zh-TW" dirty="0"/>
              <a:t>()</a:t>
            </a:r>
            <a:r>
              <a:rPr lang="zh-TW" altLang="en-US" dirty="0"/>
              <a:t>裡面準備緩衝記憶體：</a:t>
            </a:r>
            <a:r>
              <a:rPr lang="en-US" altLang="zh-TW" dirty="0" err="1"/>
              <a:t>init</a:t>
            </a:r>
            <a:r>
              <a:rPr lang="en-US" altLang="zh-TW" dirty="0"/>
              <a:t>()</a:t>
            </a:r>
            <a:r>
              <a:rPr lang="zh-TW" altLang="en-US" dirty="0"/>
              <a:t>在某個驅動程式中是一個準備動作，主要準備在輸出及輸入要用的記憶體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安裝中斷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輸入與輸出：中斷安裝包含中斷向量表及堆疊的配置，完成後就可以執行</a:t>
            </a:r>
            <a:r>
              <a:rPr lang="en-US" altLang="zh-TW" dirty="0"/>
              <a:t>IO</a:t>
            </a:r>
            <a:r>
              <a:rPr lang="zh-TW" altLang="en-US" dirty="0"/>
              <a:t>動作</a:t>
            </a:r>
          </a:p>
          <a:p>
            <a:pPr marL="971550" lvl="1" indent="-514350">
              <a:buFont typeface="+mj-lt"/>
              <a:buAutoNum type="arabicPeriod"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9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ZYNQ-7000</a:t>
            </a:r>
            <a:r>
              <a:rPr lang="zh-TW" altLang="en-US" dirty="0"/>
              <a:t>中斷架構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86" y="1417638"/>
            <a:ext cx="7217236" cy="46395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75656" y="6202461"/>
            <a:ext cx="6264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Zynq-7000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Reference Manual - </a:t>
            </a:r>
            <a:r>
              <a:rPr lang="da-DK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UG585 (v1.13) April 2, 2021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9386" y="4437112"/>
            <a:ext cx="220446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0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52" y="4138573"/>
            <a:ext cx="4829175" cy="22479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019180"/>
            <a:ext cx="2952328" cy="275418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33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Lab 4-2-1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0" y="1796107"/>
            <a:ext cx="1835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Lab1-2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的做法，開啟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Vivado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Manage IP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751538" y="1538798"/>
            <a:ext cx="193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命名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myhwip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96213" y="5517232"/>
            <a:ext cx="3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myhwip_v1_0.v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580" y="850427"/>
            <a:ext cx="3949120" cy="300263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40" y="3879461"/>
            <a:ext cx="3278929" cy="30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1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9552" y="260648"/>
            <a:ext cx="3888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於第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列加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input wire 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btn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input wire [1:0] switch,</a:t>
            </a:r>
          </a:p>
          <a:p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output wire [3:0] led,</a:t>
            </a:r>
          </a:p>
          <a:p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output wire 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2114" y="2420888"/>
            <a:ext cx="3047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於第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54</a:t>
            </a:r>
            <a:r>
              <a:rPr lang="zh-TW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列加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.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btn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btn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</a:t>
            </a:r>
          </a:p>
          <a:p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.switch(switch),</a:t>
            </a:r>
          </a:p>
          <a:p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.led(led),</a:t>
            </a:r>
          </a:p>
          <a:p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.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07" y="265424"/>
            <a:ext cx="3305175" cy="14859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819" y="2132856"/>
            <a:ext cx="3857625" cy="22669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4561631"/>
            <a:ext cx="4848225" cy="222885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83568" y="5445224"/>
            <a:ext cx="3251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改開啟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myhwip_v1_0_S00_AXI.v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216" y="1830103"/>
            <a:ext cx="5008232" cy="348126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3528" y="2504184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列開始，註解掉如右圖的程式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11560" y="308419"/>
            <a:ext cx="4396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列加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wire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btn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input wire [1:0] switch,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output wire [3:0] led,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output wire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4203693" y="2330026"/>
            <a:ext cx="720080" cy="1741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4203693" y="4216085"/>
            <a:ext cx="3320635" cy="8690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051" y="352775"/>
            <a:ext cx="3026470" cy="12760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773" y="5496840"/>
            <a:ext cx="2903017" cy="1089510"/>
          </a:xfrm>
          <a:prstGeom prst="rect">
            <a:avLst/>
          </a:prstGeom>
        </p:spPr>
      </p:pic>
      <p:sp>
        <p:nvSpPr>
          <p:cNvPr id="16" name="圓角矩形 15"/>
          <p:cNvSpPr/>
          <p:nvPr/>
        </p:nvSpPr>
        <p:spPr>
          <a:xfrm>
            <a:off x="6516215" y="5949280"/>
            <a:ext cx="1080121" cy="210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0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驅動程式沿革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Linux 2.4.x</a:t>
            </a:r>
            <a:r>
              <a:rPr lang="zh-TW" altLang="en-US" sz="2800" dirty="0"/>
              <a:t>的</a:t>
            </a:r>
            <a:r>
              <a:rPr lang="en-US" altLang="zh-TW" sz="2800" dirty="0"/>
              <a:t>kernel module</a:t>
            </a:r>
            <a:r>
              <a:rPr lang="zh-TW" altLang="en-US" sz="2800" dirty="0"/>
              <a:t>必須將編譯好的</a:t>
            </a:r>
            <a:r>
              <a:rPr lang="en-US" altLang="zh-TW" sz="2800" dirty="0"/>
              <a:t>object file</a:t>
            </a:r>
            <a:r>
              <a:rPr lang="zh-TW" altLang="en-US" sz="2800" dirty="0"/>
              <a:t>連結到</a:t>
            </a:r>
            <a:r>
              <a:rPr lang="en-US" altLang="zh-TW" sz="2800" dirty="0"/>
              <a:t>Linux kernel</a:t>
            </a:r>
          </a:p>
          <a:p>
            <a:r>
              <a:rPr lang="en-US" altLang="zh-TW" sz="2800" dirty="0"/>
              <a:t>Linux 2.6.x</a:t>
            </a:r>
            <a:r>
              <a:rPr lang="zh-TW" altLang="en-US" sz="2800" dirty="0"/>
              <a:t>多了</a:t>
            </a:r>
            <a:r>
              <a:rPr lang="en-US" altLang="zh-TW" sz="2800" dirty="0" err="1"/>
              <a:t>insmod</a:t>
            </a:r>
            <a:r>
              <a:rPr lang="zh-TW" altLang="en-US" sz="2800" dirty="0"/>
              <a:t>指令，可以由</a:t>
            </a:r>
            <a:r>
              <a:rPr lang="en-US" altLang="zh-TW" sz="2800" dirty="0"/>
              <a:t>Linux kernel</a:t>
            </a:r>
            <a:r>
              <a:rPr lang="zh-TW" altLang="en-US" sz="2800" dirty="0"/>
              <a:t>協助連結並載入到核心</a:t>
            </a:r>
            <a:endParaRPr lang="en-US" altLang="zh-TW" sz="2800" dirty="0"/>
          </a:p>
          <a:p>
            <a:r>
              <a:rPr lang="en-US" altLang="zh-TW" sz="2800" dirty="0"/>
              <a:t>Linux 3.x</a:t>
            </a:r>
            <a:r>
              <a:rPr lang="zh-TW" altLang="en-US" sz="2800" dirty="0"/>
              <a:t>為驅動程式在撰寫時偏好使用</a:t>
            </a:r>
            <a:r>
              <a:rPr lang="en-US" altLang="zh-TW" sz="2800" dirty="0"/>
              <a:t>Device Tree</a:t>
            </a:r>
            <a:r>
              <a:rPr lang="zh-TW" altLang="en-US" sz="2800" dirty="0"/>
              <a:t>，但</a:t>
            </a:r>
            <a:r>
              <a:rPr lang="en-US" altLang="zh-TW" sz="2800" dirty="0"/>
              <a:t>Linux 2.6.x</a:t>
            </a:r>
            <a:r>
              <a:rPr lang="zh-TW" altLang="en-US" sz="2800" dirty="0"/>
              <a:t>下的驅動程式模組大多相容於</a:t>
            </a:r>
            <a:r>
              <a:rPr lang="en-US" altLang="zh-TW" sz="2800" dirty="0"/>
              <a:t>Linux 3.x</a:t>
            </a:r>
            <a:r>
              <a:rPr lang="zh-TW" altLang="en-US" sz="2800" dirty="0"/>
              <a:t>，但</a:t>
            </a:r>
            <a:r>
              <a:rPr lang="en-US" altLang="zh-TW" sz="2800" dirty="0"/>
              <a:t>API</a:t>
            </a:r>
            <a:r>
              <a:rPr lang="zh-TW" altLang="en-US" sz="2800" dirty="0"/>
              <a:t>略有修改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3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7504" y="260648"/>
            <a:ext cx="4320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約第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404</a:t>
            </a:r>
            <a:r>
              <a:rPr lang="zh-TW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列加</a:t>
            </a:r>
            <a:endParaRPr lang="en-US" altLang="zh-TW" sz="18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assign led = slv_reg0[3:0];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assign 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btn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always @( 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posedge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S_AXI_ACLK )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begin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if ( S_AXI_ARESETN == 1'b0 )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slv_reg1 &lt;= 0;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else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slv_reg1[1:0] &lt;= switch;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end</a:t>
            </a:r>
            <a:endParaRPr lang="zh-TW" altLang="en-US" sz="18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7" y="3767305"/>
            <a:ext cx="3190376" cy="1928249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776654" y="4820666"/>
            <a:ext cx="134707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619672" y="4254428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Synthesis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完成後選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cancel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263" y="458321"/>
            <a:ext cx="3019425" cy="2466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t="21324"/>
          <a:stretch/>
        </p:blipFill>
        <p:spPr>
          <a:xfrm>
            <a:off x="5270400" y="3434924"/>
            <a:ext cx="2592288" cy="2921426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5625480" y="5370286"/>
            <a:ext cx="1080120" cy="2395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92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84" y="3571768"/>
            <a:ext cx="4214888" cy="216598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07" y="2873300"/>
            <a:ext cx="4573666" cy="43007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92443"/>
            <a:ext cx="4347164" cy="23605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30888"/>
            <a:ext cx="3310905" cy="2465716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817668" y="451188"/>
            <a:ext cx="198920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859814" y="517098"/>
            <a:ext cx="2627301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3851919" y="6426512"/>
            <a:ext cx="920254" cy="22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470758" y="4393106"/>
            <a:ext cx="1016357" cy="2836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23528" y="5445224"/>
            <a:ext cx="1944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右鍵選取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，設定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Interrupt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4048" y="5748668"/>
            <a:ext cx="4139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右鍵選取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，選擇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Edit Interface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2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838" y="3443114"/>
            <a:ext cx="5241108" cy="34148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06" y="14502"/>
            <a:ext cx="4815702" cy="3573189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3844852" y="1782242"/>
            <a:ext cx="79208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791915" y="203211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更改為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EDGE_RISING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588224" y="6538912"/>
            <a:ext cx="833099" cy="313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19672" y="869218"/>
            <a:ext cx="79208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0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8134350" cy="49815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17515" y="305093"/>
            <a:ext cx="8214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1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vivado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專案，為減少產生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bitstream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時間，先移除其它掛載的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myhwip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的路徑加入專案中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59632" y="3601135"/>
            <a:ext cx="7200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27984" y="4149080"/>
            <a:ext cx="3845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將前面產生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myhwip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專案路徑加入</a:t>
            </a:r>
          </a:p>
        </p:txBody>
      </p:sp>
    </p:spTree>
    <p:extLst>
      <p:ext uri="{BB962C8B-B14F-4D97-AF65-F5344CB8AC3E}">
        <p14:creationId xmlns:p14="http://schemas.microsoft.com/office/powerpoint/2010/main" val="17439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53" y="425786"/>
            <a:ext cx="3609975" cy="2066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422" y="2806737"/>
            <a:ext cx="6028638" cy="393305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189600" y="481347"/>
            <a:ext cx="15481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5040" y="5175239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點選圖示兩下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558680" y="5857658"/>
            <a:ext cx="36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IRQ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，中斷編號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61~68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84~91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3098200" y="5635702"/>
            <a:ext cx="969744" cy="285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7" y="3564459"/>
            <a:ext cx="2897997" cy="161078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570505"/>
            <a:ext cx="27241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91" y="1556792"/>
            <a:ext cx="8790135" cy="392377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691680" y="90872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接線設定如下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244408" y="4581128"/>
            <a:ext cx="72008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403648" y="2348880"/>
            <a:ext cx="720080" cy="1440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13660" y="4916295"/>
            <a:ext cx="93610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4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610" y="444691"/>
            <a:ext cx="3880842" cy="397528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15383" y="3429000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lab4.xdc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92696"/>
            <a:ext cx="4743287" cy="3479279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323528" y="1340769"/>
            <a:ext cx="720080" cy="1440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267744" y="2738107"/>
            <a:ext cx="1188436" cy="114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t="83405"/>
          <a:stretch/>
        </p:blipFill>
        <p:spPr>
          <a:xfrm>
            <a:off x="2920003" y="4898347"/>
            <a:ext cx="2624052" cy="1458003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3059832" y="5503053"/>
            <a:ext cx="1584176" cy="2538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0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8200" y="188640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bitstream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順利產生後，同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Lab1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做法將硬體平台資訊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(include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bitstream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匯出成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xsa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檔，開啟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vitis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1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做法，建立一個新的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利用先前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Export Hardware Platform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所產生的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XSA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檔，產生新的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命名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 project name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lab4_2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，並以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Empty Application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建立並加入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lab4_2.c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2" y="1713332"/>
            <a:ext cx="5437428" cy="2654225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4840444" y="3332976"/>
            <a:ext cx="608940" cy="1865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405" y="3663414"/>
            <a:ext cx="4032448" cy="32217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74101" y="4951135"/>
            <a:ext cx="39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P56~59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修正三份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myhwip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Makefile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5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520" y="764704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//lab4_2.c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xil_printf.h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xil_exception.h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xscugic.h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xparameters.h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XScuGic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InterruptController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 Instance of the Interrupt Controller */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XScuGic_Config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GicConfig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;/* The configuration parameters of the controller */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INTERRUPT_Handler0(void *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baseaddr_p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BTN INTR test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print("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!!!\r\n");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2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1496" y="474345"/>
            <a:ext cx="87484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ScuGicInterrupt_Init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Initialize the interrupt controller driver so that it is ready to use. */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Xil_ExceptionInit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altLang="zh-TW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Check if the device ID in the GIC (Generic Interrupt Controller) */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GicConfig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XScuGic_LookupConfig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(XPAR_PS7_SCUGIC_0_DEVICE_ID);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(NULL == 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GicConfig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XST_FAILURE;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Initialize the GIC */</a:t>
            </a:r>
          </a:p>
          <a:p>
            <a:endParaRPr lang="en-US" altLang="zh-TW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Status = 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XScuGic_CfgInitialize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InterruptController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GicConfig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GicConfig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CpuBaseAddress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TW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(Status != XST_SUCCESS) {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XST_FAILURE;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en-US" altLang="zh-TW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驅動程式分類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驅動程式以寫法來分類，可分成</a:t>
            </a:r>
            <a:r>
              <a:rPr lang="en-US" altLang="zh-TW" dirty="0"/>
              <a:t>Device Tree</a:t>
            </a:r>
            <a:r>
              <a:rPr lang="zh-TW" altLang="en-US" dirty="0"/>
              <a:t>和</a:t>
            </a:r>
            <a:r>
              <a:rPr lang="en-US" altLang="zh-TW" dirty="0"/>
              <a:t>Kernel Modules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Character Device</a:t>
            </a:r>
            <a:r>
              <a:rPr lang="zh-TW" altLang="en-US" dirty="0"/>
              <a:t>、</a:t>
            </a:r>
            <a:r>
              <a:rPr lang="en-US" altLang="zh-TW" dirty="0"/>
              <a:t>Block Device</a:t>
            </a:r>
            <a:r>
              <a:rPr lang="zh-TW" altLang="en-US" dirty="0"/>
              <a:t>及</a:t>
            </a:r>
            <a:r>
              <a:rPr lang="en-US" altLang="zh-TW" dirty="0"/>
              <a:t>Network Device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96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532993"/>
            <a:ext cx="84969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Setup the Interrupt System */</a:t>
            </a:r>
          </a:p>
          <a:p>
            <a:endParaRPr lang="en-US" altLang="zh-TW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Connect the interrupt controller to the hardware interrupt handling logic in 	the ARM processor. This means this interrupt will be added in the interrupt 	vector table */</a:t>
            </a:r>
          </a:p>
          <a:p>
            <a:endParaRPr lang="en-US" altLang="zh-TW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Xil_ExceptionRegisterHandler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(XIL_EXCEPTION_ID_IRQ_INT,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</a:t>
            </a: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Xil_ExceptionHandler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XScuGic_InterruptHandler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(void *) &amp;</a:t>
            </a: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InterruptController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TW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Connect a device driver handler that will be called when an interrupt for the 	device occurs, the device driver handler performs the specific interrupt processing for the device. Since the </a:t>
            </a: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xparameters.h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doesn’t detect the external interrupts, we have to manually use the IRQ_F2P port numbers, such as 61, 62. */</a:t>
            </a:r>
          </a:p>
          <a:p>
            <a:endParaRPr lang="en-US" altLang="zh-TW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Status = </a:t>
            </a: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XScuGic_Connect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(&amp;InterruptController,61,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</a:t>
            </a: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Xil_ExceptionHandler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)INTERRUPT_Handler0,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(void *)&amp;</a:t>
            </a: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InterruptController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XScuGic_Enable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InterruptController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61);</a:t>
            </a:r>
          </a:p>
          <a:p>
            <a:endParaRPr lang="en-US" altLang="zh-TW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1574790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Enable interrupts in the ARM */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Xil_ExceptionEnable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Set interrupts 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PriorityTriggerType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XScuGic_SetPriorityTriggerType(&amp;</a:t>
            </a:r>
            <a:r>
              <a:rPr lang="en-US" altLang="zh-TW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InterruptController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61, 0xa0, 3);</a:t>
            </a:r>
          </a:p>
          <a:p>
            <a:endParaRPr lang="en-US" altLang="zh-TW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(Status != XST_SUCCESS)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XST_FAILURE;</a:t>
            </a:r>
          </a:p>
          <a:p>
            <a:endParaRPr lang="en-US" altLang="zh-TW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XST_SUCCESS;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TW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向右箭號 1"/>
          <p:cNvSpPr/>
          <p:nvPr/>
        </p:nvSpPr>
        <p:spPr>
          <a:xfrm rot="16049895">
            <a:off x="5161838" y="3272163"/>
            <a:ext cx="720080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04048" y="3861048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中斷控制器位址</a:t>
            </a:r>
          </a:p>
        </p:txBody>
      </p:sp>
      <p:sp>
        <p:nvSpPr>
          <p:cNvPr id="6" name="向右箭號 5"/>
          <p:cNvSpPr/>
          <p:nvPr/>
        </p:nvSpPr>
        <p:spPr>
          <a:xfrm rot="3305667">
            <a:off x="6397476" y="2319325"/>
            <a:ext cx="720080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11840" y="181933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IRQ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向右箭號 7"/>
          <p:cNvSpPr/>
          <p:nvPr/>
        </p:nvSpPr>
        <p:spPr>
          <a:xfrm rot="15914746">
            <a:off x="7134908" y="3285826"/>
            <a:ext cx="720080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93124" y="3772237"/>
            <a:ext cx="1917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優先權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 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是最高，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ff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是最低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向右箭號 9"/>
          <p:cNvSpPr/>
          <p:nvPr/>
        </p:nvSpPr>
        <p:spPr>
          <a:xfrm rot="5734461">
            <a:off x="7557220" y="2218358"/>
            <a:ext cx="720080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93124" y="952852"/>
            <a:ext cx="2127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中斷類型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Rising edge (1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是高電位、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是上緣觸發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0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504" y="2196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sw_data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led=0;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xstatus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xstatus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ScuGicInterrupt_Init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xstatus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XST_SUCCESS)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XST_FAILURE;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while(1){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//LED test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led++;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MYHWIP_mWriteReg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(XPAR_MYHWIP_0_S00_AXI_BASEADDR,0,led);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xil_printf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("LED Data = %d \n\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r",led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//SWITCH test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sw_data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MYHWIP_mReadReg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(XPAR_MYHWIP_0_S00_AXI_BASEADDR,4);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xil_printf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("Switch Data = %d \n\r",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sw_data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sleep(3);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30400" y="332656"/>
            <a:ext cx="4081637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4-2-1: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將板子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putty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的畫面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含中斷產生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擷取下來並傳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至新雲端學院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Homework 5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9"/>
          <a:stretch/>
        </p:blipFill>
        <p:spPr>
          <a:xfrm>
            <a:off x="5076056" y="4522202"/>
            <a:ext cx="3671158" cy="215976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5528833" y="5981560"/>
            <a:ext cx="608940" cy="5437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236296" y="6093295"/>
            <a:ext cx="1008112" cy="216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028384" y="6245695"/>
            <a:ext cx="288032" cy="2796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392" y="4545086"/>
            <a:ext cx="1148935" cy="2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en-US" altLang="zh-TW" dirty="0"/>
              <a:t>Lab 4-2-2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075240" cy="5289451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於</a:t>
            </a:r>
            <a:r>
              <a:rPr lang="en-US" altLang="zh-TW" sz="2400" dirty="0"/>
              <a:t>device tree</a:t>
            </a:r>
            <a:r>
              <a:rPr lang="zh-TW" altLang="en-US" sz="2400" dirty="0"/>
              <a:t>中加入裝置資訊</a:t>
            </a:r>
            <a:endParaRPr lang="en-US" altLang="zh-TW" sz="2400" dirty="0"/>
          </a:p>
          <a:p>
            <a:pPr lvl="1"/>
            <a:r>
              <a:rPr lang="zh-TW" altLang="en-US" sz="2000" dirty="0"/>
              <a:t>開啟</a:t>
            </a:r>
            <a:r>
              <a:rPr lang="en-US" altLang="zh-TW" sz="2000" dirty="0"/>
              <a:t>system-</a:t>
            </a:r>
            <a:r>
              <a:rPr lang="en-US" altLang="zh-TW" sz="2000" dirty="0" err="1"/>
              <a:t>user.dtsi</a:t>
            </a:r>
            <a:r>
              <a:rPr lang="en-US" altLang="zh-TW" sz="2000" dirty="0"/>
              <a:t> (/project-spec/meta-user/recipes-</a:t>
            </a:r>
            <a:r>
              <a:rPr lang="en-US" altLang="zh-TW" sz="2000" dirty="0" err="1"/>
              <a:t>bsp</a:t>
            </a:r>
            <a:r>
              <a:rPr lang="en-US" altLang="zh-TW" sz="2000" dirty="0"/>
              <a:t>/device-tree/files)</a:t>
            </a:r>
            <a:r>
              <a:rPr lang="zh-TW" altLang="en-US" sz="2000" dirty="0"/>
              <a:t>並修改如下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64" y="2011013"/>
            <a:ext cx="6320784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/include/ "system-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conf.dtsi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{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amba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myhwip: myhwip@43c00000{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compatible = "xlnx,myhwip-1.00";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interrupt-parent = &lt;&amp;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intc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interrupts = &lt;0 29 1&gt;;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reg = &lt;0x43c00000 0x1000&gt;;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usb_phy0: phy0 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compatible = "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ulpi-phy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#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-cells = &lt;0&gt;;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reg = &lt;0xe0002000 0x1000&gt;;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view-port = &lt;0x170&gt;;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drv-vbus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</p:txBody>
      </p:sp>
      <p:sp>
        <p:nvSpPr>
          <p:cNvPr id="6" name="矩形 5"/>
          <p:cNvSpPr/>
          <p:nvPr/>
        </p:nvSpPr>
        <p:spPr>
          <a:xfrm>
            <a:off x="6267608" y="2097547"/>
            <a:ext cx="27946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參閱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zynq-7000.dtsi (/components/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plnx_workspace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/device-tree/device-tree)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，同屬於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amba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上的裝置節點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i2c0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採用相同的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interrupt-parent = &lt;&amp;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intc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zynq-7000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系列晶片，若中斷是由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部分產生，於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tree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中的中斷編號為硬體中斷編號扣掉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IRQ_F2P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中斷編號為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61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，對應的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中斷編號則為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61-32=29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1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440" y="490835"/>
            <a:ext cx="4464496" cy="586551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產生系統所需檔案後，將其複製至</a:t>
            </a:r>
            <a:r>
              <a:rPr lang="en-US" altLang="zh-TW" sz="2000" dirty="0"/>
              <a:t>SD</a:t>
            </a:r>
            <a:r>
              <a:rPr lang="zh-TW" altLang="en-US" sz="2000" dirty="0"/>
              <a:t>卡並重新開機</a:t>
            </a:r>
            <a:endParaRPr lang="en-US" altLang="zh-TW" sz="2000" dirty="0"/>
          </a:p>
          <a:p>
            <a:pPr lvl="1"/>
            <a:r>
              <a:rPr lang="en-US" altLang="zh-TW" sz="1800" dirty="0"/>
              <a:t>$ </a:t>
            </a:r>
            <a:r>
              <a:rPr lang="en-US" altLang="zh-TW" sz="1800" dirty="0" err="1"/>
              <a:t>petalinux-config</a:t>
            </a:r>
            <a:r>
              <a:rPr lang="en-US" altLang="zh-TW" sz="1800" dirty="0"/>
              <a:t> --get-</a:t>
            </a:r>
            <a:r>
              <a:rPr lang="en-US" altLang="zh-TW" sz="1800" dirty="0" err="1"/>
              <a:t>hw</a:t>
            </a:r>
            <a:r>
              <a:rPr lang="en-US" altLang="zh-TW" sz="1800" dirty="0"/>
              <a:t>-description ../</a:t>
            </a:r>
            <a:r>
              <a:rPr lang="en-US" altLang="zh-TW" sz="1800" dirty="0" err="1"/>
              <a:t>system_wrapper.xsa</a:t>
            </a:r>
            <a:endParaRPr lang="en-US" altLang="zh-TW" sz="1800" dirty="0"/>
          </a:p>
          <a:p>
            <a:pPr lvl="1"/>
            <a:r>
              <a:rPr lang="en-US" altLang="zh-TW" sz="1800" dirty="0"/>
              <a:t>$ petalinux-build</a:t>
            </a:r>
          </a:p>
          <a:p>
            <a:pPr lvl="1"/>
            <a:r>
              <a:rPr lang="en-US" altLang="zh-TW" sz="1800" dirty="0"/>
              <a:t>$ cd images/</a:t>
            </a:r>
            <a:r>
              <a:rPr lang="en-US" altLang="zh-TW" sz="1800" dirty="0" err="1"/>
              <a:t>linux</a:t>
            </a:r>
            <a:endParaRPr lang="en-US" altLang="zh-TW" sz="1800" dirty="0"/>
          </a:p>
          <a:p>
            <a:pPr lvl="1"/>
            <a:r>
              <a:rPr lang="en-US" altLang="zh-TW" sz="1800" dirty="0"/>
              <a:t>$ petalinux-package --boot --</a:t>
            </a:r>
            <a:r>
              <a:rPr lang="en-US" altLang="zh-TW" sz="1800" dirty="0" err="1"/>
              <a:t>fsbl</a:t>
            </a:r>
            <a:r>
              <a:rPr lang="en-US" altLang="zh-TW" sz="1800" dirty="0"/>
              <a:t> </a:t>
            </a:r>
            <a:r>
              <a:rPr lang="en-US" altLang="zh-TW" sz="1800" dirty="0" err="1"/>
              <a:t>zynq_fsbl.elf</a:t>
            </a:r>
            <a:r>
              <a:rPr lang="en-US" altLang="zh-TW" sz="1800" dirty="0"/>
              <a:t> --</a:t>
            </a:r>
            <a:r>
              <a:rPr lang="en-US" altLang="zh-TW" sz="1800" dirty="0" err="1"/>
              <a:t>fpga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system.bit</a:t>
            </a:r>
            <a:r>
              <a:rPr lang="en-US" altLang="zh-TW" sz="1800" dirty="0"/>
              <a:t> --u-boot --force</a:t>
            </a:r>
          </a:p>
          <a:p>
            <a:r>
              <a:rPr lang="zh-TW" altLang="en-US" sz="2000" dirty="0"/>
              <a:t>安裝</a:t>
            </a:r>
            <a:r>
              <a:rPr lang="en-US" altLang="zh-TW" sz="2000" dirty="0"/>
              <a:t>device tree compiler (DTC)</a:t>
            </a:r>
            <a:r>
              <a:rPr lang="zh-TW" altLang="en-US" sz="2000" dirty="0"/>
              <a:t>觀察最終產生的</a:t>
            </a:r>
            <a:r>
              <a:rPr lang="en-US" altLang="zh-TW" sz="2000" dirty="0"/>
              <a:t>device tree</a:t>
            </a:r>
          </a:p>
          <a:p>
            <a:pPr lvl="1"/>
            <a:r>
              <a:rPr lang="en-US" altLang="zh-TW" sz="1800" dirty="0"/>
              <a:t>$ sudo apt install device-tree-compiler</a:t>
            </a:r>
          </a:p>
          <a:p>
            <a:pPr lvl="1"/>
            <a:r>
              <a:rPr lang="en-US" altLang="zh-TW" sz="1800" dirty="0"/>
              <a:t>$ </a:t>
            </a:r>
            <a:r>
              <a:rPr lang="pl-PL" altLang="zh-TW" sz="1800" dirty="0"/>
              <a:t>dtc -I dtb -O dts -o system.dts system.dtb </a:t>
            </a:r>
          </a:p>
          <a:p>
            <a:pPr lvl="1"/>
            <a:r>
              <a:rPr lang="en-US" altLang="zh-TW" sz="1800" dirty="0"/>
              <a:t>$ </a:t>
            </a:r>
            <a:r>
              <a:rPr lang="en-US" altLang="zh-TW" sz="1800" dirty="0" err="1"/>
              <a:t>gedit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system.dts</a:t>
            </a:r>
            <a:endParaRPr lang="en-US" altLang="zh-TW" sz="1800" dirty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71" y="1009968"/>
            <a:ext cx="46482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7E470-D501-43F8-AF67-5AB6C949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prstClr val="black"/>
                </a:solidFill>
              </a:rPr>
              <a:t>字元裝置驅動程式範例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dirty="0" err="1">
                <a:solidFill>
                  <a:prstClr val="black"/>
                </a:solidFill>
              </a:rPr>
              <a:t>myhwip.c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27957E-BC5E-48D2-BB33-D395F029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C5E0CF-B3DA-4057-9C8E-B9CF71A4DC5D}"/>
              </a:ext>
            </a:extLst>
          </p:cNvPr>
          <p:cNvSpPr/>
          <p:nvPr/>
        </p:nvSpPr>
        <p:spPr>
          <a:xfrm>
            <a:off x="457200" y="1555036"/>
            <a:ext cx="4104456" cy="480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kernel.h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module.h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fs.h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uaccess.h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io.h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interrupt.h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irq.h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of_irq.h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cdev.h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endParaRPr lang="en-US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DEVICE_NAME "myhwip"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CLASS_NAME "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myhwip_class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DEVICE_CNT 1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MAJOR_num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MINOR_num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myhwip_baseaddr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0x43C00000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myhwip_highaddr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0x43C0FFFF</a:t>
            </a:r>
          </a:p>
        </p:txBody>
      </p:sp>
      <p:sp>
        <p:nvSpPr>
          <p:cNvPr id="6" name="向右箭號 9">
            <a:extLst>
              <a:ext uri="{FF2B5EF4-FFF2-40B4-BE49-F238E27FC236}">
                <a16:creationId xmlns:a16="http://schemas.microsoft.com/office/drawing/2014/main" id="{19A059D3-A991-4EFD-AD0D-F9BBB69C2B20}"/>
              </a:ext>
            </a:extLst>
          </p:cNvPr>
          <p:cNvSpPr/>
          <p:nvPr/>
        </p:nvSpPr>
        <p:spPr>
          <a:xfrm rot="10800000">
            <a:off x="4340560" y="5855603"/>
            <a:ext cx="504056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3708DC-E2C4-4086-9D00-AC2656053CCF}"/>
              </a:ext>
            </a:extLst>
          </p:cNvPr>
          <p:cNvSpPr txBox="1"/>
          <p:nvPr/>
        </p:nvSpPr>
        <p:spPr>
          <a:xfrm>
            <a:off x="4844616" y="5676453"/>
            <a:ext cx="404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底層平台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需參閱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vivado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專案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配置該裝置的實體記憶體位址</a:t>
            </a:r>
          </a:p>
        </p:txBody>
      </p:sp>
      <p:sp>
        <p:nvSpPr>
          <p:cNvPr id="8" name="向右箭號 11">
            <a:extLst>
              <a:ext uri="{FF2B5EF4-FFF2-40B4-BE49-F238E27FC236}">
                <a16:creationId xmlns:a16="http://schemas.microsoft.com/office/drawing/2014/main" id="{BF7E8532-B62F-45F7-90B5-B3531CEE4D79}"/>
              </a:ext>
            </a:extLst>
          </p:cNvPr>
          <p:cNvSpPr/>
          <p:nvPr/>
        </p:nvSpPr>
        <p:spPr>
          <a:xfrm rot="10800000">
            <a:off x="2874194" y="5343041"/>
            <a:ext cx="1782037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8A1D8A1-E67D-43AB-9E22-0366B2BD4422}"/>
              </a:ext>
            </a:extLst>
          </p:cNvPr>
          <p:cNvSpPr txBox="1"/>
          <p:nvPr/>
        </p:nvSpPr>
        <p:spPr>
          <a:xfrm>
            <a:off x="4728238" y="5302391"/>
            <a:ext cx="351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0: 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配置主、次裝置編號</a:t>
            </a:r>
          </a:p>
        </p:txBody>
      </p:sp>
      <p:sp>
        <p:nvSpPr>
          <p:cNvPr id="10" name="向右箭號 13">
            <a:extLst>
              <a:ext uri="{FF2B5EF4-FFF2-40B4-BE49-F238E27FC236}">
                <a16:creationId xmlns:a16="http://schemas.microsoft.com/office/drawing/2014/main" id="{EE1993BF-6792-498E-B66C-0C2ADB9992FC}"/>
              </a:ext>
            </a:extLst>
          </p:cNvPr>
          <p:cNvSpPr/>
          <p:nvPr/>
        </p:nvSpPr>
        <p:spPr>
          <a:xfrm rot="10800000">
            <a:off x="2926058" y="4909212"/>
            <a:ext cx="1730174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CEC3FF-EF01-473E-BF0B-22E59C3F8F92}"/>
              </a:ext>
            </a:extLst>
          </p:cNvPr>
          <p:cNvSpPr txBox="1"/>
          <p:nvPr/>
        </p:nvSpPr>
        <p:spPr>
          <a:xfrm>
            <a:off x="4656233" y="4867752"/>
            <a:ext cx="119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裝置數量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BB3646-F069-496B-B9BC-A24886FF7597}"/>
              </a:ext>
            </a:extLst>
          </p:cNvPr>
          <p:cNvSpPr/>
          <p:nvPr/>
        </p:nvSpPr>
        <p:spPr>
          <a:xfrm>
            <a:off x="5077884" y="1417638"/>
            <a:ext cx="3692207" cy="341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chardev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minor;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class *class;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device_node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__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iomem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vbase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__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iomem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unsigned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struct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chardev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myhwip;</a:t>
            </a:r>
          </a:p>
        </p:txBody>
      </p:sp>
    </p:spTree>
    <p:extLst>
      <p:ext uri="{BB962C8B-B14F-4D97-AF65-F5344CB8AC3E}">
        <p14:creationId xmlns:p14="http://schemas.microsoft.com/office/powerpoint/2010/main" val="160221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27957E-BC5E-48D2-BB33-D395F029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EC24B1-F912-40DC-88DD-C96D258F1FB1}"/>
              </a:ext>
            </a:extLst>
          </p:cNvPr>
          <p:cNvSpPr/>
          <p:nvPr/>
        </p:nvSpPr>
        <p:spPr>
          <a:xfrm>
            <a:off x="251520" y="404664"/>
            <a:ext cx="7704856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chardev_open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node, struct file*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nonseekable_open(node,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chardev_read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loff_t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*offset)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ret, value;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 = (readl(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myhwip.swt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)&gt;&gt;24)&amp; 0xff;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if((ret =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copy_to_user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&amp;value, size))) 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ret;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0;    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向右箭號 4">
            <a:extLst>
              <a:ext uri="{FF2B5EF4-FFF2-40B4-BE49-F238E27FC236}">
                <a16:creationId xmlns:a16="http://schemas.microsoft.com/office/drawing/2014/main" id="{19B47B5F-FD5A-436F-9DB2-99E313FC2771}"/>
              </a:ext>
            </a:extLst>
          </p:cNvPr>
          <p:cNvSpPr/>
          <p:nvPr/>
        </p:nvSpPr>
        <p:spPr>
          <a:xfrm rot="10800000">
            <a:off x="4139952" y="1015862"/>
            <a:ext cx="504056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D911085-6A79-4F5D-BD0B-A6F0F5303023}"/>
              </a:ext>
            </a:extLst>
          </p:cNvPr>
          <p:cNvSpPr txBox="1"/>
          <p:nvPr/>
        </p:nvSpPr>
        <p:spPr>
          <a:xfrm>
            <a:off x="4720544" y="84988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確保其它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無法再開啟該設備節點</a:t>
            </a:r>
          </a:p>
        </p:txBody>
      </p:sp>
      <p:sp>
        <p:nvSpPr>
          <p:cNvPr id="17" name="向右箭號 6">
            <a:extLst>
              <a:ext uri="{FF2B5EF4-FFF2-40B4-BE49-F238E27FC236}">
                <a16:creationId xmlns:a16="http://schemas.microsoft.com/office/drawing/2014/main" id="{D5FBCD10-F192-47F8-8D50-200F10B26983}"/>
              </a:ext>
            </a:extLst>
          </p:cNvPr>
          <p:cNvSpPr/>
          <p:nvPr/>
        </p:nvSpPr>
        <p:spPr>
          <a:xfrm rot="9133610">
            <a:off x="2316931" y="2327991"/>
            <a:ext cx="504056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29351E-F58B-46B5-A9DE-56EA00CD92CE}"/>
              </a:ext>
            </a:extLst>
          </p:cNvPr>
          <p:cNvSpPr txBox="1"/>
          <p:nvPr/>
        </p:nvSpPr>
        <p:spPr>
          <a:xfrm>
            <a:off x="2775938" y="2196942"/>
            <a:ext cx="51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readl: 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讀取指定記憶體位址的值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(32-bit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暫存器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CBCDB7-6494-4D4F-93DF-D52F872C160C}"/>
              </a:ext>
            </a:extLst>
          </p:cNvPr>
          <p:cNvSpPr/>
          <p:nvPr/>
        </p:nvSpPr>
        <p:spPr>
          <a:xfrm>
            <a:off x="4463087" y="4786210"/>
            <a:ext cx="864096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9E492F-0821-4303-8429-F96611E55B76}"/>
              </a:ext>
            </a:extLst>
          </p:cNvPr>
          <p:cNvSpPr/>
          <p:nvPr/>
        </p:nvSpPr>
        <p:spPr>
          <a:xfrm>
            <a:off x="5328448" y="4786210"/>
            <a:ext cx="864096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90C300-0D2E-4BC3-8D5A-CF2A8A4B538D}"/>
              </a:ext>
            </a:extLst>
          </p:cNvPr>
          <p:cNvSpPr/>
          <p:nvPr/>
        </p:nvSpPr>
        <p:spPr>
          <a:xfrm>
            <a:off x="6188749" y="4786210"/>
            <a:ext cx="864096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782AB3-3319-4B68-BDCD-78F7054FDF12}"/>
              </a:ext>
            </a:extLst>
          </p:cNvPr>
          <p:cNvSpPr/>
          <p:nvPr/>
        </p:nvSpPr>
        <p:spPr>
          <a:xfrm>
            <a:off x="7054110" y="4786210"/>
            <a:ext cx="864096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42E59B4-DCEE-4D4F-87D5-98BCDF3CC6DC}"/>
              </a:ext>
            </a:extLst>
          </p:cNvPr>
          <p:cNvSpPr txBox="1"/>
          <p:nvPr/>
        </p:nvSpPr>
        <p:spPr>
          <a:xfrm>
            <a:off x="4366898" y="504278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31           24 23           16 15            8 7              0</a:t>
            </a:r>
            <a:endParaRPr lang="zh-TW" altLang="en-US" sz="1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BCA0943-8698-44F8-B936-7EB307376BD4}"/>
              </a:ext>
            </a:extLst>
          </p:cNvPr>
          <p:cNvSpPr/>
          <p:nvPr/>
        </p:nvSpPr>
        <p:spPr>
          <a:xfrm>
            <a:off x="4463087" y="5471080"/>
            <a:ext cx="864096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6FABBA-86BF-4A9D-B7A3-2C98B3FB0A52}"/>
              </a:ext>
            </a:extLst>
          </p:cNvPr>
          <p:cNvSpPr/>
          <p:nvPr/>
        </p:nvSpPr>
        <p:spPr>
          <a:xfrm>
            <a:off x="5328448" y="5471080"/>
            <a:ext cx="864096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E17EF74-46A9-46F6-A74A-224A15C3438C}"/>
              </a:ext>
            </a:extLst>
          </p:cNvPr>
          <p:cNvSpPr/>
          <p:nvPr/>
        </p:nvSpPr>
        <p:spPr>
          <a:xfrm>
            <a:off x="6188749" y="5471080"/>
            <a:ext cx="864096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170680B-9C72-4E78-9C5C-B6452D755FF6}"/>
              </a:ext>
            </a:extLst>
          </p:cNvPr>
          <p:cNvSpPr/>
          <p:nvPr/>
        </p:nvSpPr>
        <p:spPr>
          <a:xfrm>
            <a:off x="7054110" y="5471080"/>
            <a:ext cx="864096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0CEC345-68CC-4239-85A8-D4C169431A20}"/>
              </a:ext>
            </a:extLst>
          </p:cNvPr>
          <p:cNvSpPr txBox="1"/>
          <p:nvPr/>
        </p:nvSpPr>
        <p:spPr>
          <a:xfrm>
            <a:off x="3933021" y="4711913"/>
            <a:ext cx="5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lang="zh-TW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99F6F3-563B-4A34-B707-F3FAE38C2AD4}"/>
              </a:ext>
            </a:extLst>
          </p:cNvPr>
          <p:cNvSpPr txBox="1"/>
          <p:nvPr/>
        </p:nvSpPr>
        <p:spPr>
          <a:xfrm>
            <a:off x="8390843" y="5093059"/>
            <a:ext cx="81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readl</a:t>
            </a:r>
            <a:endParaRPr lang="zh-TW" altLang="en-US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弧形箭號 (左彎) 21">
            <a:extLst>
              <a:ext uri="{FF2B5EF4-FFF2-40B4-BE49-F238E27FC236}">
                <a16:creationId xmlns:a16="http://schemas.microsoft.com/office/drawing/2014/main" id="{462F9395-C83D-4D1B-826D-2792863AC8EC}"/>
              </a:ext>
            </a:extLst>
          </p:cNvPr>
          <p:cNvSpPr/>
          <p:nvPr/>
        </p:nvSpPr>
        <p:spPr>
          <a:xfrm rot="181615">
            <a:off x="8056079" y="4986026"/>
            <a:ext cx="317991" cy="632548"/>
          </a:xfrm>
          <a:prstGeom prst="curved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32309A7-BB65-4FBA-9218-79D878A08117}"/>
              </a:ext>
            </a:extLst>
          </p:cNvPr>
          <p:cNvSpPr txBox="1"/>
          <p:nvPr/>
        </p:nvSpPr>
        <p:spPr>
          <a:xfrm>
            <a:off x="5559375" y="3082339"/>
            <a:ext cx="209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的低階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8-bit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</a:p>
        </p:txBody>
      </p:sp>
      <p:sp>
        <p:nvSpPr>
          <p:cNvPr id="32" name="向右箭號 24">
            <a:extLst>
              <a:ext uri="{FF2B5EF4-FFF2-40B4-BE49-F238E27FC236}">
                <a16:creationId xmlns:a16="http://schemas.microsoft.com/office/drawing/2014/main" id="{4FAF27C2-C70E-4797-A7CD-DDF85F1B88E7}"/>
              </a:ext>
            </a:extLst>
          </p:cNvPr>
          <p:cNvSpPr/>
          <p:nvPr/>
        </p:nvSpPr>
        <p:spPr>
          <a:xfrm rot="13440474">
            <a:off x="2282218" y="3326612"/>
            <a:ext cx="688808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3B0470A-8AA9-4873-B8B9-566934C6B72B}"/>
              </a:ext>
            </a:extLst>
          </p:cNvPr>
          <p:cNvSpPr txBox="1"/>
          <p:nvPr/>
        </p:nvSpPr>
        <p:spPr>
          <a:xfrm>
            <a:off x="2460301" y="3777801"/>
            <a:ext cx="159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將值複製到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 space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" name="向右箭號 27">
            <a:extLst>
              <a:ext uri="{FF2B5EF4-FFF2-40B4-BE49-F238E27FC236}">
                <a16:creationId xmlns:a16="http://schemas.microsoft.com/office/drawing/2014/main" id="{B7971217-4A91-4B5B-B780-4E1D4A2D5A1F}"/>
              </a:ext>
            </a:extLst>
          </p:cNvPr>
          <p:cNvSpPr/>
          <p:nvPr/>
        </p:nvSpPr>
        <p:spPr>
          <a:xfrm rot="12762282">
            <a:off x="4218855" y="3563070"/>
            <a:ext cx="3410363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02F3B6A-8D95-4561-BC36-62829BEF7AD1}"/>
              </a:ext>
            </a:extLst>
          </p:cNvPr>
          <p:cNvSpPr txBox="1"/>
          <p:nvPr/>
        </p:nvSpPr>
        <p:spPr>
          <a:xfrm>
            <a:off x="3668590" y="5420822"/>
            <a:ext cx="891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zh-TW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840B39-3BF5-40CB-A88D-723ABA63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A8C710-1071-4F58-A48D-EDFF9E558354}"/>
              </a:ext>
            </a:extLst>
          </p:cNvPr>
          <p:cNvSpPr/>
          <p:nvPr/>
        </p:nvSpPr>
        <p:spPr>
          <a:xfrm>
            <a:off x="35496" y="548680"/>
            <a:ext cx="9036496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chardev_write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loff_t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offset)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ret, value;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if((ret =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copy_from_user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(&amp;value,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size)))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printk("err: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copy_from_user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 = %d\n", ret);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(value&amp;0xff,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myhwip.vbase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chardev_release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struct file *flip){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struct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chardev_fops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.owner  = THIS_MODULE,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.open   =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chardev_open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.write  =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chardev_write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.read   =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chardev_read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.release=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chardev_release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TW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向右箭號 4">
            <a:extLst>
              <a:ext uri="{FF2B5EF4-FFF2-40B4-BE49-F238E27FC236}">
                <a16:creationId xmlns:a16="http://schemas.microsoft.com/office/drawing/2014/main" id="{5EF7A73C-C3FA-458F-A3BF-FAEC0CBAD8EE}"/>
              </a:ext>
            </a:extLst>
          </p:cNvPr>
          <p:cNvSpPr/>
          <p:nvPr/>
        </p:nvSpPr>
        <p:spPr>
          <a:xfrm rot="9350229">
            <a:off x="2152503" y="1397118"/>
            <a:ext cx="688808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E91ABF-47D3-410D-AD0C-64AB3CF1785A}"/>
              </a:ext>
            </a:extLst>
          </p:cNvPr>
          <p:cNvSpPr txBox="1"/>
          <p:nvPr/>
        </p:nvSpPr>
        <p:spPr>
          <a:xfrm>
            <a:off x="2857254" y="975754"/>
            <a:ext cx="20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 space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數值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複製至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value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A8671E-06F3-4B5E-B4D0-78380D24FEC6}"/>
              </a:ext>
            </a:extLst>
          </p:cNvPr>
          <p:cNvSpPr txBox="1"/>
          <p:nvPr/>
        </p:nvSpPr>
        <p:spPr>
          <a:xfrm>
            <a:off x="2127453" y="2757955"/>
            <a:ext cx="590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writel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將取得的值寫入至指定記憶體位址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(32-bit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暫存器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向右箭號 7">
            <a:extLst>
              <a:ext uri="{FF2B5EF4-FFF2-40B4-BE49-F238E27FC236}">
                <a16:creationId xmlns:a16="http://schemas.microsoft.com/office/drawing/2014/main" id="{4A1675E1-CBEA-498E-949D-DE8C5C57B43D}"/>
              </a:ext>
            </a:extLst>
          </p:cNvPr>
          <p:cNvSpPr/>
          <p:nvPr/>
        </p:nvSpPr>
        <p:spPr>
          <a:xfrm rot="13063991">
            <a:off x="1471024" y="2609569"/>
            <a:ext cx="688808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C6DD5E-B8DD-4343-AA63-5E01414F64D1}"/>
              </a:ext>
            </a:extLst>
          </p:cNvPr>
          <p:cNvSpPr txBox="1"/>
          <p:nvPr/>
        </p:nvSpPr>
        <p:spPr>
          <a:xfrm>
            <a:off x="3632501" y="5196577"/>
            <a:ext cx="256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 space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中程式對該設備操作之對應函式</a:t>
            </a:r>
          </a:p>
        </p:txBody>
      </p:sp>
      <p:sp>
        <p:nvSpPr>
          <p:cNvPr id="11" name="向右箭號 9">
            <a:extLst>
              <a:ext uri="{FF2B5EF4-FFF2-40B4-BE49-F238E27FC236}">
                <a16:creationId xmlns:a16="http://schemas.microsoft.com/office/drawing/2014/main" id="{EA497D15-DF5C-46B6-9989-CAFD61F86F24}"/>
              </a:ext>
            </a:extLst>
          </p:cNvPr>
          <p:cNvSpPr/>
          <p:nvPr/>
        </p:nvSpPr>
        <p:spPr>
          <a:xfrm rot="10800000">
            <a:off x="2870087" y="5375727"/>
            <a:ext cx="688808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64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53F40F-89B8-40C1-A985-D7DB446D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F650A5-6ADF-4453-8633-B4F21BDFCC16}"/>
              </a:ext>
            </a:extLst>
          </p:cNvPr>
          <p:cNvSpPr/>
          <p:nvPr/>
        </p:nvSpPr>
        <p:spPr>
          <a:xfrm>
            <a:off x="179512" y="548680"/>
            <a:ext cx="8784976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btn_handler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void *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("BTN Interrupt!!!!!\n");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get_node_irq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myhwip.nd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of_find_node_by_path("/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amba_pl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/myhwip@43c00000");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myhwip.nd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 node from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dts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found!\n");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myhwip.irq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irq_of_parse_and_map(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myhwip.nd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printk("virtual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%d\n",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myhwip.irq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 = request_irq(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myhwip.irq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btn_handler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IRQF_TRIGGER_RISING, "myhwip", NULL); 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if(ret &lt; 0)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request_irq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%d failed, ret = %d\n", </a:t>
            </a:r>
            <a:r>
              <a:rPr lang="en-US" altLang="zh-TW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myhwip.irq</a:t>
            </a: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ret);	</a:t>
            </a:r>
          </a:p>
          <a:p>
            <a:pPr>
              <a:spcAft>
                <a:spcPts val="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altLang="zh-TW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向右箭號 4">
            <a:extLst>
              <a:ext uri="{FF2B5EF4-FFF2-40B4-BE49-F238E27FC236}">
                <a16:creationId xmlns:a16="http://schemas.microsoft.com/office/drawing/2014/main" id="{F6E47E9D-FEFB-4C25-84B9-75EE1D935716}"/>
              </a:ext>
            </a:extLst>
          </p:cNvPr>
          <p:cNvSpPr/>
          <p:nvPr/>
        </p:nvSpPr>
        <p:spPr>
          <a:xfrm rot="10800000">
            <a:off x="5220072" y="620688"/>
            <a:ext cx="688808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CA824C-936B-468B-B82E-531EBAC28279}"/>
              </a:ext>
            </a:extLst>
          </p:cNvPr>
          <p:cNvSpPr txBox="1"/>
          <p:nvPr/>
        </p:nvSpPr>
        <p:spPr>
          <a:xfrm>
            <a:off x="5908880" y="555831"/>
            <a:ext cx="256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中斷服務常式</a:t>
            </a:r>
          </a:p>
        </p:txBody>
      </p:sp>
      <p:sp>
        <p:nvSpPr>
          <p:cNvPr id="8" name="向右箭號 6">
            <a:extLst>
              <a:ext uri="{FF2B5EF4-FFF2-40B4-BE49-F238E27FC236}">
                <a16:creationId xmlns:a16="http://schemas.microsoft.com/office/drawing/2014/main" id="{744048B4-F586-484D-95CE-C26FA7787AB4}"/>
              </a:ext>
            </a:extLst>
          </p:cNvPr>
          <p:cNvSpPr/>
          <p:nvPr/>
        </p:nvSpPr>
        <p:spPr>
          <a:xfrm rot="10800000">
            <a:off x="3131840" y="1988840"/>
            <a:ext cx="688808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B49D7C-261B-4CC7-8E87-5FFFBB18D6A2}"/>
              </a:ext>
            </a:extLst>
          </p:cNvPr>
          <p:cNvSpPr txBox="1"/>
          <p:nvPr/>
        </p:nvSpPr>
        <p:spPr>
          <a:xfrm>
            <a:off x="3820646" y="1933223"/>
            <a:ext cx="256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取得中斷編號函式</a:t>
            </a:r>
          </a:p>
        </p:txBody>
      </p:sp>
      <p:sp>
        <p:nvSpPr>
          <p:cNvPr id="10" name="向右箭號 8">
            <a:extLst>
              <a:ext uri="{FF2B5EF4-FFF2-40B4-BE49-F238E27FC236}">
                <a16:creationId xmlns:a16="http://schemas.microsoft.com/office/drawing/2014/main" id="{E36B40D0-360C-4CAF-8C00-FE5159D8D409}"/>
              </a:ext>
            </a:extLst>
          </p:cNvPr>
          <p:cNvSpPr/>
          <p:nvPr/>
        </p:nvSpPr>
        <p:spPr>
          <a:xfrm rot="8988670">
            <a:off x="5590184" y="2368485"/>
            <a:ext cx="688808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E11A64-451A-4C57-99FE-43532F0F1718}"/>
              </a:ext>
            </a:extLst>
          </p:cNvPr>
          <p:cNvSpPr txBox="1"/>
          <p:nvPr/>
        </p:nvSpPr>
        <p:spPr>
          <a:xfrm>
            <a:off x="6210200" y="1708765"/>
            <a:ext cx="275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devicetree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(image/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system.dts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中的指定節點資訊</a:t>
            </a:r>
          </a:p>
        </p:txBody>
      </p:sp>
      <p:sp>
        <p:nvSpPr>
          <p:cNvPr id="12" name="向右箭號 10">
            <a:extLst>
              <a:ext uri="{FF2B5EF4-FFF2-40B4-BE49-F238E27FC236}">
                <a16:creationId xmlns:a16="http://schemas.microsoft.com/office/drawing/2014/main" id="{01DC1E14-CD00-4956-BE52-E54EBCBB4CC0}"/>
              </a:ext>
            </a:extLst>
          </p:cNvPr>
          <p:cNvSpPr/>
          <p:nvPr/>
        </p:nvSpPr>
        <p:spPr>
          <a:xfrm rot="10800000">
            <a:off x="5446020" y="3630792"/>
            <a:ext cx="462860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1A8823-9607-4C7C-B262-4CE404289535}"/>
              </a:ext>
            </a:extLst>
          </p:cNvPr>
          <p:cNvSpPr txBox="1"/>
          <p:nvPr/>
        </p:nvSpPr>
        <p:spPr>
          <a:xfrm>
            <a:off x="5908880" y="3451643"/>
            <a:ext cx="323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將該節點的硬體中斷編號映射至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的虛擬中斷編號</a:t>
            </a:r>
          </a:p>
        </p:txBody>
      </p:sp>
      <p:sp>
        <p:nvSpPr>
          <p:cNvPr id="14" name="向右箭號 12">
            <a:extLst>
              <a:ext uri="{FF2B5EF4-FFF2-40B4-BE49-F238E27FC236}">
                <a16:creationId xmlns:a16="http://schemas.microsoft.com/office/drawing/2014/main" id="{D94B68D7-9F4D-496C-B68F-79CD57B628C1}"/>
              </a:ext>
            </a:extLst>
          </p:cNvPr>
          <p:cNvSpPr/>
          <p:nvPr/>
        </p:nvSpPr>
        <p:spPr>
          <a:xfrm rot="13792043">
            <a:off x="6920423" y="4619310"/>
            <a:ext cx="601171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0B65EE-39A1-4670-B9F6-C889E1F3C48D}"/>
              </a:ext>
            </a:extLst>
          </p:cNvPr>
          <p:cNvSpPr txBox="1"/>
          <p:nvPr/>
        </p:nvSpPr>
        <p:spPr>
          <a:xfrm>
            <a:off x="6108474" y="4989077"/>
            <a:ext cx="2989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向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申請中斷並連結至指定的中斷服務常式</a:t>
            </a:r>
          </a:p>
        </p:txBody>
      </p:sp>
    </p:spTree>
    <p:extLst>
      <p:ext uri="{BB962C8B-B14F-4D97-AF65-F5344CB8AC3E}">
        <p14:creationId xmlns:p14="http://schemas.microsoft.com/office/powerpoint/2010/main" val="14988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EA0A23-DF98-441C-A6C1-C24930F3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20F58D-9672-4FD5-B34A-2312BF8ADD66}"/>
              </a:ext>
            </a:extLst>
          </p:cNvPr>
          <p:cNvSpPr/>
          <p:nvPr/>
        </p:nvSpPr>
        <p:spPr>
          <a:xfrm>
            <a:off x="128092" y="352603"/>
            <a:ext cx="8928992" cy="53553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chardev_init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myhwip_base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myhwip_baseaddr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myhwip.major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MAJOR_num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myhwip.minor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MINOR_num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myhwip.major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MKDEV(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myhwip.major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register_chrdev_region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DEVICE_CNT, DEVICE_NAME);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alloc_chrdev_region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myhwip.minor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DEVICE_CNT, DEVICE_NAME))&lt;0)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("allocating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chrdev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 failed!\n");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myhwip.major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MAJOR(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myhwip.minor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MINOR(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printk("major:%d, minor:%d\n",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myhwip.major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myhwip.minor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向右箭號 4">
            <a:extLst>
              <a:ext uri="{FF2B5EF4-FFF2-40B4-BE49-F238E27FC236}">
                <a16:creationId xmlns:a16="http://schemas.microsoft.com/office/drawing/2014/main" id="{EBCFF2FD-3EDC-485E-A0CF-9CAB1B017209}"/>
              </a:ext>
            </a:extLst>
          </p:cNvPr>
          <p:cNvSpPr/>
          <p:nvPr/>
        </p:nvSpPr>
        <p:spPr>
          <a:xfrm rot="9329039">
            <a:off x="3736613" y="1686718"/>
            <a:ext cx="688808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B3B6C5-6898-403E-81B6-C0289755502D}"/>
              </a:ext>
            </a:extLst>
          </p:cNvPr>
          <p:cNvSpPr/>
          <p:nvPr/>
        </p:nvSpPr>
        <p:spPr>
          <a:xfrm>
            <a:off x="4470260" y="1417319"/>
            <a:ext cx="3774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給定主裝置編號情況下，向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申請可使用的次裝置編號</a:t>
            </a:r>
            <a:endParaRPr lang="zh-TW" altLang="en-US" sz="20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0E41D7-46EE-4897-8AC8-8CCC1ABB3297}"/>
              </a:ext>
            </a:extLst>
          </p:cNvPr>
          <p:cNvSpPr/>
          <p:nvPr/>
        </p:nvSpPr>
        <p:spPr>
          <a:xfrm>
            <a:off x="5021046" y="2622377"/>
            <a:ext cx="3009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向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申請主裝置編號</a:t>
            </a:r>
            <a:endParaRPr lang="zh-TW" altLang="en-US" sz="20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向右箭號 7">
            <a:extLst>
              <a:ext uri="{FF2B5EF4-FFF2-40B4-BE49-F238E27FC236}">
                <a16:creationId xmlns:a16="http://schemas.microsoft.com/office/drawing/2014/main" id="{C8296D41-0A67-438B-8956-0B52EE3317EB}"/>
              </a:ext>
            </a:extLst>
          </p:cNvPr>
          <p:cNvSpPr/>
          <p:nvPr/>
        </p:nvSpPr>
        <p:spPr>
          <a:xfrm rot="8843505">
            <a:off x="4506359" y="2831303"/>
            <a:ext cx="526703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31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6617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195736" y="2708920"/>
            <a:ext cx="367240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 (VFS)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EA0A23-DF98-441C-A6C1-C24930F3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5ED2C8-256B-460B-8098-DEDC705610C6}"/>
              </a:ext>
            </a:extLst>
          </p:cNvPr>
          <p:cNvSpPr/>
          <p:nvPr/>
        </p:nvSpPr>
        <p:spPr>
          <a:xfrm>
            <a:off x="179512" y="476672"/>
            <a:ext cx="856895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cdev_init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myhwip.cdev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chardev_fops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cdev_add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myhwip.cdev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DEVICE_CNT);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myhwip.class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class_create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(THIS_MODULE, CLASS_NAME);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device_create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myhwip.class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NULL,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NULL, DEVICE_NAME);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get_node_irq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11" name="向右箭號 4">
            <a:extLst>
              <a:ext uri="{FF2B5EF4-FFF2-40B4-BE49-F238E27FC236}">
                <a16:creationId xmlns:a16="http://schemas.microsoft.com/office/drawing/2014/main" id="{CA1BF1B7-A9B3-4833-8512-1E46CF27E0F2}"/>
              </a:ext>
            </a:extLst>
          </p:cNvPr>
          <p:cNvSpPr/>
          <p:nvPr/>
        </p:nvSpPr>
        <p:spPr>
          <a:xfrm rot="8499707">
            <a:off x="4280859" y="464958"/>
            <a:ext cx="526703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2B5F4E-9707-4E2C-943A-D5B43B6141FC}"/>
              </a:ext>
            </a:extLst>
          </p:cNvPr>
          <p:cNvSpPr/>
          <p:nvPr/>
        </p:nvSpPr>
        <p:spPr>
          <a:xfrm>
            <a:off x="4791921" y="141226"/>
            <a:ext cx="3009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初始化該字元裝置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cdev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結構，連結至對應的操作函式</a:t>
            </a:r>
          </a:p>
        </p:txBody>
      </p:sp>
      <p:sp>
        <p:nvSpPr>
          <p:cNvPr id="13" name="向右箭號 6">
            <a:extLst>
              <a:ext uri="{FF2B5EF4-FFF2-40B4-BE49-F238E27FC236}">
                <a16:creationId xmlns:a16="http://schemas.microsoft.com/office/drawing/2014/main" id="{799826AD-F1A9-44A1-A9E7-6C696980F40E}"/>
              </a:ext>
            </a:extLst>
          </p:cNvPr>
          <p:cNvSpPr/>
          <p:nvPr/>
        </p:nvSpPr>
        <p:spPr>
          <a:xfrm rot="10800000">
            <a:off x="6033272" y="1078411"/>
            <a:ext cx="338928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228804-673E-40CB-BA49-0EB76E47B56F}"/>
              </a:ext>
            </a:extLst>
          </p:cNvPr>
          <p:cNvSpPr/>
          <p:nvPr/>
        </p:nvSpPr>
        <p:spPr>
          <a:xfrm>
            <a:off x="6372200" y="1003573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添加該字元裝置到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</a:t>
            </a:r>
          </a:p>
        </p:txBody>
      </p:sp>
      <p:sp>
        <p:nvSpPr>
          <p:cNvPr id="15" name="向右箭號 8">
            <a:extLst>
              <a:ext uri="{FF2B5EF4-FFF2-40B4-BE49-F238E27FC236}">
                <a16:creationId xmlns:a16="http://schemas.microsoft.com/office/drawing/2014/main" id="{1FF2FF0A-65E1-4C9C-8661-41F01BE469FE}"/>
              </a:ext>
            </a:extLst>
          </p:cNvPr>
          <p:cNvSpPr/>
          <p:nvPr/>
        </p:nvSpPr>
        <p:spPr>
          <a:xfrm rot="12192273">
            <a:off x="2963644" y="2224971"/>
            <a:ext cx="526703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D832D9-FF6A-4C55-84CA-B8805F918983}"/>
              </a:ext>
            </a:extLst>
          </p:cNvPr>
          <p:cNvSpPr/>
          <p:nvPr/>
        </p:nvSpPr>
        <p:spPr>
          <a:xfrm>
            <a:off x="3540574" y="2184321"/>
            <a:ext cx="5279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自動創建裝置節點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建立新的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後，建立該裝置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3A1A3A5-0A93-4DA7-BAD8-E479A708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39" y="3399633"/>
            <a:ext cx="6522298" cy="99807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39C223F-0302-4F27-9B53-6974DE45FFAE}"/>
              </a:ext>
            </a:extLst>
          </p:cNvPr>
          <p:cNvSpPr/>
          <p:nvPr/>
        </p:nvSpPr>
        <p:spPr>
          <a:xfrm>
            <a:off x="1887462" y="4441180"/>
            <a:ext cx="64289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建立在哪個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parent: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父裝置，通常為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裝置編號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drvdata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可能會使用到資料，通常為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fmt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裝置名稱。若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fmt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xxx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則會於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/dev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下生成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xxx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</a:t>
            </a:r>
          </a:p>
        </p:txBody>
      </p:sp>
    </p:spTree>
    <p:extLst>
      <p:ext uri="{BB962C8B-B14F-4D97-AF65-F5344CB8AC3E}">
        <p14:creationId xmlns:p14="http://schemas.microsoft.com/office/powerpoint/2010/main" val="180992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C2D72D-7A34-4894-AE04-2A422B05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CC88C4-3061-4E03-9EED-AB6CC2B4705F}"/>
              </a:ext>
            </a:extLst>
          </p:cNvPr>
          <p:cNvSpPr/>
          <p:nvPr/>
        </p:nvSpPr>
        <p:spPr>
          <a:xfrm>
            <a:off x="179512" y="188640"/>
            <a:ext cx="8712968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myhwip.vbase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ioremap(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myhwip_base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myhwip_highaddr-myhwip_baseaddr+1);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myhwip.vbase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printk("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phyaddr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0x%08x =&gt;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viraddr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0x%p\n",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myhwip_base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myhwip.vbase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-EINVAL;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myhwip.swt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myhwip.vbase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向右箭號 4">
            <a:extLst>
              <a:ext uri="{FF2B5EF4-FFF2-40B4-BE49-F238E27FC236}">
                <a16:creationId xmlns:a16="http://schemas.microsoft.com/office/drawing/2014/main" id="{A8AC3E4B-A76D-4E05-89DF-1A18E40D00E9}"/>
              </a:ext>
            </a:extLst>
          </p:cNvPr>
          <p:cNvSpPr/>
          <p:nvPr/>
        </p:nvSpPr>
        <p:spPr>
          <a:xfrm rot="9625550">
            <a:off x="2193878" y="268547"/>
            <a:ext cx="526703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4F8023-8C46-4838-A085-8DB583A65BC8}"/>
              </a:ext>
            </a:extLst>
          </p:cNvPr>
          <p:cNvSpPr/>
          <p:nvPr/>
        </p:nvSpPr>
        <p:spPr>
          <a:xfrm>
            <a:off x="2697055" y="66796"/>
            <a:ext cx="6210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將暫存器實體記憶體位址映射至</a:t>
            </a:r>
            <a:r>
              <a:rPr lang="en-US" altLang="zh-TW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</a:t>
            </a:r>
            <a:r>
              <a:rPr lang="zh-TW" alt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中的虛擬記憶體</a:t>
            </a:r>
          </a:p>
        </p:txBody>
      </p:sp>
      <p:sp>
        <p:nvSpPr>
          <p:cNvPr id="8" name="向右箭號 8">
            <a:extLst>
              <a:ext uri="{FF2B5EF4-FFF2-40B4-BE49-F238E27FC236}">
                <a16:creationId xmlns:a16="http://schemas.microsoft.com/office/drawing/2014/main" id="{01E418CA-26C9-462F-B188-CD41987E5CAF}"/>
              </a:ext>
            </a:extLst>
          </p:cNvPr>
          <p:cNvSpPr/>
          <p:nvPr/>
        </p:nvSpPr>
        <p:spPr>
          <a:xfrm rot="10800000">
            <a:off x="3717273" y="1905471"/>
            <a:ext cx="526703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F43B2D-8F63-46F7-8F21-F78A147769DA}"/>
              </a:ext>
            </a:extLst>
          </p:cNvPr>
          <p:cNvSpPr/>
          <p:nvPr/>
        </p:nvSpPr>
        <p:spPr>
          <a:xfrm>
            <a:off x="4243976" y="1829969"/>
            <a:ext cx="4104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次一個暫存器實體記憶體位址映射</a:t>
            </a:r>
            <a:endParaRPr lang="zh-TW" altLang="en-US" sz="20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5AD8EF-BBE0-414D-836B-5294AF9A4B8A}"/>
              </a:ext>
            </a:extLst>
          </p:cNvPr>
          <p:cNvSpPr/>
          <p:nvPr/>
        </p:nvSpPr>
        <p:spPr>
          <a:xfrm>
            <a:off x="179512" y="3383390"/>
            <a:ext cx="6039544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static void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chardev_exit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(void){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printk(KERN_ALERT "Close Module. \n");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cdev_del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(&amp;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myhwip.cdev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unregister_chrdev_region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myhwip.devid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DEVICE_CNT);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device_destroy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myhwip.class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myhwip.devid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class_destroy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myhwip.class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iounmap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myhwip.vbase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free_irq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myhwip.irq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NULL);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};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module_init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chardev_init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module_exit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chardev_exit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MODULE_LICENSE("GPL");</a:t>
            </a:r>
          </a:p>
        </p:txBody>
      </p:sp>
    </p:spTree>
    <p:extLst>
      <p:ext uri="{BB962C8B-B14F-4D97-AF65-F5344CB8AC3E}">
        <p14:creationId xmlns:p14="http://schemas.microsoft.com/office/powerpoint/2010/main" val="10244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字元裝置驅動程式編譯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 dirty="0"/>
              <a:t>方法</a:t>
            </a:r>
            <a:r>
              <a:rPr lang="en-US" altLang="zh-TW" sz="2800" dirty="0"/>
              <a:t>1:</a:t>
            </a:r>
            <a:r>
              <a:rPr lang="zh-TW" altLang="en-US" sz="2800" dirty="0"/>
              <a:t>參閱</a:t>
            </a:r>
            <a:r>
              <a:rPr lang="en-US" altLang="zh-TW" sz="2800" dirty="0"/>
              <a:t>P19~20</a:t>
            </a:r>
            <a:r>
              <a:rPr lang="zh-TW" altLang="en-US" sz="2800" dirty="0"/>
              <a:t>方法，加入</a:t>
            </a:r>
            <a:r>
              <a:rPr lang="en-US" altLang="zh-TW" sz="2800" dirty="0" err="1"/>
              <a:t>Makefile</a:t>
            </a:r>
            <a:r>
              <a:rPr lang="zh-TW" altLang="en-US" sz="2800" dirty="0"/>
              <a:t>後編譯產生其對應的</a:t>
            </a:r>
            <a:r>
              <a:rPr lang="en-US" altLang="zh-TW" sz="2800" dirty="0"/>
              <a:t>kernel module (myhwip.ko)</a:t>
            </a:r>
          </a:p>
          <a:p>
            <a:r>
              <a:rPr lang="zh-TW" altLang="en-US" sz="2800" dirty="0"/>
              <a:t>方法</a:t>
            </a:r>
            <a:r>
              <a:rPr lang="en-US" altLang="zh-TW" sz="2800" dirty="0"/>
              <a:t>2: </a:t>
            </a:r>
            <a:r>
              <a:rPr lang="zh-TW" altLang="en-US" sz="2800" dirty="0"/>
              <a:t>採用</a:t>
            </a:r>
            <a:r>
              <a:rPr lang="en-US" altLang="zh-TW" sz="2800" dirty="0" err="1"/>
              <a:t>petalinux</a:t>
            </a:r>
            <a:r>
              <a:rPr lang="zh-TW" altLang="en-US" sz="2800" dirty="0"/>
              <a:t>工具</a:t>
            </a:r>
            <a:endParaRPr lang="en-US" altLang="zh-TW" sz="2800" dirty="0"/>
          </a:p>
          <a:p>
            <a:pPr lvl="1"/>
            <a:r>
              <a:rPr lang="en-US" altLang="zh-TW" sz="2400" dirty="0"/>
              <a:t>$ petalinux-create -t modules --name myhwip --enable</a:t>
            </a:r>
          </a:p>
          <a:p>
            <a:pPr lvl="2"/>
            <a:r>
              <a:rPr lang="zh-TW" altLang="en-US" sz="2000" dirty="0"/>
              <a:t>產生之</a:t>
            </a:r>
            <a:r>
              <a:rPr lang="en-US" altLang="zh-TW" sz="2000" dirty="0"/>
              <a:t>/project-spec/meta-user/recipes-modules/myhwip/files</a:t>
            </a:r>
            <a:r>
              <a:rPr lang="zh-TW" altLang="en-US" sz="2000" dirty="0"/>
              <a:t>中的</a:t>
            </a:r>
            <a:r>
              <a:rPr lang="en-US" altLang="zh-TW" sz="2000" dirty="0" err="1"/>
              <a:t>myhwip.c</a:t>
            </a:r>
            <a:r>
              <a:rPr lang="zh-TW" altLang="en-US" sz="2000" dirty="0"/>
              <a:t>內容取代成前述程式</a:t>
            </a:r>
          </a:p>
          <a:p>
            <a:pPr lvl="1"/>
            <a:r>
              <a:rPr lang="en-US" altLang="zh-TW" sz="2400" dirty="0"/>
              <a:t>$ petalinux-build -c myhwip</a:t>
            </a:r>
          </a:p>
          <a:p>
            <a:pPr lvl="2"/>
            <a:r>
              <a:rPr lang="zh-TW" altLang="en-US" sz="2000" dirty="0"/>
              <a:t>產生之</a:t>
            </a:r>
            <a:r>
              <a:rPr lang="en-US" altLang="zh-TW" sz="2000" dirty="0"/>
              <a:t>myhwip.ko</a:t>
            </a:r>
            <a:r>
              <a:rPr lang="zh-TW" altLang="en-US" sz="2000" dirty="0"/>
              <a:t>位於</a:t>
            </a:r>
            <a:r>
              <a:rPr lang="en-US" altLang="zh-TW" sz="2000" dirty="0"/>
              <a:t>/</a:t>
            </a:r>
            <a:r>
              <a:rPr lang="zh-TW" altLang="en-US" sz="2000" dirty="0"/>
              <a:t>專案名稱</a:t>
            </a:r>
            <a:r>
              <a:rPr lang="en-US" altLang="zh-TW" sz="2000" dirty="0"/>
              <a:t>/build/</a:t>
            </a:r>
            <a:r>
              <a:rPr lang="en-US" altLang="zh-TW" sz="2000" dirty="0" err="1"/>
              <a:t>tmp</a:t>
            </a:r>
            <a:r>
              <a:rPr lang="en-US" altLang="zh-TW" sz="2000" dirty="0"/>
              <a:t>/</a:t>
            </a:r>
            <a:r>
              <a:rPr lang="en-US" altLang="zh-TW" sz="2000" dirty="0" err="1"/>
              <a:t>sysroots</a:t>
            </a:r>
            <a:r>
              <a:rPr lang="en-US" altLang="zh-TW" sz="2000" dirty="0"/>
              <a:t>-components/</a:t>
            </a:r>
            <a:r>
              <a:rPr lang="en-US" altLang="zh-TW" sz="2000" dirty="0" err="1"/>
              <a:t>zynq_generic</a:t>
            </a:r>
            <a:r>
              <a:rPr lang="en-US" altLang="zh-TW" sz="2000" dirty="0"/>
              <a:t>/myhwip/lib/modules/5.4.0-xilinx-v2020.2/extra/myhwip.ko</a:t>
            </a:r>
          </a:p>
          <a:p>
            <a:pPr lvl="1"/>
            <a:r>
              <a:rPr lang="zh-TW" altLang="en-US" sz="2400" dirty="0"/>
              <a:t>若要將產生的</a:t>
            </a:r>
            <a:r>
              <a:rPr lang="en-US" altLang="zh-TW" sz="2400" dirty="0"/>
              <a:t>myhwip.ko</a:t>
            </a:r>
            <a:r>
              <a:rPr lang="zh-TW" altLang="en-US" sz="2400" dirty="0"/>
              <a:t>直接加入檔案系統</a:t>
            </a:r>
            <a:r>
              <a:rPr lang="en-US" altLang="zh-TW" sz="2400" dirty="0"/>
              <a:t>(rootfs.tar.gz)</a:t>
            </a:r>
          </a:p>
          <a:p>
            <a:pPr lvl="2"/>
            <a:r>
              <a:rPr lang="en-US" altLang="zh-TW" sz="2000" dirty="0"/>
              <a:t>$ petalinux-build -c rootfs</a:t>
            </a:r>
          </a:p>
          <a:p>
            <a:pPr lvl="2"/>
            <a:r>
              <a:rPr lang="zh-TW" altLang="en-US" sz="2000" dirty="0"/>
              <a:t>其產生的</a:t>
            </a:r>
            <a:r>
              <a:rPr lang="en-US" altLang="zh-TW" sz="2000" dirty="0"/>
              <a:t>myhwip.ko</a:t>
            </a:r>
            <a:r>
              <a:rPr lang="zh-TW" altLang="en-US" sz="2000" dirty="0"/>
              <a:t>位於檔案系統中</a:t>
            </a:r>
            <a:r>
              <a:rPr lang="en-US" altLang="zh-TW" sz="2000" dirty="0"/>
              <a:t>/lib/modules/5.4.0-xilinx-v2020.2/extra/myhwip.ko</a:t>
            </a:r>
            <a:endParaRPr lang="en-US" altLang="zh-TW" sz="2400" dirty="0"/>
          </a:p>
          <a:p>
            <a:pPr lvl="1"/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1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544" y="719830"/>
            <a:ext cx="6480720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main(void)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IP_fd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unsigned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IP_fd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open("/dev/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",O_RDWR);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IP_fd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-1)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("cannot open the device myhwip!!\n");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exit(1);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if(read(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IP_fd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&amp;data,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(char))){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("read() error!\n");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close(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IP_fd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exit(1);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("SWITCH data = %d \n", data);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close(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IP_fd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-11464"/>
            <a:ext cx="8064896" cy="632152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應用軟體程式</a:t>
            </a:r>
            <a:r>
              <a:rPr lang="en-US" altLang="zh-TW" sz="3600" dirty="0"/>
              <a:t>(</a:t>
            </a:r>
            <a:r>
              <a:rPr lang="en-US" altLang="zh-TW" sz="3600" dirty="0" err="1"/>
              <a:t>read.c</a:t>
            </a:r>
            <a:r>
              <a:rPr lang="en-US" altLang="zh-TW" sz="3600" dirty="0"/>
              <a:t>)</a:t>
            </a:r>
            <a:r>
              <a:rPr lang="zh-TW" altLang="en-US" sz="3600" dirty="0"/>
              <a:t>讀取</a:t>
            </a:r>
            <a:r>
              <a:rPr lang="en-US" altLang="zh-TW" sz="3600" dirty="0"/>
              <a:t>switch</a:t>
            </a:r>
            <a:r>
              <a:rPr lang="zh-TW" altLang="en-US" sz="3600" dirty="0"/>
              <a:t>值</a:t>
            </a:r>
          </a:p>
        </p:txBody>
      </p:sp>
      <p:sp>
        <p:nvSpPr>
          <p:cNvPr id="6" name="矩形 5"/>
          <p:cNvSpPr/>
          <p:nvPr/>
        </p:nvSpPr>
        <p:spPr>
          <a:xfrm>
            <a:off x="6533232" y="2828835"/>
            <a:ext cx="2590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P28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Makefile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後編譯產生其執行檔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504" y="1198211"/>
            <a:ext cx="5459288" cy="5509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IP_fd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char data =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IP_fd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open("/dev/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myhwip",O_RDWR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IP_fd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-1){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("cannot open the device myhwip!!\n");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exit(1);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if(write(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IP_fd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&amp;data,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(char))){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("write() error!\n");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close(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IP_fd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exit(1);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close(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IP_fd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26232" y="241009"/>
            <a:ext cx="8064896" cy="632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sz="3600" dirty="0"/>
              <a:t>應用軟體程式</a:t>
            </a:r>
            <a:r>
              <a:rPr lang="en-US" altLang="zh-TW" sz="3600" dirty="0"/>
              <a:t>(</a:t>
            </a:r>
            <a:r>
              <a:rPr lang="en-US" altLang="zh-TW" sz="3600" dirty="0" err="1"/>
              <a:t>write.c</a:t>
            </a:r>
            <a:r>
              <a:rPr lang="en-US" altLang="zh-TW" sz="3600" dirty="0"/>
              <a:t>)</a:t>
            </a:r>
            <a:r>
              <a:rPr lang="zh-TW" altLang="en-US" sz="3600" dirty="0"/>
              <a:t>控制</a:t>
            </a:r>
            <a:r>
              <a:rPr lang="en-US" altLang="zh-TW" sz="3600" dirty="0"/>
              <a:t>LED</a:t>
            </a:r>
            <a:endParaRPr lang="zh-TW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5785674" y="3212976"/>
            <a:ext cx="279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P28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Makefile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後編譯產生其執行檔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332656"/>
            <a:ext cx="5220072" cy="6009531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複製</a:t>
            </a:r>
            <a:r>
              <a:rPr lang="en-US" altLang="zh-TW" sz="2400" dirty="0"/>
              <a:t>read</a:t>
            </a:r>
            <a:r>
              <a:rPr lang="zh-TW" altLang="en-US" sz="2400" dirty="0"/>
              <a:t>、</a:t>
            </a:r>
            <a:r>
              <a:rPr lang="en-US" altLang="zh-TW" sz="2400" dirty="0"/>
              <a:t>write</a:t>
            </a:r>
            <a:r>
              <a:rPr lang="zh-TW" altLang="en-US" sz="2400" dirty="0"/>
              <a:t>、</a:t>
            </a:r>
            <a:r>
              <a:rPr lang="en-US" altLang="zh-TW" sz="2400" dirty="0"/>
              <a:t>myhwip.ko</a:t>
            </a:r>
            <a:r>
              <a:rPr lang="zh-TW" altLang="en-US" sz="2400" dirty="0"/>
              <a:t>至</a:t>
            </a:r>
            <a:r>
              <a:rPr lang="en-US" altLang="zh-TW" sz="2400" dirty="0"/>
              <a:t>PYNQ-Z2</a:t>
            </a:r>
            <a:r>
              <a:rPr lang="zh-TW" altLang="en-US" sz="2400" dirty="0"/>
              <a:t>上進行測試</a:t>
            </a:r>
            <a:endParaRPr lang="en-US" altLang="zh-TW" sz="2400" dirty="0"/>
          </a:p>
          <a:p>
            <a:pPr lvl="1"/>
            <a:r>
              <a:rPr lang="en-US" altLang="zh-TW" sz="2000" dirty="0"/>
              <a:t>$ ls</a:t>
            </a:r>
          </a:p>
          <a:p>
            <a:pPr lvl="1"/>
            <a:r>
              <a:rPr lang="en-US" altLang="zh-TW" sz="2000" dirty="0"/>
              <a:t>$ </a:t>
            </a:r>
            <a:r>
              <a:rPr lang="en-US" altLang="zh-TW" sz="2000" dirty="0" err="1"/>
              <a:t>lsmod</a:t>
            </a:r>
            <a:endParaRPr lang="en-US" altLang="zh-TW" sz="2000" dirty="0"/>
          </a:p>
          <a:p>
            <a:pPr lvl="1"/>
            <a:r>
              <a:rPr lang="en-US" altLang="zh-TW" sz="2000" dirty="0"/>
              <a:t>$ </a:t>
            </a:r>
            <a:r>
              <a:rPr lang="en-US" altLang="zh-TW" sz="2000" dirty="0" err="1"/>
              <a:t>insmod</a:t>
            </a:r>
            <a:r>
              <a:rPr lang="en-US" altLang="zh-TW" sz="2000" dirty="0"/>
              <a:t> myhwip.ko</a:t>
            </a:r>
          </a:p>
          <a:p>
            <a:pPr lvl="1"/>
            <a:r>
              <a:rPr lang="en-US" altLang="zh-TW" sz="2000" dirty="0"/>
              <a:t>$ cat /</a:t>
            </a:r>
            <a:r>
              <a:rPr lang="en-US" altLang="zh-TW" sz="2000" dirty="0" err="1"/>
              <a:t>proc</a:t>
            </a:r>
            <a:r>
              <a:rPr lang="en-US" altLang="zh-TW" sz="2000" dirty="0"/>
              <a:t>/interrupts</a:t>
            </a:r>
          </a:p>
          <a:p>
            <a:pPr lvl="1"/>
            <a:r>
              <a:rPr lang="en-US" altLang="zh-TW" sz="2000" dirty="0"/>
              <a:t>$ ls /dev</a:t>
            </a:r>
          </a:p>
          <a:p>
            <a:pPr lvl="1"/>
            <a:r>
              <a:rPr lang="en-US" altLang="zh-TW" sz="2000" dirty="0"/>
              <a:t>$ ./read</a:t>
            </a:r>
          </a:p>
          <a:p>
            <a:pPr lvl="1"/>
            <a:r>
              <a:rPr lang="en-US" altLang="zh-TW" sz="2000" dirty="0"/>
              <a:t>$ ./write 10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zh-TW" altLang="en-US" sz="20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655" y="520290"/>
            <a:ext cx="3305175" cy="18859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034" y="2475633"/>
            <a:ext cx="4973960" cy="7283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917" y="3312686"/>
            <a:ext cx="3695700" cy="11715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3" t="55967" b="14833"/>
          <a:stretch/>
        </p:blipFill>
        <p:spPr>
          <a:xfrm>
            <a:off x="3563508" y="5301208"/>
            <a:ext cx="4824916" cy="13502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37" y="3740597"/>
            <a:ext cx="3333852" cy="1286750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4087034" y="2783771"/>
            <a:ext cx="425039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050917" y="4029381"/>
            <a:ext cx="633654" cy="1917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283588" y="5832409"/>
            <a:ext cx="576064" cy="533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515836" y="5832409"/>
            <a:ext cx="1296144" cy="188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625304" y="6098931"/>
            <a:ext cx="259003" cy="2320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endCxn id="11" idx="1"/>
          </p:cNvCxnSpPr>
          <p:nvPr/>
        </p:nvCxnSpPr>
        <p:spPr>
          <a:xfrm>
            <a:off x="3059832" y="2475633"/>
            <a:ext cx="1027202" cy="38014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2" idx="1"/>
          </p:cNvCxnSpPr>
          <p:nvPr/>
        </p:nvCxnSpPr>
        <p:spPr>
          <a:xfrm>
            <a:off x="1835696" y="2855779"/>
            <a:ext cx="3215221" cy="126945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28"/>
          <p:cNvCxnSpPr>
            <a:endCxn id="15" idx="2"/>
          </p:cNvCxnSpPr>
          <p:nvPr/>
        </p:nvCxnSpPr>
        <p:spPr>
          <a:xfrm>
            <a:off x="2379781" y="4673809"/>
            <a:ext cx="5375025" cy="1657179"/>
          </a:xfrm>
          <a:prstGeom prst="bentConnector4">
            <a:avLst>
              <a:gd name="adj1" fmla="val 63"/>
              <a:gd name="adj2" fmla="val 113795"/>
            </a:avLst>
          </a:prstGeom>
          <a:ln w="28575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6702512" y="5385434"/>
            <a:ext cx="9227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寫入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endParaRPr lang="zh-TW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728464" y="5389757"/>
            <a:ext cx="178415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303740" y="5485119"/>
            <a:ext cx="201622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印出中斷服務常式中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printk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523747" y="41500"/>
            <a:ext cx="456100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4-2-2: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將板子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putty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的畫面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含中斷產生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擷取下來並傳至新雲端學院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2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4-3-1: Platform driver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於</a:t>
            </a:r>
            <a:r>
              <a:rPr lang="en-US" altLang="zh-TW" sz="2800" dirty="0"/>
              <a:t>kernel 2.6</a:t>
            </a:r>
            <a:r>
              <a:rPr lang="zh-TW" altLang="en-US" sz="2800" dirty="0"/>
              <a:t>後引進，裝置用</a:t>
            </a:r>
            <a:r>
              <a:rPr lang="en-US" altLang="zh-TW" sz="2800" dirty="0"/>
              <a:t>Platform Device</a:t>
            </a:r>
            <a:r>
              <a:rPr lang="zh-TW" altLang="en-US" sz="2800" dirty="0"/>
              <a:t>註冊，而驅動以</a:t>
            </a:r>
            <a:r>
              <a:rPr lang="en-US" altLang="zh-TW" sz="2800" dirty="0"/>
              <a:t>Platform driver</a:t>
            </a:r>
            <a:r>
              <a:rPr lang="zh-TW" altLang="en-US" sz="2800" dirty="0"/>
              <a:t>註冊</a:t>
            </a:r>
            <a:endParaRPr lang="en-US" altLang="zh-TW" sz="2800" dirty="0"/>
          </a:p>
          <a:p>
            <a:r>
              <a:rPr lang="zh-TW" altLang="en-US" sz="2800" dirty="0"/>
              <a:t>相對於傳統的</a:t>
            </a:r>
            <a:r>
              <a:rPr lang="en-US" altLang="zh-TW" sz="2800" dirty="0"/>
              <a:t>device driver</a:t>
            </a:r>
            <a:r>
              <a:rPr lang="zh-TW" altLang="en-US" sz="2800" dirty="0"/>
              <a:t>，</a:t>
            </a:r>
            <a:r>
              <a:rPr lang="en-US" altLang="zh-TW" sz="2800" dirty="0"/>
              <a:t>platform driver</a:t>
            </a:r>
            <a:r>
              <a:rPr lang="zh-TW" altLang="en-US" sz="2800" dirty="0"/>
              <a:t>將裝置本身的資源於核心中註冊，並由核心統一管理。</a:t>
            </a:r>
            <a:endParaRPr lang="en-US" altLang="zh-TW" sz="2800" dirty="0"/>
          </a:p>
          <a:p>
            <a:pPr lvl="1"/>
            <a:r>
              <a:rPr lang="zh-TW" altLang="en-US" sz="2400" dirty="0"/>
              <a:t>提高驅動和資源管理獨立性，並且具有較好的可移植性和安全性</a:t>
            </a:r>
            <a:endParaRPr lang="en-US" altLang="zh-TW" sz="2400" dirty="0"/>
          </a:p>
          <a:p>
            <a:pPr lvl="1"/>
            <a:r>
              <a:rPr lang="zh-TW" altLang="en-US" sz="2400" dirty="0"/>
              <a:t>完整的定義可參閱</a:t>
            </a:r>
            <a:r>
              <a:rPr lang="en-US" altLang="zh-TW" sz="2400" dirty="0"/>
              <a:t>\</a:t>
            </a:r>
            <a:r>
              <a:rPr lang="en-US" altLang="zh-TW" sz="2400" dirty="0" err="1"/>
              <a:t>linux</a:t>
            </a:r>
            <a:r>
              <a:rPr lang="en-US" altLang="zh-TW" sz="2400" dirty="0"/>
              <a:t>\</a:t>
            </a:r>
            <a:r>
              <a:rPr lang="en-US" altLang="zh-TW" sz="2400" dirty="0" err="1"/>
              <a:t>platform_device.h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19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71600" y="20459"/>
            <a:ext cx="7541041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slab.h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of_address.h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of_device.h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of_platform.h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DRIVER_NAME "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unsigned long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mem_start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unsigned long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mem_end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__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iomem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base_addr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myhwip_irq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void *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mymodule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interrupt\n");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IRQ_HANDLED;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向右箭號 4"/>
          <p:cNvSpPr/>
          <p:nvPr/>
        </p:nvSpPr>
        <p:spPr>
          <a:xfrm rot="10800000">
            <a:off x="5467368" y="5294057"/>
            <a:ext cx="688808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156176" y="5229200"/>
            <a:ext cx="256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中斷服務常式</a:t>
            </a:r>
          </a:p>
        </p:txBody>
      </p:sp>
    </p:spTree>
    <p:extLst>
      <p:ext uri="{BB962C8B-B14F-4D97-AF65-F5344CB8AC3E}">
        <p14:creationId xmlns:p14="http://schemas.microsoft.com/office/powerpoint/2010/main" val="232454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520" y="260648"/>
            <a:ext cx="8712968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myhwip_probe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platform_device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pdev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*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r_mem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 IO mem resources */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*dev = &amp;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pdev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-&gt;dev;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*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dev_info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(dev, "Device Tree Probing\n");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 Get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iospace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device */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r_mem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platform_get_resource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pdev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IORESOURCE_MEM, 0);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(!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r_mem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dev_err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(dev, "invalid address\n");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-ENODEV;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*)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kmalloc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platform), GFP_KERNEL);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(!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dev_err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(dev, "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allocate mymodule device\n");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-ENOMEM;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dev_set_drvdata(dev,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mem_start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r_mem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-&gt;start;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mem_end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r_mem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-&gt;end;</a:t>
            </a:r>
          </a:p>
          <a:p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1959" y="5125834"/>
            <a:ext cx="26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的私有數據</a:t>
            </a:r>
          </a:p>
        </p:txBody>
      </p:sp>
      <p:sp>
        <p:nvSpPr>
          <p:cNvPr id="6" name="向右箭號 5"/>
          <p:cNvSpPr/>
          <p:nvPr/>
        </p:nvSpPr>
        <p:spPr>
          <a:xfrm rot="10800000">
            <a:off x="3707903" y="5166484"/>
            <a:ext cx="504055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4174430" y="5556141"/>
            <a:ext cx="747888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917179" y="5454517"/>
            <a:ext cx="27511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platform device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配置的記憶體位址資訊</a:t>
            </a:r>
          </a:p>
        </p:txBody>
      </p:sp>
    </p:spTree>
    <p:extLst>
      <p:ext uri="{BB962C8B-B14F-4D97-AF65-F5344CB8AC3E}">
        <p14:creationId xmlns:p14="http://schemas.microsoft.com/office/powerpoint/2010/main" val="6160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6605"/>
            <a:ext cx="9144000" cy="69865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(!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request_mem_region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mem_start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mem_end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mem_start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+ 1,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DRIVER_NAME)) 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dev_err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(dev, "Couldn't lock memory region at %p\n",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(void *)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mem_start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-EBUSY;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error1;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base_addr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ioremap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mem_start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mem_end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mem_start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(!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base_addr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dev_err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(dev, "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mymodule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Could not allocate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iomem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-EIO;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error2;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 Get IRQ for the device */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platform_get_irq(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pdev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	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request_irq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myhwip_irq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IRQF_TRIGGER_RISING, DRIVER_NAME, NULL);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&lt;0) 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dev_err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(dev, "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testmodule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Could not allocate interrupt %d.\n",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error3;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dev_info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(dev,"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mymodule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0x%08x mapped to 0x%08x,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(unsigned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__force)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mem_start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(unsigned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__force)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base_addr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</p:txBody>
      </p:sp>
      <p:sp>
        <p:nvSpPr>
          <p:cNvPr id="6" name="向右箭號 5"/>
          <p:cNvSpPr/>
          <p:nvPr/>
        </p:nvSpPr>
        <p:spPr>
          <a:xfrm rot="9115923">
            <a:off x="3497538" y="1787271"/>
            <a:ext cx="526703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61030" y="1337959"/>
            <a:ext cx="4093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platform device</a:t>
            </a:r>
            <a:r>
              <a:rPr lang="zh-TW" alt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實體記憶體位址映射至</a:t>
            </a:r>
            <a:r>
              <a:rPr lang="en-US" altLang="zh-TW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</a:t>
            </a:r>
            <a:r>
              <a:rPr lang="zh-TW" alt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中的虛擬記憶體</a:t>
            </a:r>
          </a:p>
        </p:txBody>
      </p:sp>
      <p:sp>
        <p:nvSpPr>
          <p:cNvPr id="8" name="向右箭號 7"/>
          <p:cNvSpPr/>
          <p:nvPr/>
        </p:nvSpPr>
        <p:spPr>
          <a:xfrm rot="9070166">
            <a:off x="4295011" y="3587595"/>
            <a:ext cx="462860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63193" y="3126943"/>
            <a:ext cx="4093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取得該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platform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devcie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的硬體中斷編號，並映射至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的虛擬中斷編號</a:t>
            </a:r>
          </a:p>
          <a:p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向右箭號 9"/>
          <p:cNvSpPr/>
          <p:nvPr/>
        </p:nvSpPr>
        <p:spPr>
          <a:xfrm rot="14586046">
            <a:off x="7720015" y="4433392"/>
            <a:ext cx="601171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270445" y="4812155"/>
            <a:ext cx="2971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向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申請中斷並連結至指定的中斷服務常式</a:t>
            </a:r>
          </a:p>
        </p:txBody>
      </p:sp>
    </p:spTree>
    <p:extLst>
      <p:ext uri="{BB962C8B-B14F-4D97-AF65-F5344CB8AC3E}">
        <p14:creationId xmlns:p14="http://schemas.microsoft.com/office/powerpoint/2010/main" val="14133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Device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000" dirty="0"/>
              <a:t>Device tree</a:t>
            </a:r>
            <a:r>
              <a:rPr lang="zh-TW" altLang="en-US" sz="3000" dirty="0"/>
              <a:t>用</a:t>
            </a:r>
            <a:r>
              <a:rPr lang="en-US" altLang="zh-TW" sz="3000" dirty="0"/>
              <a:t>node</a:t>
            </a:r>
            <a:r>
              <a:rPr lang="zh-TW" altLang="en-US" sz="3000" dirty="0"/>
              <a:t>作為基本單元，將一系列的</a:t>
            </a:r>
            <a:r>
              <a:rPr lang="en-US" altLang="zh-TW" sz="3000" dirty="0"/>
              <a:t>node</a:t>
            </a:r>
            <a:r>
              <a:rPr lang="zh-TW" altLang="en-US" sz="3000" dirty="0"/>
              <a:t>組織成樹狀結構，在每個</a:t>
            </a:r>
            <a:r>
              <a:rPr lang="en-US" altLang="zh-TW" sz="3000" dirty="0"/>
              <a:t>Node</a:t>
            </a:r>
            <a:r>
              <a:rPr lang="zh-TW" altLang="en-US" sz="3000" dirty="0"/>
              <a:t>中用</a:t>
            </a:r>
            <a:r>
              <a:rPr lang="en-US" altLang="zh-TW" sz="3000" dirty="0"/>
              <a:t>Property</a:t>
            </a:r>
            <a:r>
              <a:rPr lang="zh-TW" altLang="en-US" sz="3000" dirty="0"/>
              <a:t>來描述該</a:t>
            </a:r>
            <a:r>
              <a:rPr lang="en-US" altLang="zh-TW" sz="3000" dirty="0"/>
              <a:t>Node</a:t>
            </a:r>
            <a:r>
              <a:rPr lang="zh-TW" altLang="en-US" sz="3000" dirty="0"/>
              <a:t>的特性，</a:t>
            </a:r>
            <a:r>
              <a:rPr lang="en-US" altLang="zh-TW" sz="3000" dirty="0"/>
              <a:t>Property</a:t>
            </a:r>
            <a:r>
              <a:rPr lang="zh-TW" altLang="en-US" sz="3000" dirty="0"/>
              <a:t>內是成對的</a:t>
            </a:r>
            <a:r>
              <a:rPr lang="en-US" altLang="zh-TW" sz="3000" dirty="0"/>
              <a:t>Name</a:t>
            </a:r>
            <a:r>
              <a:rPr lang="zh-TW" altLang="en-US" sz="3000" dirty="0"/>
              <a:t>和</a:t>
            </a:r>
            <a:r>
              <a:rPr lang="en-US" altLang="zh-TW" sz="3000" dirty="0"/>
              <a:t>Value</a:t>
            </a:r>
          </a:p>
          <a:p>
            <a:r>
              <a:rPr lang="en-US" altLang="zh-TW" sz="3000" dirty="0"/>
              <a:t>DTS</a:t>
            </a:r>
            <a:r>
              <a:rPr lang="zh-TW" altLang="en-US" sz="3000" dirty="0"/>
              <a:t>：</a:t>
            </a:r>
            <a:r>
              <a:rPr lang="en-US" altLang="zh-TW" sz="3000" dirty="0"/>
              <a:t>Device tree source</a:t>
            </a:r>
          </a:p>
          <a:p>
            <a:pPr lvl="1"/>
            <a:r>
              <a:rPr lang="zh-TW" altLang="en-US" dirty="0"/>
              <a:t>用</a:t>
            </a:r>
            <a:r>
              <a:rPr lang="en-US" altLang="zh-TW" dirty="0"/>
              <a:t>ASCII</a:t>
            </a:r>
            <a:r>
              <a:rPr lang="zh-TW" altLang="en-US" dirty="0"/>
              <a:t>編碼描述硬體細節的檔案。</a:t>
            </a:r>
          </a:p>
          <a:p>
            <a:r>
              <a:rPr lang="en-US" altLang="zh-TW" sz="3000" dirty="0"/>
              <a:t>DTB</a:t>
            </a:r>
            <a:r>
              <a:rPr lang="zh-TW" altLang="en-US" sz="3000" dirty="0"/>
              <a:t>：</a:t>
            </a:r>
            <a:r>
              <a:rPr lang="en-US" altLang="zh-TW" sz="3000" dirty="0"/>
              <a:t>device tree blob</a:t>
            </a:r>
          </a:p>
          <a:p>
            <a:pPr lvl="1"/>
            <a:r>
              <a:rPr lang="zh-TW" altLang="en-US" dirty="0"/>
              <a:t>用二進制編碼描述</a:t>
            </a:r>
            <a:r>
              <a:rPr lang="en-US" altLang="zh-TW" dirty="0"/>
              <a:t>DTS</a:t>
            </a:r>
            <a:r>
              <a:rPr lang="zh-TW" altLang="en-US" dirty="0"/>
              <a:t>的內容。</a:t>
            </a:r>
          </a:p>
          <a:p>
            <a:r>
              <a:rPr lang="en-US" altLang="zh-TW" sz="3000" dirty="0"/>
              <a:t>DTC</a:t>
            </a:r>
            <a:r>
              <a:rPr lang="zh-TW" altLang="en-US" sz="3000" dirty="0"/>
              <a:t>：</a:t>
            </a:r>
            <a:r>
              <a:rPr lang="en-US" altLang="zh-TW" sz="3000" dirty="0"/>
              <a:t>device tree compiler</a:t>
            </a:r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DTS</a:t>
            </a:r>
            <a:r>
              <a:rPr lang="zh-TW" altLang="en-US" dirty="0"/>
              <a:t>編譯成</a:t>
            </a:r>
            <a:r>
              <a:rPr lang="en-US" altLang="zh-TW" dirty="0"/>
              <a:t>DTB</a:t>
            </a:r>
            <a:r>
              <a:rPr lang="zh-TW" altLang="en-US" dirty="0"/>
              <a:t>檔案，也可以反向將</a:t>
            </a:r>
            <a:r>
              <a:rPr lang="en-US" altLang="zh-TW" dirty="0"/>
              <a:t>DTB</a:t>
            </a:r>
            <a:r>
              <a:rPr lang="zh-TW" altLang="en-US" dirty="0"/>
              <a:t>還原成</a:t>
            </a:r>
            <a:r>
              <a:rPr lang="en-US" altLang="zh-TW" dirty="0"/>
              <a:t>DTS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2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16632"/>
            <a:ext cx="8352928" cy="6494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error3: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free_irq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error2: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release_mem_region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mem_start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mem_end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mem_start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error1: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kfree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dev_set_drvdata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(dev, NULL);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myhwip_remove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platform_device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pdev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*dev = &amp;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pdev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-&gt;dev;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*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dev_get_drvdata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free_irq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iounmap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base_addr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release_mem_region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mem_start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mem_end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mem_start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kfree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dev_set_drvdata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(dev, NULL);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50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504" y="545475"/>
            <a:ext cx="7344816" cy="53553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of_device_id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myhwip_of_match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.compatible = "xlnx,myhwip-1.00", },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/* end of list */ },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MODULE_DEVICE_TABLE(of,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myhwip_of_match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platform_driver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myhwip_driver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.driver = 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.name = DRIVER_NAME,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.owner = THIS_MODULE,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of_match_table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myhwip_of_match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},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.probe =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myhwip_probe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.remove =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myhwip_remove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myhwip_init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("Module initialization!\n");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platform_driver_register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myhwip_driver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6306512" y="3531108"/>
            <a:ext cx="28374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對所有已註冊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platform_device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進行比較，只有找到相同的名稱的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platform_device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才能註冊成功。當註冊成功時會呼叫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platform_driver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結構元素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probe 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</a:t>
            </a:r>
          </a:p>
        </p:txBody>
      </p:sp>
      <p:sp>
        <p:nvSpPr>
          <p:cNvPr id="6" name="向右箭號 5"/>
          <p:cNvSpPr/>
          <p:nvPr/>
        </p:nvSpPr>
        <p:spPr>
          <a:xfrm rot="8460526">
            <a:off x="5773986" y="4927218"/>
            <a:ext cx="526703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5076056" y="888559"/>
            <a:ext cx="864096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8766349">
            <a:off x="5673579" y="2709628"/>
            <a:ext cx="533146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12475" y="254345"/>
            <a:ext cx="3036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of_device_id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，透過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tree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中裝置節點的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compatible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屬性，其值為裝置名，用以對應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platform driver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6177" y="2363957"/>
            <a:ext cx="2987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platform driver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初始化時，利用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of_match_table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建立連結</a:t>
            </a:r>
          </a:p>
        </p:txBody>
      </p:sp>
      <p:sp>
        <p:nvSpPr>
          <p:cNvPr id="11" name="向右箭號 10"/>
          <p:cNvSpPr/>
          <p:nvPr/>
        </p:nvSpPr>
        <p:spPr>
          <a:xfrm rot="11227176">
            <a:off x="5279306" y="1793434"/>
            <a:ext cx="1014535" cy="2880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332641" y="1831792"/>
            <a:ext cx="2299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註冊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of_device_id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8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62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47664" y="332656"/>
            <a:ext cx="5544616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__exit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myhwip_exit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platform_driver_unregister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myhwip_driver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(KERN_ALERT "Close module!\n");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module_init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myhwip_init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module_exit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myhwip_exit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MODULE_LICENSE("GPL");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3027495"/>
            <a:ext cx="8352928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產生使用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petalinux</a:t>
            </a: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工具建立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Kernel Module</a:t>
            </a: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樣版</a:t>
            </a:r>
            <a:endParaRPr lang="en-US" altLang="zh-TW" sz="20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18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$ petalinux-create -t modules --name platformdriver --enable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將產生於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/project-spec/meta-user/recipes-modules/platformdriver/files</a:t>
            </a: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platformdriver.c</a:t>
            </a: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內容修改成前述程式碼</a:t>
            </a:r>
            <a:endParaRPr lang="en-US" altLang="zh-TW" sz="20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08" y="4581128"/>
            <a:ext cx="4267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60648"/>
            <a:ext cx="8496944" cy="586551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參閱</a:t>
            </a:r>
            <a:r>
              <a:rPr lang="en-US" altLang="zh-TW" sz="2400" dirty="0"/>
              <a:t>P16</a:t>
            </a:r>
            <a:r>
              <a:rPr lang="zh-TW" altLang="en-US" sz="2400" dirty="0"/>
              <a:t>，編譯該</a:t>
            </a:r>
            <a:r>
              <a:rPr lang="en-US" altLang="zh-TW" sz="2400" dirty="0"/>
              <a:t>Kernel Module</a:t>
            </a:r>
            <a:r>
              <a:rPr lang="zh-TW" altLang="en-US" sz="2400" dirty="0"/>
              <a:t>並將其加入至</a:t>
            </a:r>
            <a:r>
              <a:rPr lang="en-US" altLang="zh-TW" sz="2400" dirty="0" err="1"/>
              <a:t>PetaLinux</a:t>
            </a:r>
            <a:r>
              <a:rPr lang="zh-TW" altLang="en-US" sz="2400" dirty="0"/>
              <a:t>的檔案系統中</a:t>
            </a:r>
          </a:p>
          <a:p>
            <a:r>
              <a:rPr lang="en-US" altLang="zh-TW" sz="2400" dirty="0"/>
              <a:t>Kernel Module</a:t>
            </a:r>
            <a:r>
              <a:rPr lang="zh-TW" altLang="en-US" sz="2400" dirty="0"/>
              <a:t>測試</a:t>
            </a:r>
          </a:p>
          <a:p>
            <a:pPr lvl="1"/>
            <a:r>
              <a:rPr lang="zh-TW" altLang="en-US" sz="2000" dirty="0"/>
              <a:t>同</a:t>
            </a:r>
            <a:r>
              <a:rPr lang="en-US" altLang="zh-TW" sz="2000" dirty="0"/>
              <a:t>Lab 3</a:t>
            </a:r>
            <a:r>
              <a:rPr lang="zh-TW" altLang="en-US" sz="2000" dirty="0"/>
              <a:t>中</a:t>
            </a:r>
            <a:r>
              <a:rPr lang="en-US" altLang="zh-TW" sz="2000" dirty="0"/>
              <a:t>P9</a:t>
            </a:r>
            <a:r>
              <a:rPr lang="zh-TW" altLang="en-US" sz="2000" dirty="0"/>
              <a:t>的做法，將</a:t>
            </a:r>
            <a:r>
              <a:rPr lang="en-US" altLang="zh-TW" sz="2000" dirty="0" err="1"/>
              <a:t>BOOT.bin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boot.scr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image.ub</a:t>
            </a:r>
            <a:r>
              <a:rPr lang="zh-TW" altLang="en-US" sz="2000" dirty="0"/>
              <a:t>和</a:t>
            </a:r>
            <a:r>
              <a:rPr lang="en-US" altLang="zh-TW" sz="2000" dirty="0"/>
              <a:t>rootfs.tar.gz</a:t>
            </a:r>
            <a:r>
              <a:rPr lang="zh-TW" altLang="en-US" sz="2000" dirty="0"/>
              <a:t>複製到</a:t>
            </a:r>
            <a:r>
              <a:rPr lang="en-US" altLang="zh-TW" sz="2000" dirty="0"/>
              <a:t>SD</a:t>
            </a:r>
            <a:r>
              <a:rPr lang="zh-TW" altLang="en-US" sz="2000" dirty="0"/>
              <a:t>卡進行測試</a:t>
            </a:r>
            <a:endParaRPr lang="en-US" altLang="zh-TW" sz="2000" dirty="0"/>
          </a:p>
          <a:p>
            <a:pPr lvl="2"/>
            <a:r>
              <a:rPr lang="en-US" altLang="zh-TW" sz="1600" dirty="0"/>
              <a:t>$ </a:t>
            </a:r>
            <a:r>
              <a:rPr lang="en-US" altLang="zh-TW" sz="1600" dirty="0" err="1"/>
              <a:t>lsmod</a:t>
            </a:r>
            <a:endParaRPr lang="en-US" altLang="zh-TW" sz="1600" dirty="0"/>
          </a:p>
          <a:p>
            <a:pPr lvl="2"/>
            <a:r>
              <a:rPr lang="en-US" altLang="zh-TW" sz="1600" dirty="0"/>
              <a:t>$ cat /</a:t>
            </a:r>
            <a:r>
              <a:rPr lang="en-US" altLang="zh-TW" sz="1600" dirty="0" err="1"/>
              <a:t>proc</a:t>
            </a:r>
            <a:r>
              <a:rPr lang="en-US" altLang="zh-TW" sz="1600" dirty="0"/>
              <a:t>/interrupts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068324" y="6321987"/>
            <a:ext cx="2133600" cy="365125"/>
          </a:xfrm>
        </p:spPr>
        <p:txBody>
          <a:bodyPr/>
          <a:lstStyle/>
          <a:p>
            <a:fld id="{B15A5287-E07E-491F-8590-F22712E45F5F}" type="slidenum">
              <a:rPr lang="zh-TW" altLang="en-US" smtClean="0"/>
              <a:pPr/>
              <a:t>63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5" y="2908810"/>
            <a:ext cx="4752528" cy="18792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0373" y="3412866"/>
            <a:ext cx="47525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061" y="3964781"/>
            <a:ext cx="4199939" cy="82059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04845" y="4388466"/>
            <a:ext cx="3409462" cy="18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6" t="55967" b="14833"/>
          <a:stretch/>
        </p:blipFill>
        <p:spPr>
          <a:xfrm>
            <a:off x="5508104" y="5020021"/>
            <a:ext cx="3528772" cy="1350245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8273756" y="5817744"/>
            <a:ext cx="259003" cy="2320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28"/>
          <p:cNvCxnSpPr>
            <a:stCxn id="21" idx="2"/>
            <a:endCxn id="11" idx="2"/>
          </p:cNvCxnSpPr>
          <p:nvPr/>
        </p:nvCxnSpPr>
        <p:spPr>
          <a:xfrm rot="16200000" flipH="1">
            <a:off x="5851845" y="3498388"/>
            <a:ext cx="208038" cy="4894787"/>
          </a:xfrm>
          <a:prstGeom prst="bentConnector3">
            <a:avLst>
              <a:gd name="adj1" fmla="val 268791"/>
            </a:avLst>
          </a:prstGeom>
          <a:ln w="28575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5"/>
          <a:srcRect l="854" r="-1"/>
          <a:stretch/>
        </p:blipFill>
        <p:spPr>
          <a:xfrm>
            <a:off x="5292080" y="3029294"/>
            <a:ext cx="3456384" cy="81915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971" y="5355988"/>
            <a:ext cx="2667000" cy="485775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827584" y="5878941"/>
            <a:ext cx="290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印出中斷服務常式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printk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  <p:sp>
        <p:nvSpPr>
          <p:cNvPr id="28" name="矩形 27"/>
          <p:cNvSpPr/>
          <p:nvPr/>
        </p:nvSpPr>
        <p:spPr>
          <a:xfrm>
            <a:off x="5270932" y="3345573"/>
            <a:ext cx="3477532" cy="155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3328424" y="2871632"/>
            <a:ext cx="157478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開機資訊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960495" y="1934485"/>
            <a:ext cx="498573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4-3-1: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將開機資訊與中斷產生畫面擷取下來並傳至新雲端學院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4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Lab 4-3-2: </a:t>
            </a:r>
            <a:r>
              <a:rPr lang="zh-TW" altLang="en-US" sz="3600" dirty="0"/>
              <a:t>於</a:t>
            </a:r>
            <a:r>
              <a:rPr lang="en-US" altLang="zh-TW" sz="3600" dirty="0"/>
              <a:t>Platform driver</a:t>
            </a:r>
            <a:r>
              <a:rPr lang="zh-TW" altLang="en-US" sz="3600" dirty="0"/>
              <a:t>中加入字元裝置驅動程序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64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1560" y="1325622"/>
            <a:ext cx="3960440" cy="54168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slab.h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of_address.h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of_device.h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of_platform.h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fs.h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uaccess.h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irq.h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of_irq.h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cdev.h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altLang="zh-TW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CLASS_NAME "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myhwip_class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DEVICE_CNT 1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MAJOR_num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MINOR_num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DRIVER_NAME "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6" name="矩形 5"/>
          <p:cNvSpPr/>
          <p:nvPr/>
        </p:nvSpPr>
        <p:spPr>
          <a:xfrm>
            <a:off x="5076056" y="1900697"/>
            <a:ext cx="3816424" cy="38779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chardev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major;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minor;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*class;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device_node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void __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iomem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vbase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void __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iomem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unsigned long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mem_start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unsigned long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mem_end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unsigned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altLang="zh-TW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chardev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8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65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354707"/>
            <a:ext cx="8424936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chardev_open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node,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*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nonseekable_open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(node,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TW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chardev_read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*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loff_t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*offset)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ret, value;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value = (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readl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myhwip.swt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)&gt;&gt;24)&amp; 0xff;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if((ret =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copy_to_user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&amp;value, size))) 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ret;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0;    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TW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chardev_write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*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loff_t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offset)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ret, value;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if((ret =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copy_from_user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(&amp;value,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size)))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printk("err: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copy_from_user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ret = %d\n", ret);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writel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(value&amp;0xff, </a:t>
            </a:r>
            <a:r>
              <a:rPr lang="en-US" altLang="zh-TW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myhwip.vbase</a:t>
            </a:r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43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66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332656"/>
            <a:ext cx="633670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chardev_release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*flip)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TW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chardev_fops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.owner  = THIS_MODULE,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.open   = 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chardev_open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.write  = 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chardev_write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.read   = 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chardev_read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.release= 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chardev_release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myhwip_irq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void *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printk("mymodule interrupt\n");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IRQ_HANDLED;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67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1008" y="235941"/>
            <a:ext cx="8280920" cy="63401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myhwip_probe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platform_device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pdev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*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r_mem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 IO mem resources */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*dev = &amp;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pdev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-&gt;dev;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dev_info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(dev, "Device Tree Probing\n");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 Get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iospace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device */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r_mem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platform_get_resource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pdev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IORESOURCE_MEM, 0);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(!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r_mem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dev_err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(dev, "invalid address\n");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-ENODEV;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dev_set_drvdata(dev, &amp;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myhwip.mem_start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r_mem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-&gt;start;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myhwip.mem_end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r_mem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-&gt;end;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(!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request_mem_region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myhwip.mem_start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myhwip.mem_end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myhwip.mem_start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DRIVER_NAME)) {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dev_err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(dev, "Couldn't lock memory region at %p\n",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(void *)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myhwip.mem_start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-EBUSY;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error1;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0"/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myhwip.vbase = </a:t>
            </a:r>
            <a:r>
              <a:rPr lang="en-US" altLang="zh-TW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ioremap</a:t>
            </a:r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myhwip.mem_start</a:t>
            </a:r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myhwip.mem_end</a:t>
            </a:r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TW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myhwip.mem_start</a:t>
            </a:r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+ 1);</a:t>
            </a:r>
          </a:p>
          <a:p>
            <a:pPr lvl="0"/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(!myhwip.vbase) {</a:t>
            </a:r>
          </a:p>
          <a:p>
            <a:pPr lvl="0"/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dev_err</a:t>
            </a:r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(dev, "mymodule: Could not allocate </a:t>
            </a:r>
            <a:r>
              <a:rPr lang="en-US" altLang="zh-TW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iomem</a:t>
            </a:r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</a:t>
            </a:r>
          </a:p>
          <a:p>
            <a:pPr lvl="0"/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-EIO;</a:t>
            </a:r>
          </a:p>
          <a:p>
            <a:pPr lvl="0"/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error2;</a:t>
            </a:r>
          </a:p>
          <a:p>
            <a:pPr lvl="0"/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538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68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0432" y="140188"/>
            <a:ext cx="9036496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myhwip.swt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myhwip.vbase + 1;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 Get IRQ for the device */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myhwip.irq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platform_get_irq(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pdev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	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request_irq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myhwip.irq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myhwip_irq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IRQF_TRIGGER_RISING, DRIVER_NAME, NULL);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&lt;0) {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dev_err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(dev, "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testmodule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Could not allocate interrupt %d.\n",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myhwip.irq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error3;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dev_info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dev,"mymodule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0x%08x mapped to 0x%08x,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(unsigned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__force)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myhwip.mem_start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(unsigned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__force)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myhwip.vbase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myhwip.irq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myhwip.major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MAJOR_num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myhwip.minor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MINOR_num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if(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myhwip.major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MKDEV(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myhwip.major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register_chrdev_region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DEVICE_CNT, DRIVER_NAME);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else{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if((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alloc_chrdev_region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myhwip.minor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DEVICE_CNT, DRIVER_NAME))&lt;0)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printk("allocating 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chrdev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region failed!\n");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myhwip.major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MAJOR(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myhwip.minor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MINOR(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  <a:p>
            <a:pPr lvl="0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printk("major:%d, minor:%d\n", 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myhwip.major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myhwip.minor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69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4184" y="231596"/>
            <a:ext cx="8928992" cy="63401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cdev_init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myhwip.cdev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chardev_fops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cdev_add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myhwip.cdev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DEVICE_CNT);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myhwip.class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class_create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(THIS_MODULE, CLASS_NAME);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device_create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myhwip.class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NULL, 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NULL, DRIVER_NAME);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error3: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free_irq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myhwip.irq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error2: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release_mem_region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myhwip.mem_start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myhwip.mem_end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myhwip.mem_start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error1: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kfree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dev_set_drvdata(dev, NULL);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myhwip_remove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platform_device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pdev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*dev = &amp;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pdev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-&gt;dev;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cdev_del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myhwip.cdev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unregister_chrdev_region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DEVICE_CNT);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device_destroy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myhwip.class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myhwip.devid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class_destroy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myhwip.class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iounmap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(myhwip.vbase);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free_irq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myhwip.irq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release_mem_region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myhwip.mem_start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myhwip.mem_end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myhwip.mem_start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dev_set_drvdata(dev, NULL);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16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Dtsi</a:t>
            </a:r>
            <a:r>
              <a:rPr lang="zh-TW" altLang="en-US" dirty="0"/>
              <a:t>：</a:t>
            </a:r>
          </a:p>
          <a:p>
            <a:pPr lvl="1"/>
            <a:r>
              <a:rPr lang="zh-TW" altLang="en-US" dirty="0"/>
              <a:t>一個</a:t>
            </a:r>
            <a:r>
              <a:rPr lang="en-US" altLang="zh-TW" dirty="0"/>
              <a:t>SOC</a:t>
            </a:r>
            <a:r>
              <a:rPr lang="zh-TW" altLang="en-US" dirty="0"/>
              <a:t>可能會被用在不同的產品上，就如同使用的</a:t>
            </a:r>
            <a:r>
              <a:rPr lang="en-US" altLang="zh-TW" dirty="0"/>
              <a:t>ZYNQ-7000</a:t>
            </a:r>
            <a:r>
              <a:rPr lang="zh-TW" altLang="en-US" dirty="0"/>
              <a:t>也被使用在不同的開發版上，</a:t>
            </a:r>
            <a:r>
              <a:rPr lang="en-US" altLang="zh-TW" dirty="0"/>
              <a:t>.</a:t>
            </a:r>
            <a:r>
              <a:rPr lang="en-US" altLang="zh-TW" dirty="0" err="1"/>
              <a:t>dtsi</a:t>
            </a:r>
            <a:r>
              <a:rPr lang="zh-TW" altLang="en-US" dirty="0"/>
              <a:t>檔案就是用來儲存</a:t>
            </a:r>
            <a:r>
              <a:rPr lang="en-US" altLang="zh-TW" dirty="0"/>
              <a:t>SOC</a:t>
            </a:r>
            <a:r>
              <a:rPr lang="zh-TW" altLang="en-US" dirty="0"/>
              <a:t>通用的硬體設定，不同的</a:t>
            </a:r>
            <a:r>
              <a:rPr lang="en-US" altLang="zh-TW" dirty="0"/>
              <a:t>.</a:t>
            </a:r>
            <a:r>
              <a:rPr lang="en-US" altLang="zh-TW" dirty="0" err="1"/>
              <a:t>dts</a:t>
            </a:r>
            <a:r>
              <a:rPr lang="zh-TW" altLang="en-US" dirty="0"/>
              <a:t>可以使用通用的</a:t>
            </a:r>
            <a:r>
              <a:rPr lang="en-US" altLang="zh-TW" dirty="0"/>
              <a:t>.</a:t>
            </a:r>
            <a:r>
              <a:rPr lang="en-US" altLang="zh-TW" dirty="0" err="1"/>
              <a:t>dtsi</a:t>
            </a:r>
            <a:r>
              <a:rPr lang="zh-TW" altLang="en-US" dirty="0"/>
              <a:t>，使用上就類似</a:t>
            </a:r>
            <a:r>
              <a:rPr lang="en-US" altLang="zh-TW" dirty="0"/>
              <a:t>C</a:t>
            </a:r>
            <a:r>
              <a:rPr lang="zh-TW" altLang="en-US" dirty="0"/>
              <a:t>語言的</a:t>
            </a:r>
            <a:r>
              <a:rPr lang="en-US" altLang="zh-TW" dirty="0"/>
              <a:t>.h</a:t>
            </a:r>
            <a:r>
              <a:rPr lang="zh-TW" altLang="en-US" dirty="0"/>
              <a:t>檔案。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66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31640" y="0"/>
            <a:ext cx="7272808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of_device_id 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myhwip_of_match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.compatible = "xlnx,myhwip-1.00", },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/* end of list */ },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MODULE_DEVICE_TABLE(of, 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myhwip_of_match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platform_driver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myhwip_driver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.driver = {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.name = DRIVER_NAME,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.owner = THIS_MODULE,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of_match_table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myhwip_of_match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},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.probe = 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myhwip_probe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.remove = 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myhwip_remove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myhwip_init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printk("Module initialization!\n");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platform_driver_register(&amp;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myhwip_driver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__exit 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myhwip_exit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platform_driver_unregister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myhwip_driver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printk(KERN_ALERT "Close module!\n");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TW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module_init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myhwip_init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module_exit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myhwip_exit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MODULE_LICENSE("GPL");</a:t>
            </a:r>
          </a:p>
        </p:txBody>
      </p:sp>
    </p:spTree>
    <p:extLst>
      <p:ext uri="{BB962C8B-B14F-4D97-AF65-F5344CB8AC3E}">
        <p14:creationId xmlns:p14="http://schemas.microsoft.com/office/powerpoint/2010/main" val="115358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45" y="44624"/>
            <a:ext cx="8856389" cy="608153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產生使用</a:t>
            </a:r>
            <a:r>
              <a:rPr lang="en-US" altLang="zh-TW" sz="2400" dirty="0"/>
              <a:t>petalinux</a:t>
            </a:r>
            <a:r>
              <a:rPr lang="zh-TW" altLang="en-US" sz="2400" dirty="0"/>
              <a:t>工具建立</a:t>
            </a:r>
            <a:r>
              <a:rPr lang="en-US" altLang="zh-TW" sz="2400" dirty="0"/>
              <a:t>Kernel Module</a:t>
            </a:r>
            <a:r>
              <a:rPr lang="zh-TW" altLang="en-US" sz="2400" dirty="0"/>
              <a:t>樣版</a:t>
            </a:r>
          </a:p>
          <a:p>
            <a:pPr lvl="1"/>
            <a:r>
              <a:rPr lang="en-US" altLang="zh-TW" sz="1800" dirty="0"/>
              <a:t>$ petalinux-create -t modules --name char2platform --enable</a:t>
            </a:r>
          </a:p>
          <a:p>
            <a:r>
              <a:rPr lang="zh-TW" altLang="en-US" sz="2400" dirty="0"/>
              <a:t>將產生於</a:t>
            </a:r>
            <a:r>
              <a:rPr lang="en-US" altLang="zh-TW" sz="2400" dirty="0"/>
              <a:t>/project-spec/meta-user/recipes-modules/char2platform/files</a:t>
            </a:r>
            <a:r>
              <a:rPr lang="zh-TW" altLang="en-US" sz="2400" dirty="0"/>
              <a:t>的</a:t>
            </a:r>
            <a:r>
              <a:rPr lang="en-US" altLang="zh-TW" sz="2400" dirty="0"/>
              <a:t>char2platform.c</a:t>
            </a:r>
            <a:r>
              <a:rPr lang="zh-TW" altLang="en-US" sz="2400" dirty="0"/>
              <a:t>內容修改成前述程式碼</a:t>
            </a:r>
            <a:endParaRPr lang="en-US" altLang="zh-TW" sz="2400" dirty="0"/>
          </a:p>
          <a:p>
            <a:r>
              <a:rPr lang="zh-TW" altLang="en-US" sz="2400" dirty="0"/>
              <a:t>因與</a:t>
            </a:r>
            <a:r>
              <a:rPr lang="en-US" altLang="zh-TW" sz="2400" dirty="0"/>
              <a:t>Lab 4-3-1</a:t>
            </a:r>
            <a:r>
              <a:rPr lang="zh-TW" altLang="en-US" sz="2400" dirty="0"/>
              <a:t>建置的</a:t>
            </a:r>
            <a:r>
              <a:rPr lang="en-US" altLang="zh-TW" sz="2400" dirty="0"/>
              <a:t>platform driver</a:t>
            </a:r>
            <a:r>
              <a:rPr lang="zh-TW" altLang="en-US" sz="2400" dirty="0"/>
              <a:t>是共用同一個裝置，僅將目前的</a:t>
            </a:r>
            <a:r>
              <a:rPr lang="en-US" altLang="zh-TW" sz="2400" dirty="0"/>
              <a:t>char2platform</a:t>
            </a:r>
            <a:r>
              <a:rPr lang="zh-TW" altLang="en-US" sz="2400" dirty="0"/>
              <a:t>保留至在核心</a:t>
            </a:r>
            <a:endParaRPr lang="en-US" altLang="zh-TW" sz="2400" dirty="0"/>
          </a:p>
          <a:p>
            <a:pPr lvl="1"/>
            <a:r>
              <a:rPr lang="en-US" altLang="zh-TW" sz="2000" dirty="0"/>
              <a:t>$ petalinux-</a:t>
            </a:r>
            <a:r>
              <a:rPr lang="en-US" altLang="zh-TW" sz="2000" dirty="0" err="1"/>
              <a:t>config</a:t>
            </a:r>
            <a:r>
              <a:rPr lang="en-US" altLang="zh-TW" sz="2000" dirty="0"/>
              <a:t> -c </a:t>
            </a:r>
            <a:r>
              <a:rPr lang="en-US" altLang="zh-TW" sz="2000" dirty="0" err="1"/>
              <a:t>rootfs</a:t>
            </a:r>
            <a:endParaRPr lang="en-US" altLang="zh-TW" sz="2000" dirty="0"/>
          </a:p>
          <a:p>
            <a:pPr lvl="1"/>
            <a:r>
              <a:rPr lang="zh-TW" altLang="en-US" sz="2000" dirty="0"/>
              <a:t>選取</a:t>
            </a:r>
            <a:r>
              <a:rPr lang="en-US" altLang="zh-TW" sz="2000" dirty="0"/>
              <a:t>modules</a:t>
            </a:r>
            <a:r>
              <a:rPr lang="zh-TW" altLang="en-US" sz="2000" dirty="0"/>
              <a:t>後，僅保留</a:t>
            </a:r>
            <a:r>
              <a:rPr lang="en-US" altLang="zh-TW" sz="2000" dirty="0"/>
              <a:t>char2platform</a:t>
            </a:r>
            <a:r>
              <a:rPr lang="zh-TW" altLang="en-US" sz="2000" dirty="0"/>
              <a:t>，其他</a:t>
            </a:r>
            <a:r>
              <a:rPr lang="en-US" altLang="zh-TW" sz="2000" dirty="0"/>
              <a:t>module</a:t>
            </a:r>
            <a:r>
              <a:rPr lang="zh-TW" altLang="en-US" sz="2000" dirty="0"/>
              <a:t>的取消選取</a:t>
            </a:r>
            <a:endParaRPr lang="en-US" altLang="zh-TW" sz="2000" dirty="0"/>
          </a:p>
          <a:p>
            <a:pPr lvl="1"/>
            <a:r>
              <a:rPr lang="zh-TW" altLang="en-US" sz="2000" dirty="0"/>
              <a:t>離開後並儲存目前的組態</a:t>
            </a:r>
          </a:p>
          <a:p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71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5" y="3918634"/>
            <a:ext cx="4262782" cy="280284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21088"/>
            <a:ext cx="4434855" cy="176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9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63" y="2599988"/>
            <a:ext cx="3686175" cy="762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30061"/>
          <a:stretch/>
        </p:blipFill>
        <p:spPr>
          <a:xfrm>
            <a:off x="1962486" y="1155116"/>
            <a:ext cx="4973092" cy="1216016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632"/>
            <a:ext cx="9050504" cy="6009531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參閱</a:t>
            </a:r>
            <a:r>
              <a:rPr lang="en-US" altLang="zh-TW" sz="2000" dirty="0"/>
              <a:t>P16</a:t>
            </a:r>
            <a:r>
              <a:rPr lang="zh-TW" altLang="en-US" sz="2000" dirty="0"/>
              <a:t>，編譯該</a:t>
            </a:r>
            <a:r>
              <a:rPr lang="en-US" altLang="zh-TW" sz="2000" dirty="0"/>
              <a:t>Kernel Module</a:t>
            </a:r>
            <a:r>
              <a:rPr lang="zh-TW" altLang="en-US" sz="2000" dirty="0"/>
              <a:t>並將其加入至</a:t>
            </a:r>
            <a:r>
              <a:rPr lang="en-US" altLang="zh-TW" sz="2000" dirty="0" err="1"/>
              <a:t>PetaLinux</a:t>
            </a:r>
            <a:r>
              <a:rPr lang="zh-TW" altLang="en-US" sz="2000" dirty="0"/>
              <a:t>的檔案系統中。同</a:t>
            </a:r>
            <a:r>
              <a:rPr lang="en-US" altLang="zh-TW" sz="2000" dirty="0"/>
              <a:t>Lab 3</a:t>
            </a:r>
            <a:r>
              <a:rPr lang="zh-TW" altLang="en-US" sz="2000" dirty="0"/>
              <a:t>中</a:t>
            </a:r>
            <a:r>
              <a:rPr lang="en-US" altLang="zh-TW" sz="2000" dirty="0"/>
              <a:t>P9</a:t>
            </a:r>
            <a:r>
              <a:rPr lang="zh-TW" altLang="en-US" sz="2000" dirty="0"/>
              <a:t>的做法，將</a:t>
            </a:r>
            <a:r>
              <a:rPr lang="en-US" altLang="zh-TW" sz="2000" dirty="0" err="1"/>
              <a:t>BOOT.bin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boot.scr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image.ub</a:t>
            </a:r>
            <a:r>
              <a:rPr lang="zh-TW" altLang="en-US" sz="2000" dirty="0"/>
              <a:t>和</a:t>
            </a:r>
            <a:r>
              <a:rPr lang="en-US" altLang="zh-TW" sz="2000" dirty="0"/>
              <a:t>rootfs.tar.gz</a:t>
            </a:r>
            <a:r>
              <a:rPr lang="zh-TW" altLang="en-US" sz="2000" dirty="0"/>
              <a:t>複製到</a:t>
            </a:r>
            <a:r>
              <a:rPr lang="en-US" altLang="zh-TW" sz="2000" dirty="0"/>
              <a:t>SD</a:t>
            </a:r>
            <a:r>
              <a:rPr lang="zh-TW" altLang="en-US" sz="2000" dirty="0"/>
              <a:t>卡中，並且利用</a:t>
            </a:r>
            <a:r>
              <a:rPr lang="en-US" altLang="zh-TW" sz="2000" dirty="0"/>
              <a:t>Lab 4-2-2</a:t>
            </a:r>
            <a:r>
              <a:rPr lang="zh-TW" altLang="en-US" sz="2000" dirty="0"/>
              <a:t>產生的</a:t>
            </a:r>
            <a:r>
              <a:rPr lang="en-US" altLang="zh-TW" sz="2000" dirty="0"/>
              <a:t>read</a:t>
            </a:r>
            <a:r>
              <a:rPr lang="zh-TW" altLang="en-US" sz="2000" dirty="0"/>
              <a:t>與</a:t>
            </a:r>
            <a:r>
              <a:rPr lang="en-US" altLang="zh-TW" sz="2000" dirty="0"/>
              <a:t>write</a:t>
            </a:r>
            <a:r>
              <a:rPr lang="zh-TW" altLang="en-US" sz="2000" dirty="0"/>
              <a:t>執行檔進行存取測試</a:t>
            </a:r>
            <a:endParaRPr lang="en-US" altLang="zh-TW" sz="20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r>
              <a:rPr lang="en-US" altLang="zh-TW" sz="1800" dirty="0"/>
              <a:t>$ </a:t>
            </a:r>
            <a:r>
              <a:rPr lang="en-US" altLang="zh-TW" sz="1800" dirty="0" err="1"/>
              <a:t>lsmod</a:t>
            </a:r>
            <a:endParaRPr lang="en-US" altLang="zh-TW" sz="1800" dirty="0"/>
          </a:p>
          <a:p>
            <a:pPr lvl="1"/>
            <a:r>
              <a:rPr lang="en-US" altLang="zh-TW" sz="1800" dirty="0"/>
              <a:t>$ cat /</a:t>
            </a:r>
            <a:r>
              <a:rPr lang="en-US" altLang="zh-TW" sz="1800" dirty="0" err="1"/>
              <a:t>proc</a:t>
            </a:r>
            <a:r>
              <a:rPr lang="en-US" altLang="zh-TW" sz="1800" dirty="0"/>
              <a:t>/interrupts</a:t>
            </a:r>
          </a:p>
          <a:p>
            <a:pPr lvl="1"/>
            <a:r>
              <a:rPr lang="en-US" altLang="zh-TW" sz="1800" dirty="0"/>
              <a:t>$ ls /dev</a:t>
            </a:r>
          </a:p>
          <a:p>
            <a:pPr lvl="1"/>
            <a:r>
              <a:rPr lang="en-US" altLang="zh-TW" sz="1800" dirty="0"/>
              <a:t>$ ./read</a:t>
            </a:r>
          </a:p>
          <a:p>
            <a:pPr lvl="1"/>
            <a:r>
              <a:rPr lang="en-US" altLang="zh-TW" sz="1800" dirty="0"/>
              <a:t>$ ./write 10</a:t>
            </a:r>
          </a:p>
          <a:p>
            <a:pPr lvl="1"/>
            <a:endParaRPr lang="en-US" altLang="zh-TW" sz="1800" dirty="0"/>
          </a:p>
          <a:p>
            <a:pPr lvl="2"/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3230488" y="6483653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A5287-E07E-491F-8590-F22712E45F5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7563" y="1368073"/>
            <a:ext cx="4752528" cy="624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301" y="3493362"/>
            <a:ext cx="4199939" cy="82059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85085" y="3917047"/>
            <a:ext cx="3409462" cy="18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24301" y="2898018"/>
            <a:ext cx="3644497" cy="165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5"/>
          <a:srcRect t="30374"/>
          <a:stretch/>
        </p:blipFill>
        <p:spPr>
          <a:xfrm>
            <a:off x="251520" y="4181488"/>
            <a:ext cx="3695700" cy="815720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262685" y="4550189"/>
            <a:ext cx="633654" cy="1917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3" t="55967" b="14833"/>
          <a:stretch/>
        </p:blipFill>
        <p:spPr>
          <a:xfrm>
            <a:off x="4067944" y="5042819"/>
            <a:ext cx="4824916" cy="1350245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4788024" y="5574020"/>
            <a:ext cx="576064" cy="533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020272" y="5574020"/>
            <a:ext cx="1296144" cy="188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8129740" y="5840542"/>
            <a:ext cx="259003" cy="2320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206948" y="5127045"/>
            <a:ext cx="9227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寫入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endParaRPr lang="zh-TW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232900" y="5131368"/>
            <a:ext cx="178415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1971646" y="5931635"/>
            <a:ext cx="204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印出中斷服務常式中</a:t>
            </a:r>
            <a:r>
              <a:rPr lang="en-US" altLang="zh-TW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printk</a:t>
            </a:r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376" y="5259430"/>
            <a:ext cx="2781300" cy="723900"/>
          </a:xfrm>
          <a:prstGeom prst="rect">
            <a:avLst/>
          </a:prstGeom>
        </p:spPr>
      </p:pic>
      <p:cxnSp>
        <p:nvCxnSpPr>
          <p:cNvPr id="29" name="直線單箭頭接點 28"/>
          <p:cNvCxnSpPr>
            <a:endCxn id="27" idx="2"/>
          </p:cNvCxnSpPr>
          <p:nvPr/>
        </p:nvCxnSpPr>
        <p:spPr>
          <a:xfrm>
            <a:off x="1733028" y="5861263"/>
            <a:ext cx="6526214" cy="211336"/>
          </a:xfrm>
          <a:prstGeom prst="bentConnector4">
            <a:avLst>
              <a:gd name="adj1" fmla="val 41"/>
              <a:gd name="adj2" fmla="val 319683"/>
            </a:avLst>
          </a:prstGeom>
          <a:ln w="28575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611559" y="1495743"/>
            <a:ext cx="1316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開機資訊</a:t>
            </a:r>
          </a:p>
        </p:txBody>
      </p:sp>
    </p:spTree>
    <p:extLst>
      <p:ext uri="{BB962C8B-B14F-4D97-AF65-F5344CB8AC3E}">
        <p14:creationId xmlns:p14="http://schemas.microsoft.com/office/powerpoint/2010/main" val="8467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59" y="1124744"/>
            <a:ext cx="4830403" cy="46085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8179" y="1700808"/>
            <a:ext cx="39239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zynq-7000.dtsi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/components/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plnx_workspace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/device-tree/device-tree)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行出現的“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compatible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屬性為定義裝置名稱。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DTS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的第一步就是制定裝置的骨架結構，上述的兩點構成了一個最低限度且有效的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tree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217998" y="1772816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表示此節點的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只用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(32 bit)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，不指定址大小</a:t>
            </a:r>
          </a:p>
        </p:txBody>
      </p:sp>
    </p:spTree>
    <p:extLst>
      <p:ext uri="{BB962C8B-B14F-4D97-AF65-F5344CB8AC3E}">
        <p14:creationId xmlns:p14="http://schemas.microsoft.com/office/powerpoint/2010/main" val="13756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ut/>
      </p:transition>
    </mc:Choice>
    <mc:Fallback xmlns="">
      <p:transition spd="slow" advClick="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8389613" cy="3964418"/>
          </a:xfrm>
          <a:prstGeom prst="rect">
            <a:avLst/>
          </a:prstGeom>
        </p:spPr>
      </p:pic>
      <p:sp>
        <p:nvSpPr>
          <p:cNvPr id="32666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clkc</a:t>
            </a:r>
            <a:r>
              <a:rPr lang="zh-TW" altLang="en-US" dirty="0"/>
              <a:t>片段</a:t>
            </a:r>
            <a:endParaRPr lang="zh-TW" altLang="zh-TW" dirty="0"/>
          </a:p>
        </p:txBody>
      </p:sp>
      <p:sp>
        <p:nvSpPr>
          <p:cNvPr id="2" name="圓角矩形 1"/>
          <p:cNvSpPr/>
          <p:nvPr/>
        </p:nvSpPr>
        <p:spPr>
          <a:xfrm>
            <a:off x="7196844" y="3685458"/>
            <a:ext cx="903548" cy="2475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236296" y="3249895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&lt;&amp;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clkc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3&gt;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2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ut/>
      </p:transition>
    </mc:Choice>
    <mc:Fallback xmlns="">
      <p:transition spd="slow" advClick="0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15251</TotalTime>
  <Words>7860</Words>
  <Application>Microsoft Office PowerPoint</Application>
  <PresentationFormat>如螢幕大小 (4:3)</PresentationFormat>
  <Paragraphs>992</Paragraphs>
  <Slides>72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8" baseType="lpstr">
      <vt:lpstr>新細明體</vt:lpstr>
      <vt:lpstr>標楷體</vt:lpstr>
      <vt:lpstr>Arial</vt:lpstr>
      <vt:lpstr>Calibri</vt:lpstr>
      <vt:lpstr>Times New Roman</vt:lpstr>
      <vt:lpstr>Office 佈景主題</vt:lpstr>
      <vt:lpstr>Lab 4: Linux驅動程式模組</vt:lpstr>
      <vt:lpstr>嵌入式系統</vt:lpstr>
      <vt:lpstr>Linux驅動程式沿革</vt:lpstr>
      <vt:lpstr>Linux驅動程式分類</vt:lpstr>
      <vt:lpstr>PowerPoint 簡報</vt:lpstr>
      <vt:lpstr>Linux Device Tree</vt:lpstr>
      <vt:lpstr>PowerPoint 簡報</vt:lpstr>
      <vt:lpstr>PowerPoint 簡報</vt:lpstr>
      <vt:lpstr>clkc片段</vt:lpstr>
      <vt:lpstr>Zynq-7000的device tree</vt:lpstr>
      <vt:lpstr>PowerPoint 簡報</vt:lpstr>
      <vt:lpstr>PowerPoint 簡報</vt:lpstr>
      <vt:lpstr>PowerPoint 簡報</vt:lpstr>
      <vt:lpstr>ZYNQ-7000中斷架構</vt:lpstr>
      <vt:lpstr>System-top.dts檔案內容</vt:lpstr>
      <vt:lpstr>建立與編譯Kernel Module</vt:lpstr>
      <vt:lpstr>建立與編譯Kernel Module</vt:lpstr>
      <vt:lpstr>PowerPoint 簡報</vt:lpstr>
      <vt:lpstr>改用sdk的cross compile實現Kernel Module</vt:lpstr>
      <vt:lpstr>所需之Makefile</vt:lpstr>
      <vt:lpstr>編譯Kernel Module</vt:lpstr>
      <vt:lpstr>載入及卸載Kernel Module</vt:lpstr>
      <vt:lpstr>Lab 4-2</vt:lpstr>
      <vt:lpstr>驅動程式</vt:lpstr>
      <vt:lpstr>中斷與中斷服務程式</vt:lpstr>
      <vt:lpstr>ZYNQ-7000中斷架構</vt:lpstr>
      <vt:lpstr>Lab 4-2-1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Lab 4-2-2</vt:lpstr>
      <vt:lpstr>PowerPoint 簡報</vt:lpstr>
      <vt:lpstr>字元裝置驅動程式範例(myhwip.c)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字元裝置驅動程式編譯</vt:lpstr>
      <vt:lpstr>應用軟體程式(read.c)讀取switch值</vt:lpstr>
      <vt:lpstr>PowerPoint 簡報</vt:lpstr>
      <vt:lpstr>PowerPoint 簡報</vt:lpstr>
      <vt:lpstr>Lab 4-3-1: Platform driver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Lab 4-3-2: 於Platform driver中加入字元裝置驅動程序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Huang</dc:creator>
  <cp:lastModifiedBy>user</cp:lastModifiedBy>
  <cp:revision>442</cp:revision>
  <cp:lastPrinted>2013-05-17T09:53:04Z</cp:lastPrinted>
  <dcterms:created xsi:type="dcterms:W3CDTF">2012-11-14T06:28:06Z</dcterms:created>
  <dcterms:modified xsi:type="dcterms:W3CDTF">2025-05-13T03:33:28Z</dcterms:modified>
</cp:coreProperties>
</file>