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43" r:id="rId2"/>
    <p:sldMasterId id="2147483827" r:id="rId3"/>
  </p:sldMasterIdLst>
  <p:sldIdLst>
    <p:sldId id="256" r:id="rId4"/>
    <p:sldId id="257" r:id="rId5"/>
    <p:sldId id="275" r:id="rId6"/>
    <p:sldId id="260" r:id="rId7"/>
    <p:sldId id="270" r:id="rId8"/>
    <p:sldId id="262" r:id="rId9"/>
    <p:sldId id="261" r:id="rId10"/>
    <p:sldId id="271" r:id="rId11"/>
    <p:sldId id="272" r:id="rId12"/>
    <p:sldId id="265" r:id="rId13"/>
    <p:sldId id="273" r:id="rId14"/>
    <p:sldId id="266" r:id="rId15"/>
    <p:sldId id="267" r:id="rId16"/>
    <p:sldId id="268" r:id="rId17"/>
    <p:sldId id="276" r:id="rId18"/>
    <p:sldId id="258" r:id="rId19"/>
    <p:sldId id="259" r:id="rId20"/>
    <p:sldId id="274" r:id="rId21"/>
    <p:sldId id="264" r:id="rId22"/>
    <p:sldId id="277" r:id="rId23"/>
    <p:sldId id="269" r:id="rId24"/>
    <p:sldId id="278" r:id="rId25"/>
    <p:sldId id="279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5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7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87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77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24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8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0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91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240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22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060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8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76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625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08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737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198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1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70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4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84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062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45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291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46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1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01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9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10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7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6D3A7F-D10F-46C7-A14B-031D4247931B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8FC8-CB2B-4A56-9568-650B8BEEC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2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it-etc.net1.tw/download.html" TargetMode="External"/><Relationship Id="rId2" Type="http://schemas.openxmlformats.org/officeDocument/2006/relationships/hyperlink" Target="http://eservice.cwb.gov.tw/wdps/obs/state.htm#%E7%8F%BE%E5%AD%98%E6%B8%AC%E7%AB%99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1439" y="808007"/>
            <a:ext cx="9144000" cy="23876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機器學習期末專題</a:t>
            </a:r>
            <a:endParaRPr lang="zh-TW" alt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8750" y="4041653"/>
            <a:ext cx="9334500" cy="165576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組員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0416211</a:t>
            </a:r>
            <a:r>
              <a:rPr lang="zh-TW" altLang="en-US" sz="2000" dirty="0" smtClean="0"/>
              <a:t>黃紹瑜、</a:t>
            </a:r>
            <a:r>
              <a:rPr lang="en-US" altLang="zh-TW" sz="2000" dirty="0" smtClean="0"/>
              <a:t>0416033</a:t>
            </a:r>
            <a:r>
              <a:rPr lang="zh-TW" altLang="en-US" sz="2000" dirty="0" smtClean="0"/>
              <a:t>黃品任、</a:t>
            </a:r>
            <a:r>
              <a:rPr lang="en-US" altLang="zh-TW" sz="2000" dirty="0" smtClean="0"/>
              <a:t>0416094 </a:t>
            </a:r>
            <a:r>
              <a:rPr lang="zh-TW" altLang="en-US" sz="2000" dirty="0" smtClean="0"/>
              <a:t>黃兆宇</a:t>
            </a:r>
            <a:r>
              <a:rPr lang="zh-TW" altLang="en-US" sz="2000" dirty="0"/>
              <a:t>、</a:t>
            </a:r>
            <a:r>
              <a:rPr lang="en-US" altLang="zh-TW" sz="2000" dirty="0"/>
              <a:t>04160206</a:t>
            </a:r>
            <a:r>
              <a:rPr lang="zh-TW" altLang="en-US" sz="2000" dirty="0"/>
              <a:t>李明峻</a:t>
            </a:r>
          </a:p>
        </p:txBody>
      </p:sp>
    </p:spTree>
    <p:extLst>
      <p:ext uri="{BB962C8B-B14F-4D97-AF65-F5344CB8AC3E}">
        <p14:creationId xmlns:p14="http://schemas.microsoft.com/office/powerpoint/2010/main" val="41397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692" y="184638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車速對應區間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642" y="1510200"/>
            <a:ext cx="10515600" cy="435133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將取得的車速轉換成區間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&lt; 60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-1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國道最低速限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60</a:t>
            </a:r>
            <a:r>
              <a:rPr lang="zh-TW" altLang="en-US" dirty="0" smtClean="0"/>
              <a:t> </a:t>
            </a:r>
            <a:r>
              <a:rPr lang="en-US" altLang="zh-TW" dirty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70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70</a:t>
            </a:r>
            <a:r>
              <a:rPr lang="zh-TW" altLang="en-US" dirty="0" smtClean="0"/>
              <a:t> </a:t>
            </a:r>
            <a:r>
              <a:rPr lang="en-US" altLang="zh-TW" dirty="0" smtClean="0"/>
              <a:t>~ 80 : 1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80 ~ 90 : 2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90 ~ 100 : 3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100 ~ 110 : 4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&gt;= 110 : 5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國一最高速限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4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812" y="172330"/>
            <a:ext cx="10515600" cy="13255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Training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dataset</a:t>
            </a:r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 生成</a:t>
            </a:r>
            <a:endParaRPr lang="zh-TW" altLang="en-US" b="1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9812" y="1608992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Step1. </a:t>
            </a:r>
            <a:r>
              <a:rPr lang="zh-TW" altLang="en-US" dirty="0" smtClean="0"/>
              <a:t>取範圍內每一時間點之國一小客車平均時速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Step2. </a:t>
            </a:r>
            <a:r>
              <a:rPr lang="zh-TW" altLang="en-US" dirty="0" smtClean="0"/>
              <a:t>根據</a:t>
            </a:r>
            <a:r>
              <a:rPr lang="zh-TW" altLang="en-US" dirty="0"/>
              <a:t>門架位置加入</a:t>
            </a:r>
            <a:r>
              <a:rPr lang="zh-TW" altLang="en-US" dirty="0" smtClean="0"/>
              <a:t>速限資料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Step3. </a:t>
            </a:r>
            <a:r>
              <a:rPr lang="zh-TW" altLang="en-US" dirty="0" smtClean="0"/>
              <a:t>根據門架位置時間取得天氣資料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Step4. </a:t>
            </a:r>
            <a:r>
              <a:rPr lang="zh-TW" altLang="en-US" dirty="0" smtClean="0"/>
              <a:t>加入該時間之星期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Step5. </a:t>
            </a:r>
            <a:r>
              <a:rPr lang="zh-TW" altLang="en-US" dirty="0" smtClean="0"/>
              <a:t>將時間轉換為</a:t>
            </a:r>
            <a:r>
              <a:rPr lang="en-US" altLang="zh-TW" dirty="0" smtClean="0"/>
              <a:t>0:00</a:t>
            </a:r>
            <a:r>
              <a:rPr lang="zh-TW" altLang="en-US" dirty="0" smtClean="0"/>
              <a:t>起算之分鐘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Step6. </a:t>
            </a:r>
            <a:r>
              <a:rPr lang="zh-TW" altLang="en-US" dirty="0" smtClean="0"/>
              <a:t>將車速轉換成區</a:t>
            </a:r>
            <a:r>
              <a:rPr lang="zh-TW" altLang="en-US" dirty="0"/>
              <a:t>間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412" y="185461"/>
            <a:ext cx="10515600" cy="13255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dataset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32" y="2427565"/>
            <a:ext cx="10808409" cy="7189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208434" y="3888732"/>
            <a:ext cx="1103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target</a:t>
            </a:r>
          </a:p>
          <a:p>
            <a:endParaRPr lang="en-US" altLang="zh-TW" dirty="0"/>
          </a:p>
          <a:p>
            <a:r>
              <a:rPr lang="zh-TW" altLang="en-US" dirty="0" smtClean="0"/>
              <a:t>平均車速</a:t>
            </a:r>
            <a:endParaRPr lang="en-US" altLang="zh-TW" dirty="0" smtClean="0"/>
          </a:p>
          <a:p>
            <a:r>
              <a:rPr lang="zh-TW" altLang="en-US" dirty="0" smtClean="0"/>
              <a:t>，</a:t>
            </a:r>
            <a:r>
              <a:rPr lang="zh-TW" altLang="en-US" dirty="0"/>
              <a:t>轉換成</a:t>
            </a:r>
            <a:r>
              <a:rPr lang="zh-TW" altLang="en-US" dirty="0" smtClean="0"/>
              <a:t>區間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0324" y="3902353"/>
            <a:ext cx="95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南北向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/>
              <a:t>N = 0</a:t>
            </a:r>
          </a:p>
          <a:p>
            <a:r>
              <a:rPr lang="en-US" altLang="zh-TW" dirty="0" smtClean="0"/>
              <a:t> S </a:t>
            </a:r>
            <a:r>
              <a:rPr lang="en-US" altLang="zh-TW" dirty="0"/>
              <a:t>= 1</a:t>
            </a:r>
          </a:p>
          <a:p>
            <a:endParaRPr lang="en-US" altLang="zh-TW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855695" y="3892872"/>
            <a:ext cx="9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里程數</a:t>
            </a:r>
            <a:endParaRPr lang="en-US" altLang="zh-TW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31078" y="3892872"/>
            <a:ext cx="9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速限</a:t>
            </a:r>
            <a:endParaRPr lang="en-US" altLang="zh-TW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147474" y="3882472"/>
            <a:ext cx="9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緯度</a:t>
            </a:r>
            <a:endParaRPr lang="en-US" altLang="zh-TW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106451" y="3891440"/>
            <a:ext cx="9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經度</a:t>
            </a:r>
            <a:endParaRPr lang="en-US" altLang="zh-TW" dirty="0"/>
          </a:p>
        </p:txBody>
      </p:sp>
      <p:sp>
        <p:nvSpPr>
          <p:cNvPr id="40" name="矩形 39"/>
          <p:cNvSpPr/>
          <p:nvPr/>
        </p:nvSpPr>
        <p:spPr>
          <a:xfrm>
            <a:off x="5960214" y="3902353"/>
            <a:ext cx="116089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   </a:t>
            </a:r>
            <a:r>
              <a:rPr lang="zh-TW" altLang="en-US" dirty="0"/>
              <a:t> </a:t>
            </a:r>
            <a:r>
              <a:rPr lang="zh-TW" altLang="en-US" dirty="0" smtClean="0"/>
              <a:t>  星期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600" dirty="0" smtClean="0"/>
              <a:t>  0 </a:t>
            </a:r>
            <a:r>
              <a:rPr lang="en-US" altLang="zh-TW" sz="1600" dirty="0"/>
              <a:t>: </a:t>
            </a:r>
            <a:r>
              <a:rPr lang="zh-TW" altLang="en-US" sz="1600" dirty="0" smtClean="0"/>
              <a:t>星期日</a:t>
            </a:r>
            <a:endParaRPr lang="en-US" altLang="zh-TW" sz="1600" dirty="0" smtClean="0"/>
          </a:p>
          <a:p>
            <a:r>
              <a:rPr lang="en-US" altLang="zh-TW" sz="1600" dirty="0" smtClean="0"/>
              <a:t>  1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星期一</a:t>
            </a:r>
            <a:endParaRPr lang="en-US" altLang="zh-TW" sz="1600" dirty="0" smtClean="0"/>
          </a:p>
          <a:p>
            <a:r>
              <a:rPr lang="en-US" altLang="zh-TW" sz="1600" dirty="0" smtClean="0"/>
              <a:t>  2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星期二</a:t>
            </a:r>
            <a:endParaRPr lang="en-US" altLang="zh-TW" sz="1600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以此類推</a:t>
            </a:r>
            <a:endParaRPr lang="en-US" altLang="zh-TW" sz="1600" dirty="0" smtClean="0"/>
          </a:p>
        </p:txBody>
      </p:sp>
      <p:sp>
        <p:nvSpPr>
          <p:cNvPr id="41" name="矩形 40"/>
          <p:cNvSpPr/>
          <p:nvPr/>
        </p:nvSpPr>
        <p:spPr>
          <a:xfrm>
            <a:off x="7244968" y="3902353"/>
            <a:ext cx="1345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r>
              <a:rPr lang="zh-TW" altLang="en-US" dirty="0" smtClean="0"/>
              <a:t>    時間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90858" y="3625354"/>
            <a:ext cx="91082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     雨量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mm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325544" y="3644491"/>
            <a:ext cx="85792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    氣壓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hpa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917767" y="2427565"/>
            <a:ext cx="2141338" cy="119778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未使用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51431" y="2446702"/>
            <a:ext cx="1142034" cy="119778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未使用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31580" y="4456351"/>
            <a:ext cx="1022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hours</a:t>
            </a:r>
            <a:r>
              <a:rPr lang="zh-TW" altLang="en-US" dirty="0"/>
              <a:t> * </a:t>
            </a:r>
            <a:r>
              <a:rPr lang="en-US" altLang="zh-TW" dirty="0"/>
              <a:t>60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150" y="207498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使用的</a:t>
            </a:r>
            <a:r>
              <a:rPr lang="en-US" altLang="zh-TW" b="1" dirty="0" smtClean="0">
                <a:solidFill>
                  <a:srgbClr val="002060"/>
                </a:solidFill>
              </a:rPr>
              <a:t>training model : 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0826" y="1533060"/>
            <a:ext cx="10515600" cy="279595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en-US" altLang="zh-TW" dirty="0" smtClean="0"/>
              <a:t>Random </a:t>
            </a:r>
            <a:r>
              <a:rPr lang="en-US" altLang="zh-TW" dirty="0"/>
              <a:t>F</a:t>
            </a:r>
            <a:r>
              <a:rPr lang="en-US" altLang="zh-TW" dirty="0" smtClean="0"/>
              <a:t>orest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 </a:t>
            </a:r>
            <a:r>
              <a:rPr lang="en-US" altLang="zh-TW" dirty="0"/>
              <a:t>K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</a:t>
            </a:r>
            <a:r>
              <a:rPr lang="en-US" altLang="zh-TW" dirty="0" smtClean="0"/>
              <a:t>(n = 5)</a:t>
            </a:r>
          </a:p>
          <a:p>
            <a:pPr marL="0" indent="0">
              <a:buNone/>
            </a:pPr>
            <a:r>
              <a:rPr lang="en-US" altLang="zh-TW" dirty="0" smtClean="0"/>
              <a:t>3. </a:t>
            </a:r>
            <a:r>
              <a:rPr lang="en-US" altLang="zh-TW" dirty="0" smtClean="0"/>
              <a:t>Naive Bayes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 Linear 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6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資料量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26</a:t>
            </a:r>
            <a:r>
              <a:rPr lang="zh-TW" altLang="en-US" dirty="0" smtClean="0"/>
              <a:t> </a:t>
            </a:r>
            <a:r>
              <a:rPr lang="en-US" altLang="zh-TW" dirty="0" smtClean="0"/>
              <a:t>0:</a:t>
            </a:r>
            <a:r>
              <a:rPr lang="zh-TW" altLang="en-US" dirty="0" smtClean="0"/>
              <a:t> </a:t>
            </a:r>
            <a:r>
              <a:rPr lang="en-US" altLang="zh-TW" dirty="0" smtClean="0"/>
              <a:t>00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12/16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23:55</a:t>
            </a:r>
            <a:r>
              <a:rPr lang="zh-TW" altLang="en-US" dirty="0" smtClean="0"/>
              <a:t> 共</a:t>
            </a:r>
            <a:r>
              <a:rPr lang="en-US" altLang="zh-TW" dirty="0" smtClean="0"/>
              <a:t>885736</a:t>
            </a:r>
            <a:r>
              <a:rPr lang="zh-TW" altLang="en-US" dirty="0"/>
              <a:t>筆</a:t>
            </a:r>
            <a:endParaRPr lang="en-US" altLang="zh-TW" dirty="0" smtClean="0"/>
          </a:p>
          <a:p>
            <a:r>
              <a:rPr lang="en-US" altLang="zh-TW" dirty="0" smtClean="0"/>
              <a:t>Test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時間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</a:t>
            </a:r>
            <a:r>
              <a:rPr lang="en-US" altLang="zh-TW" dirty="0" smtClean="0"/>
              <a:t>/17</a:t>
            </a:r>
            <a:r>
              <a:rPr lang="zh-TW" altLang="en-US" dirty="0" smtClean="0"/>
              <a:t> </a:t>
            </a:r>
            <a:r>
              <a:rPr lang="en-US" altLang="zh-TW" dirty="0" smtClean="0"/>
              <a:t>0:00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</a:t>
            </a:r>
            <a:r>
              <a:rPr lang="en-US" altLang="zh-TW" dirty="0" smtClean="0"/>
              <a:t>/23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23:55</a:t>
            </a:r>
            <a:r>
              <a:rPr lang="zh-TW" altLang="en-US" dirty="0" smtClean="0"/>
              <a:t> 共</a:t>
            </a:r>
            <a:r>
              <a:rPr lang="en-US" altLang="zh-TW" dirty="0" smtClean="0"/>
              <a:t>295187</a:t>
            </a:r>
            <a:r>
              <a:rPr lang="zh-TW" altLang="en-US" dirty="0" smtClean="0"/>
              <a:t>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7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627" y="172329"/>
            <a:ext cx="10515600" cy="13255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Training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data target </a:t>
            </a:r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分布</a:t>
            </a:r>
            <a:endParaRPr lang="zh-TW" altLang="en-US" b="1" dirty="0">
              <a:solidFill>
                <a:srgbClr val="002060"/>
              </a:solidFill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011" y="1893545"/>
            <a:ext cx="7293831" cy="43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860" y="194190"/>
            <a:ext cx="8534400" cy="1392768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執行結果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:</a:t>
            </a:r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random forest</a:t>
            </a:r>
            <a:r>
              <a:rPr lang="en-US" altLang="zh-TW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zh-TW" dirty="0">
                <a:solidFill>
                  <a:srgbClr val="002060"/>
                </a:solidFill>
                <a:latin typeface="+mn-ea"/>
                <a:ea typeface="+mn-ea"/>
              </a:rPr>
            </a:br>
            <a:endParaRPr lang="zh-TW" altLang="en-US" sz="4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5900" y="1079127"/>
            <a:ext cx="35345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            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含天氣</a:t>
            </a:r>
            <a:endParaRPr lang="en-US" altLang="zh-TW" sz="28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accuracy : 0.715709025126</a:t>
            </a:r>
            <a:br>
              <a:rPr lang="en-US" altLang="zh-TW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</a:br>
            <a:endParaRPr lang="zh-TW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74" y="1925512"/>
            <a:ext cx="5852172" cy="4389129"/>
          </a:xfrm>
          <a:prstGeom prst="rect">
            <a:avLst/>
          </a:prstGeom>
        </p:spPr>
      </p:pic>
      <p:sp>
        <p:nvSpPr>
          <p:cNvPr id="6" name="文字方塊 3"/>
          <p:cNvSpPr txBox="1"/>
          <p:nvPr/>
        </p:nvSpPr>
        <p:spPr>
          <a:xfrm>
            <a:off x="6950133" y="1079126"/>
            <a:ext cx="35345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            </a:t>
            </a:r>
            <a:r>
              <a:rPr lang="zh-TW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不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含天氣</a:t>
            </a:r>
            <a:endParaRPr lang="en-US" altLang="zh-TW" sz="28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accuracy : 0.716711779313</a:t>
            </a:r>
            <a:br>
              <a:rPr lang="en-US" altLang="zh-TW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</a:br>
            <a:endParaRPr lang="zh-TW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2" y="192551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220" y="168832"/>
            <a:ext cx="8534400" cy="1507067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執行結果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:</a:t>
            </a:r>
            <a:r>
              <a:rPr lang="zh-TW" altLang="en-US" b="1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naive </a:t>
            </a:r>
            <a:r>
              <a:rPr lang="en-US" altLang="zh-TW" b="1" dirty="0" err="1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bayes</a:t>
            </a:r>
            <a:r>
              <a:rPr lang="en-US" altLang="zh-TW" b="1" dirty="0" smtClean="0">
                <a:solidFill>
                  <a:srgbClr val="002060"/>
                </a:solidFill>
                <a:latin typeface="+mn-ea"/>
                <a:ea typeface="+mn-ea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solidFill>
                  <a:srgbClr val="002060"/>
                </a:solidFill>
                <a:latin typeface="+mn-ea"/>
                <a:ea typeface="+mn-ea"/>
                <a:cs typeface="Arial" panose="020B0604020202020204" pitchFamily="34" charset="0"/>
              </a:rPr>
            </a:br>
            <a:endParaRPr lang="zh-TW" altLang="en-US" b="1" dirty="0">
              <a:solidFill>
                <a:srgbClr val="00206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" y="1889368"/>
            <a:ext cx="4856818" cy="4340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50312" y="1002508"/>
            <a:ext cx="4154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             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不含天氣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        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accuracy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0.529372905988</a:t>
            </a:r>
            <a: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</a:br>
            <a:endParaRPr lang="zh-TW" altLang="en-US" b="1" dirty="0"/>
          </a:p>
        </p:txBody>
      </p:sp>
      <p:sp>
        <p:nvSpPr>
          <p:cNvPr id="6" name="文字方塊 3"/>
          <p:cNvSpPr txBox="1"/>
          <p:nvPr/>
        </p:nvSpPr>
        <p:spPr>
          <a:xfrm>
            <a:off x="6132407" y="1002508"/>
            <a:ext cx="4154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             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含天氣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        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accuracy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: 0.446025739616</a:t>
            </a:r>
            <a: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</a:br>
            <a:endParaRPr lang="zh-TW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84" y="17581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05512" y="286629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執行</a:t>
            </a:r>
            <a:r>
              <a:rPr lang="zh-TW" altLang="en-US" b="1" dirty="0">
                <a:solidFill>
                  <a:srgbClr val="002060"/>
                </a:solidFill>
                <a:latin typeface="+mj-ea"/>
              </a:rPr>
              <a:t>結果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:</a:t>
            </a:r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 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SVM</a:t>
            </a:r>
            <a:r>
              <a:rPr lang="en-US" altLang="zh-TW" dirty="0" smtClean="0">
                <a:solidFill>
                  <a:srgbClr val="002060"/>
                </a:solidFill>
                <a:latin typeface="+mj-ea"/>
              </a:rPr>
              <a:t/>
            </a:r>
            <a:br>
              <a:rPr lang="en-US" altLang="zh-TW" dirty="0" smtClean="0">
                <a:solidFill>
                  <a:srgbClr val="002060"/>
                </a:solidFill>
                <a:latin typeface="+mj-ea"/>
              </a:rPr>
            </a:b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867"/>
            <a:ext cx="6255439" cy="469157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3193" y="1018650"/>
            <a:ext cx="39435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        含天氣</a:t>
            </a:r>
            <a:endParaRPr lang="en-US" altLang="zh-TW" sz="28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           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accuracy 0.418033314475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226" y="141791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執行</a:t>
            </a:r>
            <a:r>
              <a:rPr lang="zh-TW" altLang="en-US" b="1" dirty="0">
                <a:solidFill>
                  <a:srgbClr val="002060"/>
                </a:solidFill>
                <a:latin typeface="+mj-ea"/>
              </a:rPr>
              <a:t>結果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: KNN , N = 5 </a:t>
            </a:r>
            <a:r>
              <a:rPr lang="en-US" altLang="zh-TW" dirty="0" smtClean="0">
                <a:solidFill>
                  <a:srgbClr val="002060"/>
                </a:solidFill>
                <a:latin typeface="+mj-ea"/>
              </a:rPr>
              <a:t/>
            </a:r>
            <a:br>
              <a:rPr lang="en-US" altLang="zh-TW" dirty="0" smtClean="0">
                <a:solidFill>
                  <a:srgbClr val="002060"/>
                </a:solidFill>
                <a:latin typeface="+mj-ea"/>
              </a:rPr>
            </a:br>
            <a:endParaRPr lang="zh-TW" altLang="en-US" sz="2400" dirty="0">
              <a:latin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88" y="2129573"/>
            <a:ext cx="5866340" cy="43997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2" y="2129573"/>
            <a:ext cx="5992847" cy="44946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338383" y="1269479"/>
            <a:ext cx="3413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  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含天氣</a:t>
            </a:r>
            <a:endParaRPr lang="en-US" altLang="zh-TW" sz="28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accuracy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: 0.730028761429</a:t>
            </a:r>
            <a:r>
              <a:rPr lang="en-US" altLang="zh-TW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/>
            </a:r>
            <a:br>
              <a:rPr lang="en-US" altLang="zh-TW" dirty="0" smtClean="0">
                <a:solidFill>
                  <a:srgbClr val="002060"/>
                </a:solidFill>
                <a:latin typeface="Arial Narrow" panose="020B0606020202030204" pitchFamily="34" charset="0"/>
              </a:rPr>
            </a:b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48508" y="1212081"/>
            <a:ext cx="41457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               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不含天氣</a:t>
            </a:r>
            <a:endParaRPr lang="en-US" altLang="zh-TW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      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accuracy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: 0.726163415056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96" y="66822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主題 </a:t>
            </a:r>
            <a:r>
              <a:rPr lang="en-US" altLang="zh-TW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國道</a:t>
            </a:r>
            <a:r>
              <a:rPr lang="zh-TW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一號車速預測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342" y="1413168"/>
            <a:ext cx="10515600" cy="435133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實</a:t>
            </a:r>
            <a:r>
              <a:rPr lang="zh-TW" altLang="en-US" sz="2400" dirty="0" smtClean="0"/>
              <a:t>作想法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利用交通部高速公路局網路提供的</a:t>
            </a:r>
            <a:r>
              <a:rPr lang="en-US" altLang="zh-TW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r>
              <a:rPr lang="zh-TW" altLang="en-US" sz="2400" dirty="0" smtClean="0"/>
              <a:t>資料庫和其他網路資料來預測某一時間點、一特定位置的車速</a:t>
            </a:r>
            <a:r>
              <a:rPr lang="zh-TW" altLang="en-US" sz="2400" dirty="0"/>
              <a:t>以</a:t>
            </a:r>
            <a:r>
              <a:rPr lang="zh-TW" altLang="en-US" sz="2400" dirty="0" smtClean="0"/>
              <a:t>判斷交通狀況。</a:t>
            </a:r>
            <a:endParaRPr lang="en-US" altLang="zh-TW" sz="2400" dirty="0" smtClean="0"/>
          </a:p>
          <a:p>
            <a:r>
              <a:rPr lang="zh-TW" altLang="en-US" sz="2400" dirty="0" smtClean="0"/>
              <a:t>使用資料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1.</a:t>
            </a:r>
            <a:r>
              <a:rPr lang="zh-TW" altLang="en-US" sz="2400" dirty="0" smtClean="0"/>
              <a:t> 交通部高速公路局</a:t>
            </a:r>
            <a:r>
              <a:rPr lang="en-US" altLang="zh-TW" sz="2400" dirty="0" smtClean="0"/>
              <a:t>ETC</a:t>
            </a:r>
            <a:r>
              <a:rPr lang="zh-TW" altLang="en-US" sz="2400" dirty="0" smtClean="0"/>
              <a:t>資料庫</a:t>
            </a:r>
            <a:r>
              <a:rPr lang="en-US" altLang="zh-TW" sz="2400" dirty="0" smtClean="0"/>
              <a:t>M05A</a:t>
            </a:r>
          </a:p>
          <a:p>
            <a:pPr marL="0" indent="0">
              <a:buNone/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2.</a:t>
            </a:r>
            <a:r>
              <a:rPr lang="zh-TW" altLang="en-US" sz="2400" dirty="0" smtClean="0"/>
              <a:t> 中央氣象局地面觀測站資料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  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ETC</a:t>
            </a:r>
            <a:r>
              <a:rPr lang="zh-TW" altLang="en-US" sz="2400" dirty="0" smtClean="0"/>
              <a:t>測站之經緯度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中央</a:t>
            </a:r>
            <a:r>
              <a:rPr lang="zh-TW" altLang="en-US" sz="2400" dirty="0"/>
              <a:t>氣象局個測站之</a:t>
            </a:r>
            <a:r>
              <a:rPr lang="zh-TW" altLang="en-US" sz="2400" dirty="0" smtClean="0"/>
              <a:t>經緯度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高速公路</a:t>
            </a:r>
            <a:r>
              <a:rPr lang="zh-TW" altLang="en-US" sz="2400" dirty="0"/>
              <a:t>車速速限</a:t>
            </a:r>
            <a:endParaRPr lang="en-US" altLang="zh-TW" sz="2400" dirty="0" smtClean="0"/>
          </a:p>
        </p:txBody>
      </p:sp>
      <p:pic>
        <p:nvPicPr>
          <p:cNvPr id="3074" name="Picture 2" descr="「高速公路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08" y="3332652"/>
            <a:ext cx="4923936" cy="27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61" y="2078129"/>
            <a:ext cx="5801784" cy="4351338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563774" y="146523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執行結果 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: KNN , N = 10 </a:t>
            </a:r>
            <a:br>
              <a:rPr lang="en-US" altLang="zh-TW" b="1" dirty="0" smtClean="0">
                <a:solidFill>
                  <a:srgbClr val="002060"/>
                </a:solidFill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8" y="2078129"/>
            <a:ext cx="5852172" cy="43891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48147" y="1277910"/>
            <a:ext cx="39312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       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含天氣</a:t>
            </a:r>
            <a: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Arial Narrow" panose="020B0606020202030204" pitchFamily="34" charset="0"/>
              </a:rPr>
            </a:br>
            <a:r>
              <a:rPr lang="zh-TW" altLang="en-US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     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accuracy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0.724330678519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63143" y="1236498"/>
            <a:ext cx="3581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    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不含天氣</a:t>
            </a:r>
            <a:endParaRPr lang="en-US" altLang="zh-TW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accuracy :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0.722433576004</a:t>
            </a:r>
            <a:br>
              <a:rPr lang="en-US" altLang="zh-TW" b="1" dirty="0">
                <a:solidFill>
                  <a:srgbClr val="FF0000"/>
                </a:solidFill>
                <a:latin typeface="+mn-ea"/>
              </a:rPr>
            </a:b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8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127" y="374553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問題討論</a:t>
            </a:r>
            <a:r>
              <a:rPr lang="en-US" altLang="zh-TW" b="1" dirty="0" smtClean="0">
                <a:solidFill>
                  <a:srgbClr val="002060"/>
                </a:solidFill>
                <a:latin typeface="+mj-ea"/>
              </a:rPr>
              <a:t>:</a:t>
            </a:r>
            <a:endParaRPr lang="zh-TW" altLang="en-US" b="1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氣象局提供之天氣資料之測站數不夠密集，導致無法取得精確雨量資料。</a:t>
            </a:r>
            <a:endParaRPr lang="en-US" altLang="zh-TW" dirty="0" smtClean="0"/>
          </a:p>
          <a:p>
            <a:r>
              <a:rPr lang="zh-TW" altLang="en-US" dirty="0" smtClean="0"/>
              <a:t>近日缺乏降雨，導致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中降雨量資料少有變化</a:t>
            </a:r>
            <a:endParaRPr lang="en-US" altLang="zh-TW" dirty="0" smtClean="0"/>
          </a:p>
          <a:p>
            <a:r>
              <a:rPr lang="zh-TW" altLang="en-US" dirty="0" smtClean="0"/>
              <a:t>缺乏</a:t>
            </a:r>
            <a:r>
              <a:rPr lang="zh-TW" altLang="en-US" dirty="0"/>
              <a:t>跟</a:t>
            </a:r>
            <a:r>
              <a:rPr lang="zh-TW" altLang="en-US" dirty="0" smtClean="0"/>
              <a:t>能見度有關的氣象資料</a:t>
            </a:r>
            <a:endParaRPr lang="en-US" altLang="zh-TW" dirty="0" smtClean="0"/>
          </a:p>
          <a:p>
            <a:r>
              <a:rPr lang="zh-TW" altLang="en-US" dirty="0" smtClean="0"/>
              <a:t>在接近最低時速區間資料不足，資料皆集中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90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&lt; 60</a:t>
            </a:r>
          </a:p>
          <a:p>
            <a:r>
              <a:rPr lang="zh-TW" altLang="en-US" dirty="0" smtClean="0"/>
              <a:t>部分路段資料問題</a:t>
            </a:r>
            <a:r>
              <a:rPr lang="en-US" altLang="zh-TW" dirty="0" smtClean="0"/>
              <a:t>(ex. </a:t>
            </a:r>
            <a:r>
              <a:rPr lang="zh-TW" altLang="en-US" dirty="0" smtClean="0"/>
              <a:t>休息站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，希望可以找到清理這些資料的方式</a:t>
            </a:r>
            <a:endParaRPr lang="en-US" altLang="zh-TW" dirty="0" smtClean="0"/>
          </a:p>
          <a:p>
            <a:r>
              <a:rPr lang="zh-TW" altLang="en-US" dirty="0" smtClean="0"/>
              <a:t>增加是否為連續假期作為</a:t>
            </a:r>
            <a:r>
              <a:rPr lang="en-US" altLang="zh-TW" dirty="0" smtClean="0"/>
              <a:t>feature</a:t>
            </a:r>
          </a:p>
          <a:p>
            <a:r>
              <a:rPr lang="zh-TW" altLang="en-US" dirty="0" smtClean="0"/>
              <a:t>取得其他來源平均時速資訊作為驗證</a:t>
            </a:r>
            <a:endParaRPr lang="en-US" altLang="zh-TW" dirty="0" smtClean="0"/>
          </a:p>
          <a:p>
            <a:r>
              <a:rPr lang="zh-TW" altLang="en-US" dirty="0" smtClean="0"/>
              <a:t>加入附近流動人口</a:t>
            </a:r>
            <a:r>
              <a:rPr lang="zh-TW" altLang="en-US" dirty="0"/>
              <a:t>數量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0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162"/>
            <a:ext cx="10515600" cy="1325562"/>
          </a:xfrm>
        </p:spPr>
        <p:txBody>
          <a:bodyPr/>
          <a:lstStyle/>
          <a:p>
            <a:r>
              <a:rPr lang="zh-TW" altLang="en-US" dirty="0" smtClean="0"/>
              <a:t>新竹交流道 禮拜五 </a:t>
            </a:r>
            <a:r>
              <a:rPr lang="en-US" altLang="zh-TW" dirty="0" smtClean="0"/>
              <a:t>15:00 ~ 21:00 </a:t>
            </a:r>
            <a:r>
              <a:rPr lang="zh-TW" altLang="en-US" dirty="0" smtClean="0"/>
              <a:t>預測結果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7779"/>
              </p:ext>
            </p:extLst>
          </p:nvPr>
        </p:nvGraphicFramePr>
        <p:xfrm>
          <a:off x="565263" y="1130531"/>
          <a:ext cx="11263749" cy="5520779"/>
        </p:xfrm>
        <a:graphic>
          <a:graphicData uri="http://schemas.openxmlformats.org/drawingml/2006/table">
            <a:tbl>
              <a:tblPr/>
              <a:tblGrid>
                <a:gridCol w="1609107">
                  <a:extLst>
                    <a:ext uri="{9D8B030D-6E8A-4147-A177-3AD203B41FA5}">
                      <a16:colId xmlns:a16="http://schemas.microsoft.com/office/drawing/2014/main" val="2981359466"/>
                    </a:ext>
                  </a:extLst>
                </a:gridCol>
                <a:gridCol w="1609107">
                  <a:extLst>
                    <a:ext uri="{9D8B030D-6E8A-4147-A177-3AD203B41FA5}">
                      <a16:colId xmlns:a16="http://schemas.microsoft.com/office/drawing/2014/main" val="3190694094"/>
                    </a:ext>
                  </a:extLst>
                </a:gridCol>
                <a:gridCol w="1609107">
                  <a:extLst>
                    <a:ext uri="{9D8B030D-6E8A-4147-A177-3AD203B41FA5}">
                      <a16:colId xmlns:a16="http://schemas.microsoft.com/office/drawing/2014/main" val="2737399726"/>
                    </a:ext>
                  </a:extLst>
                </a:gridCol>
                <a:gridCol w="1609107">
                  <a:extLst>
                    <a:ext uri="{9D8B030D-6E8A-4147-A177-3AD203B41FA5}">
                      <a16:colId xmlns:a16="http://schemas.microsoft.com/office/drawing/2014/main" val="4006218499"/>
                    </a:ext>
                  </a:extLst>
                </a:gridCol>
                <a:gridCol w="1609107">
                  <a:extLst>
                    <a:ext uri="{9D8B030D-6E8A-4147-A177-3AD203B41FA5}">
                      <a16:colId xmlns:a16="http://schemas.microsoft.com/office/drawing/2014/main" val="4055170528"/>
                    </a:ext>
                  </a:extLst>
                </a:gridCol>
                <a:gridCol w="1609107">
                  <a:extLst>
                    <a:ext uri="{9D8B030D-6E8A-4147-A177-3AD203B41FA5}">
                      <a16:colId xmlns:a16="http://schemas.microsoft.com/office/drawing/2014/main" val="1630330509"/>
                    </a:ext>
                  </a:extLst>
                </a:gridCol>
                <a:gridCol w="1609107">
                  <a:extLst>
                    <a:ext uri="{9D8B030D-6E8A-4147-A177-3AD203B41FA5}">
                      <a16:colId xmlns:a16="http://schemas.microsoft.com/office/drawing/2014/main" val="775018789"/>
                    </a:ext>
                  </a:extLst>
                </a:gridCol>
              </a:tblGrid>
              <a:tr h="642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speed_limit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rainfall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21826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38908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43827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00097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57336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68485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943489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595750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7249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411445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362425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38415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452487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1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6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731745"/>
              </p:ext>
            </p:extLst>
          </p:nvPr>
        </p:nvGraphicFramePr>
        <p:xfrm>
          <a:off x="847896" y="665014"/>
          <a:ext cx="10706794" cy="5885412"/>
        </p:xfrm>
        <a:graphic>
          <a:graphicData uri="http://schemas.openxmlformats.org/drawingml/2006/table">
            <a:tbl>
              <a:tblPr/>
              <a:tblGrid>
                <a:gridCol w="1529542">
                  <a:extLst>
                    <a:ext uri="{9D8B030D-6E8A-4147-A177-3AD203B41FA5}">
                      <a16:colId xmlns:a16="http://schemas.microsoft.com/office/drawing/2014/main" val="2668963747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3596282114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8316614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532282029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786776789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1160614968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1317511336"/>
                    </a:ext>
                  </a:extLst>
                </a:gridCol>
              </a:tblGrid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12982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364617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420229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351310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4632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07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70256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81939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516390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3086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154238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68159"/>
                  </a:ext>
                </a:extLst>
              </a:tr>
              <a:tr h="452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1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://eservice.cwb.gov.tw/wdps/obs/state.htm#%</a:t>
            </a:r>
            <a:r>
              <a:rPr lang="en-US" altLang="zh-TW" dirty="0" smtClean="0">
                <a:hlinkClick r:id="rId2"/>
              </a:rPr>
              <a:t>E7%8F%BE%E5%AD%98%E6%B8%AC%E7%AB%99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中央氣象局測站資料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cit-etc.net1.tw/download.html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(ETC</a:t>
            </a:r>
            <a:r>
              <a:rPr lang="zh-TW" altLang="en-US" dirty="0" smtClean="0"/>
              <a:t>車速資料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550" y="277838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使用之</a:t>
            </a:r>
            <a:r>
              <a:rPr lang="en-US" altLang="zh-TW" b="1" dirty="0" smtClean="0">
                <a:solidFill>
                  <a:srgbClr val="002060"/>
                </a:solidFill>
              </a:rPr>
              <a:t>library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020" y="1603400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Python:</a:t>
            </a:r>
          </a:p>
          <a:p>
            <a:pPr marL="0" indent="0">
              <a:buNone/>
            </a:pPr>
            <a:r>
              <a:rPr lang="en-US" altLang="zh-TW" dirty="0" smtClean="0"/>
              <a:t>Random forest : </a:t>
            </a:r>
            <a:r>
              <a:rPr lang="en-US" altLang="zh-TW" dirty="0" err="1" smtClean="0"/>
              <a:t>sklearn.ensemble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Knn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sklearn.neighbors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Naive </a:t>
            </a:r>
            <a:r>
              <a:rPr lang="en-US" altLang="zh-TW" dirty="0" err="1" smtClean="0"/>
              <a:t>bayes</a:t>
            </a:r>
            <a:r>
              <a:rPr lang="en-US" altLang="zh-TW" dirty="0" smtClean="0"/>
              <a:t> :  </a:t>
            </a:r>
            <a:r>
              <a:rPr lang="en-US" altLang="zh-TW" dirty="0" err="1" smtClean="0"/>
              <a:t>sklearn.naive_bayes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SVM : </a:t>
            </a:r>
            <a:r>
              <a:rPr lang="en-US" altLang="zh-TW" dirty="0" err="1" smtClean="0"/>
              <a:t>sklearn.svm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xml.etree.ElementTree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geopy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6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009" y="174576"/>
            <a:ext cx="6767174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rgbClr val="002060"/>
                </a:solidFill>
                <a:latin typeface="+mj-ea"/>
                <a:ea typeface="+mj-ea"/>
              </a:rPr>
              <a:t>MO5A </a:t>
            </a:r>
            <a:r>
              <a:rPr lang="zh-TW" altLang="en-US" sz="4000" b="1" dirty="0" smtClean="0">
                <a:solidFill>
                  <a:srgbClr val="002060"/>
                </a:solidFill>
                <a:latin typeface="+mj-ea"/>
                <a:ea typeface="+mj-ea"/>
              </a:rPr>
              <a:t>內容</a:t>
            </a:r>
            <a:endParaRPr lang="en-US" altLang="zh-TW" sz="40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en-US" altLang="zh-TW" sz="3600" dirty="0" smtClean="0">
                <a:solidFill>
                  <a:srgbClr val="0070C0"/>
                </a:solidFill>
                <a:latin typeface="+mj-ea"/>
                <a:ea typeface="+mj-ea"/>
              </a:rPr>
              <a:t>(Target : </a:t>
            </a:r>
            <a:r>
              <a:rPr lang="zh-TW" altLang="en-US" sz="3600" dirty="0" smtClean="0">
                <a:solidFill>
                  <a:srgbClr val="0070C0"/>
                </a:solidFill>
                <a:latin typeface="+mj-ea"/>
                <a:ea typeface="+mj-ea"/>
              </a:rPr>
              <a:t>平均</a:t>
            </a:r>
            <a:r>
              <a:rPr lang="zh-TW" altLang="en-US" sz="3600" dirty="0">
                <a:solidFill>
                  <a:srgbClr val="0070C0"/>
                </a:solidFill>
                <a:latin typeface="+mj-ea"/>
                <a:ea typeface="+mj-ea"/>
              </a:rPr>
              <a:t>行駛</a:t>
            </a:r>
            <a:r>
              <a:rPr lang="zh-TW" altLang="en-US" sz="3600" dirty="0" smtClean="0">
                <a:solidFill>
                  <a:srgbClr val="0070C0"/>
                </a:solidFill>
                <a:latin typeface="+mj-ea"/>
                <a:ea typeface="+mj-ea"/>
              </a:rPr>
              <a:t>速率</a:t>
            </a:r>
            <a:r>
              <a:rPr lang="en-US" altLang="zh-TW" sz="3600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zh-TW" sz="3600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en-US" altLang="zh-TW" sz="3600" dirty="0" smtClean="0">
                <a:solidFill>
                  <a:srgbClr val="0070C0"/>
                </a:solidFill>
                <a:latin typeface="+mj-ea"/>
                <a:ea typeface="+mj-ea"/>
              </a:rPr>
              <a:t>feature : </a:t>
            </a:r>
            <a:r>
              <a:rPr lang="zh-TW" altLang="en-US" sz="3600" dirty="0" smtClean="0">
                <a:solidFill>
                  <a:srgbClr val="0070C0"/>
                </a:solidFill>
                <a:latin typeface="+mj-ea"/>
                <a:ea typeface="+mj-ea"/>
              </a:rPr>
              <a:t>時間、南北向、里程數</a:t>
            </a:r>
            <a:r>
              <a:rPr lang="en-US" altLang="zh-TW" sz="3600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endParaRPr lang="en-US" altLang="zh-TW" sz="4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31" y="869106"/>
            <a:ext cx="4576030" cy="330726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633545" y="5452890"/>
            <a:ext cx="3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2017/11/1  12:00:00 AM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2369" y="3440255"/>
            <a:ext cx="679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             日期、時間             上游測站       下游</a:t>
            </a:r>
            <a:r>
              <a:rPr lang="zh-TW" altLang="en-US" sz="1400" dirty="0"/>
              <a:t>測</a:t>
            </a:r>
            <a:r>
              <a:rPr lang="zh-TW" altLang="en-US" sz="1400" dirty="0" smtClean="0"/>
              <a:t>站           車種             車速             車流量     </a:t>
            </a:r>
            <a:endParaRPr lang="zh-TW" altLang="en-US" sz="1400" dirty="0"/>
          </a:p>
          <a:p>
            <a:r>
              <a:rPr lang="zh-TW" altLang="en-US" sz="1400" dirty="0" smtClean="0"/>
              <a:t>     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8649" y="2134356"/>
            <a:ext cx="4466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 每五分鐘更新</a:t>
            </a:r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 只做車種</a:t>
            </a:r>
            <a:r>
              <a:rPr lang="en-US" altLang="zh-TW" sz="2000" dirty="0" smtClean="0"/>
              <a:t>31(</a:t>
            </a:r>
            <a:r>
              <a:rPr lang="zh-TW" altLang="en-US" sz="2000" dirty="0" smtClean="0"/>
              <a:t>小型車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 如果車流</a:t>
            </a:r>
            <a:r>
              <a:rPr lang="zh-TW" altLang="en-US" sz="2000" dirty="0"/>
              <a:t>量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，則不計此筆資料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8" y="3922153"/>
            <a:ext cx="6054605" cy="14945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95869" y="3594143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(km/</a:t>
            </a:r>
            <a:r>
              <a:rPr lang="en-US" altLang="zh-TW" dirty="0" err="1"/>
              <a:t>hr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06" y="1318847"/>
            <a:ext cx="6973805" cy="51795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642" y="195508"/>
            <a:ext cx="10515600" cy="1325562"/>
          </a:xfrm>
        </p:spPr>
        <p:txBody>
          <a:bodyPr/>
          <a:lstStyle/>
          <a:p>
            <a:r>
              <a:rPr lang="en-US" altLang="zh-TW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r>
              <a:rPr lang="en-US" altLang="zh-TW" b="1" dirty="0" smtClean="0">
                <a:solidFill>
                  <a:srgbClr val="002060"/>
                </a:solidFill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</a:rPr>
              <a:t>門架位置 圖中紅點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704" y="242668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中央氣象局</a:t>
            </a:r>
            <a:r>
              <a:rPr lang="en-US" altLang="zh-TW" sz="4000" b="1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/>
            </a:r>
            <a:br>
              <a:rPr lang="en-US" altLang="zh-TW" sz="4000" b="1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</a:br>
            <a:r>
              <a:rPr lang="en-US" altLang="zh-TW" sz="4000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(feature : </a:t>
            </a:r>
            <a:r>
              <a:rPr lang="zh-TW" altLang="en-US" sz="4000" dirty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雨量</a:t>
            </a:r>
            <a:r>
              <a:rPr lang="zh-TW" altLang="en-US" sz="4000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、氣壓</a:t>
            </a:r>
            <a:r>
              <a:rPr lang="en-US" altLang="zh-TW" sz="4000" dirty="0" smtClean="0">
                <a:solidFill>
                  <a:srgbClr val="002060"/>
                </a:solidFill>
                <a:latin typeface="+mj-ea"/>
                <a:cs typeface="Arial" panose="020B0604020202020204" pitchFamily="34" charset="0"/>
              </a:rPr>
              <a:t>)</a:t>
            </a:r>
            <a:endParaRPr lang="zh-TW" altLang="en-US" sz="4000" dirty="0">
              <a:solidFill>
                <a:srgbClr val="002060"/>
              </a:solidFill>
              <a:latin typeface="+mj-ea"/>
              <a:cs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877" y="905449"/>
            <a:ext cx="3332284" cy="51665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2" y="2451616"/>
            <a:ext cx="7063981" cy="33496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162" y="3210151"/>
            <a:ext cx="4360985" cy="2230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096" y="29750"/>
            <a:ext cx="11211258" cy="132556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汽車位置氣象資料的決定方法</a:t>
            </a:r>
            <a:endParaRPr lang="zh-TW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00886"/>
              </p:ext>
            </p:extLst>
          </p:nvPr>
        </p:nvGraphicFramePr>
        <p:xfrm>
          <a:off x="929054" y="2064132"/>
          <a:ext cx="7230212" cy="1278127"/>
        </p:xfrm>
        <a:graphic>
          <a:graphicData uri="http://schemas.openxmlformats.org/drawingml/2006/table">
            <a:tbl>
              <a:tblPr/>
              <a:tblGrid>
                <a:gridCol w="803357">
                  <a:extLst>
                    <a:ext uri="{9D8B030D-6E8A-4147-A177-3AD203B41FA5}">
                      <a16:colId xmlns:a16="http://schemas.microsoft.com/office/drawing/2014/main" val="443919314"/>
                    </a:ext>
                  </a:extLst>
                </a:gridCol>
                <a:gridCol w="803357">
                  <a:extLst>
                    <a:ext uri="{9D8B030D-6E8A-4147-A177-3AD203B41FA5}">
                      <a16:colId xmlns:a16="http://schemas.microsoft.com/office/drawing/2014/main" val="272821141"/>
                    </a:ext>
                  </a:extLst>
                </a:gridCol>
                <a:gridCol w="803357">
                  <a:extLst>
                    <a:ext uri="{9D8B030D-6E8A-4147-A177-3AD203B41FA5}">
                      <a16:colId xmlns:a16="http://schemas.microsoft.com/office/drawing/2014/main" val="2300177665"/>
                    </a:ext>
                  </a:extLst>
                </a:gridCol>
                <a:gridCol w="803357">
                  <a:extLst>
                    <a:ext uri="{9D8B030D-6E8A-4147-A177-3AD203B41FA5}">
                      <a16:colId xmlns:a16="http://schemas.microsoft.com/office/drawing/2014/main" val="3441820528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370044576"/>
                    </a:ext>
                  </a:extLst>
                </a:gridCol>
                <a:gridCol w="995308">
                  <a:extLst>
                    <a:ext uri="{9D8B030D-6E8A-4147-A177-3AD203B41FA5}">
                      <a16:colId xmlns:a16="http://schemas.microsoft.com/office/drawing/2014/main" val="303274255"/>
                    </a:ext>
                  </a:extLst>
                </a:gridCol>
                <a:gridCol w="803357">
                  <a:extLst>
                    <a:ext uri="{9D8B030D-6E8A-4147-A177-3AD203B41FA5}">
                      <a16:colId xmlns:a16="http://schemas.microsoft.com/office/drawing/2014/main" val="2808827044"/>
                    </a:ext>
                  </a:extLst>
                </a:gridCol>
                <a:gridCol w="803357">
                  <a:extLst>
                    <a:ext uri="{9D8B030D-6E8A-4147-A177-3AD203B41FA5}">
                      <a16:colId xmlns:a16="http://schemas.microsoft.com/office/drawing/2014/main" val="1225862644"/>
                    </a:ext>
                  </a:extLst>
                </a:gridCol>
                <a:gridCol w="803357">
                  <a:extLst>
                    <a:ext uri="{9D8B030D-6E8A-4147-A177-3AD203B41FA5}">
                      <a16:colId xmlns:a16="http://schemas.microsoft.com/office/drawing/2014/main" val="1551875312"/>
                    </a:ext>
                  </a:extLst>
                </a:gridCol>
              </a:tblGrid>
              <a:tr h="90474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國道別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方向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編號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收費區設定里程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小車牌價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起點交流道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迄點交流道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北緯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東經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789610"/>
                  </a:ext>
                </a:extLst>
              </a:tr>
              <a:tr h="36584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國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01F-000.5S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基隆端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基隆港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基隆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長庚醫院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25.11879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121.7318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060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29054" y="1282314"/>
            <a:ext cx="3341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測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站之</a:t>
            </a:r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經緯</a:t>
            </a:r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: 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方向、經緯度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929054" y="37701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氣象站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之</a:t>
            </a:r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經緯度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(feature 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經緯度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54" y="4759900"/>
            <a:ext cx="98012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473" y="330590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+mj-ea"/>
              </a:rPr>
              <a:t>氣壓、雨量資料取得流程</a:t>
            </a:r>
            <a:endParaRPr lang="zh-TW" altLang="en-US" b="1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473" y="1855177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Step1. </a:t>
            </a:r>
            <a:r>
              <a:rPr lang="zh-TW" altLang="en-US" dirty="0" smtClean="0"/>
              <a:t>修改門架編號格式與門架經緯度資料相符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Step2. </a:t>
            </a:r>
            <a:r>
              <a:rPr lang="zh-TW" altLang="en-US" dirty="0" smtClean="0"/>
              <a:t>找到門架經緯度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Step3. </a:t>
            </a:r>
            <a:r>
              <a:rPr lang="zh-TW" altLang="en-US" dirty="0" smtClean="0"/>
              <a:t>根據上下游測站門架算出中心點經緯度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Step4. </a:t>
            </a:r>
            <a:r>
              <a:rPr lang="zh-TW" altLang="en-US" dirty="0" smtClean="0"/>
              <a:t>找出與該經緯度最接近的氣象站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Step5. </a:t>
            </a:r>
            <a:r>
              <a:rPr lang="zh-TW" altLang="en-US" dirty="0" smtClean="0"/>
              <a:t>用時間做線性內插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因為氣象資料間格為</a:t>
            </a:r>
            <a:r>
              <a:rPr lang="en-US" altLang="zh-TW" dirty="0" smtClean="0"/>
              <a:t>1hr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etag</a:t>
            </a:r>
            <a:r>
              <a:rPr lang="zh-TW" altLang="en-US" dirty="0" smtClean="0"/>
              <a:t>間格</a:t>
            </a:r>
            <a:r>
              <a:rPr lang="en-US" altLang="zh-TW" dirty="0" smtClean="0"/>
              <a:t>5min)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32054" y="2379298"/>
            <a:ext cx="7015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使用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geopy.distance</a:t>
            </a:r>
            <a:r>
              <a:rPr lang="zh-TW" altLang="en-US" sz="2000" dirty="0"/>
              <a:t>來找出距離汽車位置經緯度最接近之測</a:t>
            </a:r>
            <a:r>
              <a:rPr lang="zh-TW" altLang="en-US" sz="2000" dirty="0" smtClean="0"/>
              <a:t>站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0888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04" y="321798"/>
            <a:ext cx="10515600" cy="132556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里程數資料取得方法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01F</a:t>
            </a:r>
            <a:r>
              <a:rPr lang="en-US" altLang="zh-TW" dirty="0" smtClean="0">
                <a:solidFill>
                  <a:srgbClr val="FF0000"/>
                </a:solidFill>
              </a:rPr>
              <a:t>0413</a:t>
            </a:r>
            <a:r>
              <a:rPr lang="en-US" altLang="zh-TW" dirty="0" smtClean="0">
                <a:solidFill>
                  <a:srgbClr val="0070C0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zh-TW" dirty="0" smtClean="0"/>
              <a:t>01F</a:t>
            </a:r>
            <a:r>
              <a:rPr lang="en-US" altLang="zh-TW" dirty="0" smtClean="0">
                <a:solidFill>
                  <a:srgbClr val="FF0000"/>
                </a:solidFill>
              </a:rPr>
              <a:t>3227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S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N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南北向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0413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3227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041.3,322.7</a:t>
            </a:r>
            <a:r>
              <a:rPr lang="zh-TW" altLang="en-US" dirty="0" smtClean="0"/>
              <a:t>里程數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dataset</a:t>
            </a:r>
            <a:r>
              <a:rPr lang="zh-TW" altLang="en-US" dirty="0" smtClean="0"/>
              <a:t>之里程數為上下測站里程數之平均值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39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TM02900771[[fn=扇形區]]</Template>
  <TotalTime>1572</TotalTime>
  <Words>1020</Words>
  <Application>Microsoft Office PowerPoint</Application>
  <PresentationFormat>Widescreen</PresentationFormat>
  <Paragraphs>364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新細明體</vt:lpstr>
      <vt:lpstr>Arial</vt:lpstr>
      <vt:lpstr>Arial Black</vt:lpstr>
      <vt:lpstr>Arial Narrow</vt:lpstr>
      <vt:lpstr>Calibri</vt:lpstr>
      <vt:lpstr>Calibri Light</vt:lpstr>
      <vt:lpstr>Wingdings 2</vt:lpstr>
      <vt:lpstr>HDOfficeLightV0</vt:lpstr>
      <vt:lpstr>1_HDOfficeLightV0</vt:lpstr>
      <vt:lpstr>2_HDOfficeLightV0</vt:lpstr>
      <vt:lpstr>機器學習期末專題</vt:lpstr>
      <vt:lpstr>主題 : 國道一號車速預測</vt:lpstr>
      <vt:lpstr>使用之library</vt:lpstr>
      <vt:lpstr>PowerPoint Presentation</vt:lpstr>
      <vt:lpstr>eTag 門架位置 圖中紅點</vt:lpstr>
      <vt:lpstr>中央氣象局 (feature : 雨量、氣壓)</vt:lpstr>
      <vt:lpstr>汽車位置氣象資料的決定方法</vt:lpstr>
      <vt:lpstr>氣壓、雨量資料取得流程</vt:lpstr>
      <vt:lpstr>里程數資料取得方法</vt:lpstr>
      <vt:lpstr>車速對應區間</vt:lpstr>
      <vt:lpstr>Training dataset 生成</vt:lpstr>
      <vt:lpstr>dataset</vt:lpstr>
      <vt:lpstr>使用的training model : </vt:lpstr>
      <vt:lpstr>資料量</vt:lpstr>
      <vt:lpstr>Training data target 分布</vt:lpstr>
      <vt:lpstr>執行結果 : random forest </vt:lpstr>
      <vt:lpstr>執行結果 : naive bayes </vt:lpstr>
      <vt:lpstr>執行結果 :  SVM </vt:lpstr>
      <vt:lpstr>執行結果 : KNN , N = 5  </vt:lpstr>
      <vt:lpstr>PowerPoint Presentation</vt:lpstr>
      <vt:lpstr>問題討論:</vt:lpstr>
      <vt:lpstr>新竹交流道 禮拜五 15:00 ~ 21:00 預測結果</vt:lpstr>
      <vt:lpstr>PowerPoint Presentation</vt:lpstr>
      <vt:lpstr>資料來源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b608390@gmail.com</dc:creator>
  <cp:lastModifiedBy>紹瑜 黃</cp:lastModifiedBy>
  <cp:revision>55</cp:revision>
  <dcterms:created xsi:type="dcterms:W3CDTF">2018-01-03T11:20:18Z</dcterms:created>
  <dcterms:modified xsi:type="dcterms:W3CDTF">2018-01-08T10:04:51Z</dcterms:modified>
</cp:coreProperties>
</file>