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96" r:id="rId7"/>
    <p:sldId id="262" r:id="rId8"/>
    <p:sldId id="263" r:id="rId9"/>
    <p:sldId id="268" r:id="rId10"/>
    <p:sldId id="266" r:id="rId11"/>
    <p:sldId id="265" r:id="rId12"/>
    <p:sldId id="264" r:id="rId13"/>
    <p:sldId id="293" r:id="rId14"/>
    <p:sldId id="294" r:id="rId15"/>
    <p:sldId id="297" r:id="rId16"/>
    <p:sldId id="298" r:id="rId17"/>
    <p:sldId id="295"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267" r:id="rId31"/>
    <p:sldId id="300"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2" d="100"/>
          <a:sy n="92" d="100"/>
        </p:scale>
        <p:origin x="-206" y="-1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233398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133527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393805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3611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410236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229694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170532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173097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240843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184053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D174B3C-1C6D-41E3-9FDE-D049F4B74F15}" type="datetimeFigureOut">
              <a:rPr lang="zh-TW" altLang="en-US" smtClean="0"/>
              <a:t>2017/11/1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238137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74B3C-1C6D-41E3-9FDE-D049F4B74F15}" type="datetimeFigureOut">
              <a:rPr lang="zh-TW" altLang="en-US" smtClean="0"/>
              <a:t>2017/11/1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94490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MCSL2016</a:t>
            </a:r>
            <a:endParaRPr lang="zh-TW" altLang="en-US" dirty="0"/>
          </a:p>
        </p:txBody>
      </p:sp>
      <p:sp>
        <p:nvSpPr>
          <p:cNvPr id="3" name="副標題 2"/>
          <p:cNvSpPr>
            <a:spLocks noGrp="1"/>
          </p:cNvSpPr>
          <p:nvPr>
            <p:ph type="subTitle" idx="1"/>
          </p:nvPr>
        </p:nvSpPr>
        <p:spPr/>
        <p:txBody>
          <a:bodyPr/>
          <a:lstStyle/>
          <a:p>
            <a:r>
              <a:rPr lang="zh-TW" altLang="en-US" dirty="0" smtClean="0">
                <a:latin typeface="微軟正黑體" panose="020B0604030504040204" pitchFamily="34" charset="-120"/>
                <a:ea typeface="微軟正黑體" panose="020B0604030504040204" pitchFamily="34" charset="-120"/>
              </a:rPr>
              <a:t>歡呼吧大家</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最後一個</a:t>
            </a:r>
            <a:r>
              <a:rPr lang="en-US" altLang="zh-TW" dirty="0" smtClean="0">
                <a:latin typeface="微軟正黑體" panose="020B0604030504040204" pitchFamily="34" charset="-120"/>
                <a:ea typeface="微軟正黑體" panose="020B0604030504040204" pitchFamily="34" charset="-120"/>
              </a:rPr>
              <a:t>Assembly</a:t>
            </a:r>
            <a:r>
              <a:rPr lang="zh-TW" altLang="en-US" dirty="0" smtClean="0">
                <a:latin typeface="微軟正黑體" panose="020B0604030504040204" pitchFamily="34" charset="-120"/>
                <a:ea typeface="微軟正黑體" panose="020B0604030504040204" pitchFamily="34" charset="-120"/>
              </a:rPr>
              <a:t>作業的</a:t>
            </a:r>
            <a:r>
              <a:rPr lang="en-US" altLang="zh-TW" dirty="0" smtClean="0">
                <a:latin typeface="微軟正黑體" panose="020B0604030504040204" pitchFamily="34" charset="-120"/>
                <a:ea typeface="微軟正黑體" panose="020B0604030504040204" pitchFamily="34" charset="-120"/>
              </a:rPr>
              <a:t>Lab5</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84199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—Decode-Mode Register</a:t>
            </a:r>
            <a:endParaRPr lang="zh-TW" altLang="en-US" dirty="0"/>
          </a:p>
        </p:txBody>
      </p:sp>
      <p:pic>
        <p:nvPicPr>
          <p:cNvPr id="4" name="圖片 3"/>
          <p:cNvPicPr>
            <a:picLocks noChangeAspect="1"/>
          </p:cNvPicPr>
          <p:nvPr/>
        </p:nvPicPr>
        <p:blipFill>
          <a:blip r:embed="rId2"/>
          <a:stretch>
            <a:fillRect/>
          </a:stretch>
        </p:blipFill>
        <p:spPr>
          <a:xfrm>
            <a:off x="1986736" y="1287033"/>
            <a:ext cx="7305415" cy="4281745"/>
          </a:xfrm>
          <a:prstGeom prst="rect">
            <a:avLst/>
          </a:prstGeom>
        </p:spPr>
      </p:pic>
      <p:sp>
        <p:nvSpPr>
          <p:cNvPr id="5" name="矩形 4"/>
          <p:cNvSpPr/>
          <p:nvPr/>
        </p:nvSpPr>
        <p:spPr>
          <a:xfrm>
            <a:off x="1958548" y="5568777"/>
            <a:ext cx="8256372" cy="1194487"/>
          </a:xfrm>
          <a:prstGeom prst="rect">
            <a:avLst/>
          </a:prstGeom>
        </p:spPr>
        <p:txBody>
          <a:bodyPr wrap="square">
            <a:spAutoFit/>
          </a:bodyPr>
          <a:lstStyle/>
          <a:p>
            <a:r>
              <a:rPr lang="en-US" altLang="zh-TW" dirty="0" smtClean="0"/>
              <a:t>When the code B decode mode is used, the decoder looks only at the lower nibble of the data in the digit registers (D3–D0), disregarding bits D4–D6. D7, which sets the decimal point (SEG DP), is independent of the decoder and is positive logic (D7 = 1 turns the decimal point on)</a:t>
            </a:r>
          </a:p>
        </p:txBody>
      </p:sp>
    </p:spTree>
    <p:extLst>
      <p:ext uri="{BB962C8B-B14F-4D97-AF65-F5344CB8AC3E}">
        <p14:creationId xmlns:p14="http://schemas.microsoft.com/office/powerpoint/2010/main" val="3168936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—Decode-Mode Register</a:t>
            </a:r>
            <a:endParaRPr lang="zh-TW" altLang="en-US" dirty="0"/>
          </a:p>
        </p:txBody>
      </p:sp>
      <p:pic>
        <p:nvPicPr>
          <p:cNvPr id="4" name="圖片 3"/>
          <p:cNvPicPr>
            <a:picLocks noChangeAspect="1"/>
          </p:cNvPicPr>
          <p:nvPr/>
        </p:nvPicPr>
        <p:blipFill>
          <a:blip r:embed="rId2"/>
          <a:stretch>
            <a:fillRect/>
          </a:stretch>
        </p:blipFill>
        <p:spPr>
          <a:xfrm>
            <a:off x="1295400" y="2047102"/>
            <a:ext cx="4800600" cy="4114800"/>
          </a:xfrm>
          <a:prstGeom prst="rect">
            <a:avLst/>
          </a:prstGeom>
        </p:spPr>
      </p:pic>
      <p:sp>
        <p:nvSpPr>
          <p:cNvPr id="5" name="矩形 4"/>
          <p:cNvSpPr/>
          <p:nvPr/>
        </p:nvSpPr>
        <p:spPr>
          <a:xfrm>
            <a:off x="6524366" y="2710419"/>
            <a:ext cx="4308389" cy="923330"/>
          </a:xfrm>
          <a:prstGeom prst="rect">
            <a:avLst/>
          </a:prstGeom>
        </p:spPr>
        <p:txBody>
          <a:bodyPr wrap="square">
            <a:spAutoFit/>
          </a:bodyPr>
          <a:lstStyle/>
          <a:p>
            <a:r>
              <a:rPr lang="en-US" altLang="zh-TW" dirty="0" smtClean="0"/>
              <a:t>When no-decode is selected, data bits D7–D0 correspond to the segment lines of the MAX7219/MAX7221.</a:t>
            </a:r>
            <a:endParaRPr lang="zh-TW" altLang="en-US" dirty="0"/>
          </a:p>
        </p:txBody>
      </p:sp>
    </p:spTree>
    <p:extLst>
      <p:ext uri="{BB962C8B-B14F-4D97-AF65-F5344CB8AC3E}">
        <p14:creationId xmlns:p14="http://schemas.microsoft.com/office/powerpoint/2010/main" val="2062968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—Intensity Register</a:t>
            </a:r>
            <a:endParaRPr lang="zh-TW" altLang="en-US" dirty="0"/>
          </a:p>
        </p:txBody>
      </p:sp>
      <p:pic>
        <p:nvPicPr>
          <p:cNvPr id="4" name="圖片 3"/>
          <p:cNvPicPr>
            <a:picLocks noChangeAspect="1"/>
          </p:cNvPicPr>
          <p:nvPr/>
        </p:nvPicPr>
        <p:blipFill>
          <a:blip r:embed="rId2"/>
          <a:stretch>
            <a:fillRect/>
          </a:stretch>
        </p:blipFill>
        <p:spPr>
          <a:xfrm>
            <a:off x="1312390" y="1690688"/>
            <a:ext cx="8523589" cy="4863460"/>
          </a:xfrm>
          <a:prstGeom prst="rect">
            <a:avLst/>
          </a:prstGeom>
        </p:spPr>
      </p:pic>
      <p:sp>
        <p:nvSpPr>
          <p:cNvPr id="7" name="向下箭號 6"/>
          <p:cNvSpPr/>
          <p:nvPr/>
        </p:nvSpPr>
        <p:spPr>
          <a:xfrm>
            <a:off x="10058400" y="2118049"/>
            <a:ext cx="362465" cy="4282751"/>
          </a:xfrm>
          <a:prstGeom prst="downArrow">
            <a:avLst/>
          </a:prstGeom>
          <a:gradFill>
            <a:gsLst>
              <a:gs pos="0">
                <a:schemeClr val="bg1"/>
              </a:gs>
              <a:gs pos="100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0058400" y="6400800"/>
            <a:ext cx="415498" cy="369332"/>
          </a:xfrm>
          <a:prstGeom prst="rect">
            <a:avLst/>
          </a:prstGeom>
          <a:noFill/>
        </p:spPr>
        <p:txBody>
          <a:bodyPr wrap="none" rtlCol="0">
            <a:spAutoFit/>
          </a:bodyPr>
          <a:lstStyle/>
          <a:p>
            <a:r>
              <a:rPr lang="zh-TW" altLang="en-US" dirty="0" smtClean="0"/>
              <a:t>亮</a:t>
            </a:r>
            <a:endParaRPr lang="zh-TW" altLang="en-US" dirty="0"/>
          </a:p>
        </p:txBody>
      </p:sp>
      <p:sp>
        <p:nvSpPr>
          <p:cNvPr id="9" name="文字方塊 8"/>
          <p:cNvSpPr txBox="1"/>
          <p:nvPr/>
        </p:nvSpPr>
        <p:spPr>
          <a:xfrm>
            <a:off x="10031883" y="2353261"/>
            <a:ext cx="415498" cy="369332"/>
          </a:xfrm>
          <a:prstGeom prst="rect">
            <a:avLst/>
          </a:prstGeom>
          <a:noFill/>
        </p:spPr>
        <p:txBody>
          <a:bodyPr wrap="none" rtlCol="0">
            <a:spAutoFit/>
          </a:bodyPr>
          <a:lstStyle/>
          <a:p>
            <a:r>
              <a:rPr lang="zh-TW" altLang="en-US" dirty="0" smtClean="0"/>
              <a:t>暗</a:t>
            </a:r>
            <a:endParaRPr lang="zh-TW" altLang="en-US" dirty="0"/>
          </a:p>
        </p:txBody>
      </p:sp>
    </p:spTree>
    <p:extLst>
      <p:ext uri="{BB962C8B-B14F-4D97-AF65-F5344CB8AC3E}">
        <p14:creationId xmlns:p14="http://schemas.microsoft.com/office/powerpoint/2010/main" val="2029191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—Scan-Limit Register</a:t>
            </a:r>
            <a:endParaRPr lang="zh-TW" altLang="en-US" dirty="0"/>
          </a:p>
        </p:txBody>
      </p:sp>
      <p:pic>
        <p:nvPicPr>
          <p:cNvPr id="4" name="圖片 3"/>
          <p:cNvPicPr>
            <a:picLocks noChangeAspect="1"/>
          </p:cNvPicPr>
          <p:nvPr/>
        </p:nvPicPr>
        <p:blipFill>
          <a:blip r:embed="rId2"/>
          <a:stretch>
            <a:fillRect/>
          </a:stretch>
        </p:blipFill>
        <p:spPr>
          <a:xfrm>
            <a:off x="928687" y="1957388"/>
            <a:ext cx="9629775" cy="3257550"/>
          </a:xfrm>
          <a:prstGeom prst="rect">
            <a:avLst/>
          </a:prstGeom>
        </p:spPr>
      </p:pic>
      <p:sp>
        <p:nvSpPr>
          <p:cNvPr id="6" name="矩形 5"/>
          <p:cNvSpPr/>
          <p:nvPr/>
        </p:nvSpPr>
        <p:spPr>
          <a:xfrm>
            <a:off x="1123950" y="5214938"/>
            <a:ext cx="9296400" cy="646331"/>
          </a:xfrm>
          <a:prstGeom prst="rect">
            <a:avLst/>
          </a:prstGeom>
        </p:spPr>
        <p:txBody>
          <a:bodyPr wrap="square">
            <a:spAutoFit/>
          </a:bodyPr>
          <a:lstStyle/>
          <a:p>
            <a:r>
              <a:rPr lang="en-US" altLang="zh-TW" dirty="0"/>
              <a:t>The scan-limit register sets how many digits are displayed, from 1 to 8. </a:t>
            </a:r>
            <a:r>
              <a:rPr lang="en-US" altLang="zh-TW" dirty="0" smtClean="0"/>
              <a:t>The </a:t>
            </a:r>
            <a:r>
              <a:rPr lang="en-US" altLang="zh-TW" dirty="0"/>
              <a:t>number of scanned digits affects the display brightness, </a:t>
            </a:r>
            <a:endParaRPr lang="zh-TW" altLang="en-US" dirty="0"/>
          </a:p>
        </p:txBody>
      </p:sp>
    </p:spTree>
    <p:extLst>
      <p:ext uri="{BB962C8B-B14F-4D97-AF65-F5344CB8AC3E}">
        <p14:creationId xmlns:p14="http://schemas.microsoft.com/office/powerpoint/2010/main" val="2947112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en-US" altLang="zh-TW" dirty="0"/>
              <a:t>Display </a:t>
            </a:r>
            <a:r>
              <a:rPr lang="en-US" altLang="zh-TW" dirty="0" smtClean="0"/>
              <a:t>Test Register</a:t>
            </a:r>
            <a:endParaRPr lang="zh-TW" altLang="en-US" dirty="0"/>
          </a:p>
        </p:txBody>
      </p:sp>
      <p:pic>
        <p:nvPicPr>
          <p:cNvPr id="3" name="圖片 2"/>
          <p:cNvPicPr>
            <a:picLocks noChangeAspect="1"/>
          </p:cNvPicPr>
          <p:nvPr/>
        </p:nvPicPr>
        <p:blipFill>
          <a:blip r:embed="rId2"/>
          <a:stretch>
            <a:fillRect/>
          </a:stretch>
        </p:blipFill>
        <p:spPr>
          <a:xfrm>
            <a:off x="3357562" y="1690688"/>
            <a:ext cx="4657725" cy="3000375"/>
          </a:xfrm>
          <a:prstGeom prst="rect">
            <a:avLst/>
          </a:prstGeom>
        </p:spPr>
      </p:pic>
      <p:sp>
        <p:nvSpPr>
          <p:cNvPr id="5" name="矩形 4"/>
          <p:cNvSpPr/>
          <p:nvPr/>
        </p:nvSpPr>
        <p:spPr>
          <a:xfrm>
            <a:off x="2638424" y="4943386"/>
            <a:ext cx="6096000" cy="1200329"/>
          </a:xfrm>
          <a:prstGeom prst="rect">
            <a:avLst/>
          </a:prstGeom>
        </p:spPr>
        <p:txBody>
          <a:bodyPr>
            <a:spAutoFit/>
          </a:bodyPr>
          <a:lstStyle/>
          <a:p>
            <a:r>
              <a:rPr lang="en-US" altLang="zh-TW" dirty="0"/>
              <a:t>The display-test register operates in two modes: normal and display test. Display-test mode turns all LEDs on by overriding, but not altering, all controls and digit registers (including the shutdown register).</a:t>
            </a:r>
            <a:endParaRPr lang="zh-TW" altLang="en-US" dirty="0"/>
          </a:p>
        </p:txBody>
      </p:sp>
    </p:spTree>
    <p:extLst>
      <p:ext uri="{BB962C8B-B14F-4D97-AF65-F5344CB8AC3E}">
        <p14:creationId xmlns:p14="http://schemas.microsoft.com/office/powerpoint/2010/main" val="563986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zh-TW" altLang="en-US" dirty="0" smtClean="0">
                <a:latin typeface="微軟正黑體" panose="020B0604030504040204" pitchFamily="34" charset="-120"/>
                <a:ea typeface="微軟正黑體" panose="020B0604030504040204" pitchFamily="34" charset="-120"/>
              </a:rPr>
              <a:t>懶人包</a:t>
            </a:r>
            <a:endParaRPr lang="zh-TW" altLang="en-US" dirty="0">
              <a:latin typeface="微軟正黑體" panose="020B0604030504040204" pitchFamily="34" charset="-120"/>
              <a:ea typeface="微軟正黑體" panose="020B0604030504040204" pitchFamily="34" charset="-120"/>
            </a:endParaRP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618410766"/>
              </p:ext>
            </p:extLst>
          </p:nvPr>
        </p:nvGraphicFramePr>
        <p:xfrm>
          <a:off x="838200" y="1825625"/>
          <a:ext cx="10616917" cy="3108960"/>
        </p:xfrm>
        <a:graphic>
          <a:graphicData uri="http://schemas.openxmlformats.org/drawingml/2006/table">
            <a:tbl>
              <a:tblPr firstRow="1" bandRow="1">
                <a:tableStyleId>{073A0DAA-6AF3-43AB-8588-CEC1D06C72B9}</a:tableStyleId>
              </a:tblPr>
              <a:tblGrid>
                <a:gridCol w="1941259"/>
                <a:gridCol w="1668780"/>
                <a:gridCol w="1857693"/>
                <a:gridCol w="5149185"/>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MODE</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高位</a:t>
                      </a:r>
                      <a:r>
                        <a:rPr lang="en-US" altLang="zh-TW" sz="2400" dirty="0" smtClean="0">
                          <a:latin typeface="微軟正黑體" panose="020B0604030504040204" pitchFamily="34" charset="-120"/>
                          <a:ea typeface="微軟正黑體" panose="020B0604030504040204" pitchFamily="34" charset="-120"/>
                        </a:rPr>
                        <a:t>8</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bits</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低位</a:t>
                      </a:r>
                      <a:r>
                        <a:rPr lang="en-US" altLang="zh-TW" sz="2400" dirty="0" smtClean="0">
                          <a:latin typeface="微軟正黑體" panose="020B0604030504040204" pitchFamily="34" charset="-120"/>
                          <a:ea typeface="微軟正黑體" panose="020B0604030504040204" pitchFamily="34" charset="-120"/>
                        </a:rPr>
                        <a:t>8</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bits</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功能</a:t>
                      </a:r>
                      <a:endParaRPr lang="zh-TW" altLang="en-US" sz="2400" dirty="0">
                        <a:latin typeface="微軟正黑體" panose="020B0604030504040204" pitchFamily="34" charset="-120"/>
                        <a:ea typeface="微軟正黑體" panose="020B0604030504040204" pitchFamily="34" charset="-120"/>
                      </a:endParaRPr>
                    </a:p>
                  </a:txBody>
                  <a:tcPr/>
                </a:tc>
              </a:tr>
              <a:tr h="370840">
                <a:tc rowSpan="2">
                  <a:txBody>
                    <a:bodyPr/>
                    <a:lstStyle/>
                    <a:p>
                      <a:pPr algn="ctr"/>
                      <a:r>
                        <a:rPr lang="en-US" altLang="zh-TW" sz="2400" dirty="0" smtClean="0">
                          <a:latin typeface="微軟正黑體" panose="020B0604030504040204" pitchFamily="34" charset="-120"/>
                          <a:ea typeface="微軟正黑體" panose="020B0604030504040204" pitchFamily="34" charset="-120"/>
                        </a:rPr>
                        <a:t>Decode</a:t>
                      </a:r>
                      <a:endParaRPr lang="zh-TW" altLang="en-US" sz="2400" dirty="0">
                        <a:latin typeface="微軟正黑體" panose="020B0604030504040204" pitchFamily="34" charset="-120"/>
                        <a:ea typeface="微軟正黑體" panose="020B0604030504040204" pitchFamily="34" charset="-120"/>
                      </a:endParaRPr>
                    </a:p>
                  </a:txBody>
                  <a:tcPr anchor="ctr">
                    <a:solidFill>
                      <a:schemeClr val="bg2"/>
                    </a:solidFill>
                  </a:tcPr>
                </a:tc>
                <a:tc rowSpan="2">
                  <a:txBody>
                    <a:bodyPr/>
                    <a:lstStyle/>
                    <a:p>
                      <a:pPr algn="ctr"/>
                      <a:r>
                        <a:rPr lang="en-US" altLang="zh-TW" sz="2400" dirty="0" smtClean="0">
                          <a:latin typeface="微軟正黑體" panose="020B0604030504040204" pitchFamily="34" charset="-120"/>
                          <a:ea typeface="微軟正黑體" panose="020B0604030504040204" pitchFamily="34" charset="-120"/>
                        </a:rPr>
                        <a:t>0xX9</a:t>
                      </a:r>
                      <a:endParaRPr lang="zh-TW" altLang="en-US" sz="2400" dirty="0">
                        <a:latin typeface="微軟正黑體" panose="020B0604030504040204" pitchFamily="34" charset="-120"/>
                        <a:ea typeface="微軟正黑體" panose="020B0604030504040204" pitchFamily="34" charset="-120"/>
                      </a:endParaRPr>
                    </a:p>
                  </a:txBody>
                  <a:tcPr anchor="ctr">
                    <a:solidFill>
                      <a:schemeClr val="bg2"/>
                    </a:solidFill>
                  </a:tcPr>
                </a:tc>
                <a:tc>
                  <a:txBody>
                    <a:bodyPr/>
                    <a:lstStyle/>
                    <a:p>
                      <a:pPr algn="ctr"/>
                      <a:r>
                        <a:rPr lang="en-US" altLang="zh-TW" sz="2400" dirty="0" smtClean="0">
                          <a:latin typeface="微軟正黑體" panose="020B0604030504040204" pitchFamily="34" charset="-120"/>
                          <a:ea typeface="微軟正黑體" panose="020B0604030504040204" pitchFamily="34" charset="-120"/>
                        </a:rPr>
                        <a:t>0x00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NO Decode</a:t>
                      </a:r>
                      <a:endParaRPr lang="zh-TW" altLang="en-US" sz="2400" dirty="0">
                        <a:latin typeface="微軟正黑體" panose="020B0604030504040204" pitchFamily="34" charset="-120"/>
                        <a:ea typeface="微軟正黑體" panose="020B0604030504040204" pitchFamily="34" charset="-120"/>
                      </a:endParaRPr>
                    </a:p>
                  </a:txBody>
                  <a:tcPr anchor="ctr"/>
                </a:tc>
              </a:tr>
              <a:tr h="370840">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0xFF</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Code</a:t>
                      </a:r>
                      <a:r>
                        <a:rPr lang="en-US" altLang="zh-TW" sz="2400" baseline="0" dirty="0" smtClean="0">
                          <a:latin typeface="微軟正黑體" panose="020B0604030504040204" pitchFamily="34" charset="-120"/>
                          <a:ea typeface="微軟正黑體" panose="020B0604030504040204" pitchFamily="34" charset="-120"/>
                        </a:rPr>
                        <a:t> B decode for digit 0~7</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Scan Limit</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0xXB</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0xX0~0x07</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最多顯示</a:t>
                      </a:r>
                      <a:r>
                        <a:rPr lang="en-US" altLang="zh-TW" sz="2400" dirty="0" smtClean="0">
                          <a:latin typeface="微軟正黑體" panose="020B0604030504040204" pitchFamily="34" charset="-120"/>
                          <a:ea typeface="微軟正黑體" panose="020B0604030504040204" pitchFamily="34" charset="-120"/>
                        </a:rPr>
                        <a:t>1~8</a:t>
                      </a:r>
                      <a:r>
                        <a:rPr lang="zh-TW" altLang="en-US" sz="2400" dirty="0" smtClean="0">
                          <a:latin typeface="微軟正黑體" panose="020B0604030504040204" pitchFamily="34" charset="-120"/>
                          <a:ea typeface="微軟正黑體" panose="020B0604030504040204" pitchFamily="34" charset="-120"/>
                        </a:rPr>
                        <a:t>位數</a:t>
                      </a:r>
                      <a:endParaRPr lang="zh-TW" altLang="en-US" sz="2400" dirty="0">
                        <a:latin typeface="微軟正黑體" panose="020B0604030504040204" pitchFamily="34" charset="-120"/>
                        <a:ea typeface="微軟正黑體" panose="020B0604030504040204" pitchFamily="34" charset="-120"/>
                      </a:endParaRPr>
                    </a:p>
                  </a:txBody>
                  <a:tcPr anchor="ctr"/>
                </a:tc>
              </a:tr>
              <a:tr h="370840">
                <a:tc rowSpan="2">
                  <a:txBody>
                    <a:bodyPr/>
                    <a:lstStyle/>
                    <a:p>
                      <a:pPr algn="ctr"/>
                      <a:r>
                        <a:rPr lang="en-US" altLang="zh-TW" sz="2400" dirty="0" smtClean="0">
                          <a:latin typeface="微軟正黑體" panose="020B0604030504040204" pitchFamily="34" charset="-120"/>
                          <a:ea typeface="微軟正黑體" panose="020B0604030504040204" pitchFamily="34" charset="-120"/>
                        </a:rPr>
                        <a:t>Display Test</a:t>
                      </a:r>
                      <a:endParaRPr lang="zh-TW" altLang="en-US" sz="2400" dirty="0">
                        <a:latin typeface="微軟正黑體" panose="020B0604030504040204" pitchFamily="34" charset="-120"/>
                        <a:ea typeface="微軟正黑體" panose="020B0604030504040204" pitchFamily="34" charset="-120"/>
                      </a:endParaRPr>
                    </a:p>
                  </a:txBody>
                  <a:tcPr anchor="ctr"/>
                </a:tc>
                <a:tc rowSpan="2">
                  <a:txBody>
                    <a:bodyPr/>
                    <a:lstStyle/>
                    <a:p>
                      <a:pPr algn="ctr"/>
                      <a:r>
                        <a:rPr lang="en-US" altLang="zh-TW" sz="2400" dirty="0" smtClean="0">
                          <a:latin typeface="微軟正黑體" panose="020B0604030504040204" pitchFamily="34" charset="-120"/>
                          <a:ea typeface="微軟正黑體" panose="020B0604030504040204" pitchFamily="34" charset="-120"/>
                        </a:rPr>
                        <a:t>0xXF</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關掉這個</a:t>
                      </a:r>
                      <a:r>
                        <a:rPr lang="en-US" altLang="zh-TW" sz="2400" dirty="0" smtClean="0">
                          <a:latin typeface="微軟正黑體" panose="020B0604030504040204" pitchFamily="34" charset="-120"/>
                          <a:ea typeface="微軟正黑體" panose="020B0604030504040204" pitchFamily="34" charset="-120"/>
                        </a:rPr>
                        <a:t>Test</a:t>
                      </a:r>
                      <a:r>
                        <a:rPr lang="zh-TW" altLang="en-US" sz="2400" dirty="0" smtClean="0">
                          <a:latin typeface="微軟正黑體" panose="020B0604030504040204" pitchFamily="34" charset="-120"/>
                          <a:ea typeface="微軟正黑體" panose="020B0604030504040204" pitchFamily="34" charset="-120"/>
                        </a:rPr>
                        <a:t>模式</a:t>
                      </a:r>
                      <a:endParaRPr lang="zh-TW" altLang="en-US" sz="2400" dirty="0">
                        <a:latin typeface="微軟正黑體" panose="020B0604030504040204" pitchFamily="34" charset="-120"/>
                        <a:ea typeface="微軟正黑體" panose="020B0604030504040204" pitchFamily="34" charset="-120"/>
                      </a:endParaRPr>
                    </a:p>
                  </a:txBody>
                  <a:tcPr anchor="ctr"/>
                </a:tc>
              </a:tr>
              <a:tr h="370840">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讓所有</a:t>
                      </a:r>
                      <a:r>
                        <a:rPr lang="en-US" altLang="zh-TW" sz="2400" dirty="0" smtClean="0">
                          <a:latin typeface="微軟正黑體" panose="020B0604030504040204" pitchFamily="34" charset="-120"/>
                          <a:ea typeface="微軟正黑體" panose="020B0604030504040204" pitchFamily="34" charset="-120"/>
                        </a:rPr>
                        <a:t>LED</a:t>
                      </a:r>
                      <a:r>
                        <a:rPr lang="zh-TW" altLang="en-US" sz="2400" dirty="0" smtClean="0">
                          <a:latin typeface="微軟正黑體" panose="020B0604030504040204" pitchFamily="34" charset="-120"/>
                          <a:ea typeface="微軟正黑體" panose="020B0604030504040204" pitchFamily="34" charset="-120"/>
                        </a:rPr>
                        <a:t>亮起來，方便你跟助教說七段顯示器壞了</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8" name="文字方塊 7"/>
          <p:cNvSpPr txBox="1"/>
          <p:nvPr/>
        </p:nvSpPr>
        <p:spPr>
          <a:xfrm>
            <a:off x="841973" y="5237428"/>
            <a:ext cx="3717684" cy="461665"/>
          </a:xfrm>
          <a:prstGeom prst="rect">
            <a:avLst/>
          </a:prstGeom>
          <a:noFill/>
        </p:spPr>
        <p:txBody>
          <a:bodyPr wrap="none" rtlCol="0">
            <a:spAutoFit/>
          </a:bodyPr>
          <a:lstStyle/>
          <a:p>
            <a:r>
              <a:rPr lang="en-US" altLang="zh-TW" sz="2400" dirty="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大寫的</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是放什麼都可以</a:t>
            </a:r>
            <a:endParaRPr lang="en-US" altLang="zh-TW" sz="2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11827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zh-TW" altLang="en-US" dirty="0" smtClean="0">
                <a:latin typeface="微軟正黑體" panose="020B0604030504040204" pitchFamily="34" charset="-120"/>
                <a:ea typeface="微軟正黑體" panose="020B0604030504040204" pitchFamily="34" charset="-120"/>
              </a:rPr>
              <a:t>懶人包</a:t>
            </a:r>
            <a:endParaRPr lang="zh-TW" altLang="en-US" dirty="0">
              <a:latin typeface="微軟正黑體" panose="020B0604030504040204" pitchFamily="34" charset="-120"/>
              <a:ea typeface="微軟正黑體" panose="020B0604030504040204" pitchFamily="34" charset="-120"/>
            </a:endParaRP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333411723"/>
              </p:ext>
            </p:extLst>
          </p:nvPr>
        </p:nvGraphicFramePr>
        <p:xfrm>
          <a:off x="838200" y="1825625"/>
          <a:ext cx="10556718" cy="914400"/>
        </p:xfrm>
        <a:graphic>
          <a:graphicData uri="http://schemas.openxmlformats.org/drawingml/2006/table">
            <a:tbl>
              <a:tblPr firstRow="1" bandRow="1">
                <a:tableStyleId>{073A0DAA-6AF3-43AB-8588-CEC1D06C72B9}</a:tableStyleId>
              </a:tblPr>
              <a:tblGrid>
                <a:gridCol w="1216343"/>
                <a:gridCol w="1857693"/>
                <a:gridCol w="2745105"/>
                <a:gridCol w="473757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MODE</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高位</a:t>
                      </a:r>
                      <a:r>
                        <a:rPr lang="en-US" altLang="zh-TW" sz="2400" dirty="0" smtClean="0">
                          <a:latin typeface="微軟正黑體" panose="020B0604030504040204" pitchFamily="34" charset="-120"/>
                          <a:ea typeface="微軟正黑體" panose="020B0604030504040204" pitchFamily="34" charset="-120"/>
                        </a:rPr>
                        <a:t>8</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bits</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低位</a:t>
                      </a:r>
                      <a:r>
                        <a:rPr lang="en-US" altLang="zh-TW" sz="2400" dirty="0" smtClean="0">
                          <a:latin typeface="微軟正黑體" panose="020B0604030504040204" pitchFamily="34" charset="-120"/>
                          <a:ea typeface="微軟正黑體" panose="020B0604030504040204" pitchFamily="34" charset="-120"/>
                        </a:rPr>
                        <a:t>8</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bits</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功能</a:t>
                      </a:r>
                      <a:endParaRPr lang="zh-TW" altLang="en-US" sz="2400" dirty="0">
                        <a:latin typeface="微軟正黑體" panose="020B0604030504040204" pitchFamily="34" charset="-120"/>
                        <a:ea typeface="微軟正黑體" panose="020B0604030504040204" pitchFamily="34" charset="-120"/>
                      </a:endParaRPr>
                    </a:p>
                  </a:txBody>
                  <a:tcP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Digit</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0xX1~0x08</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這個</a:t>
                      </a:r>
                      <a:r>
                        <a:rPr lang="en-US" altLang="zh-TW" sz="2400" dirty="0" smtClean="0">
                          <a:latin typeface="微軟正黑體" panose="020B0604030504040204" pitchFamily="34" charset="-120"/>
                          <a:ea typeface="微軟正黑體" panose="020B0604030504040204" pitchFamily="34" charset="-120"/>
                        </a:rPr>
                        <a:t>digit</a:t>
                      </a:r>
                      <a:r>
                        <a:rPr lang="zh-TW" altLang="en-US" sz="2400" dirty="0" smtClean="0">
                          <a:latin typeface="微軟正黑體" panose="020B0604030504040204" pitchFamily="34" charset="-120"/>
                          <a:ea typeface="微軟正黑體" panose="020B0604030504040204" pitchFamily="34" charset="-120"/>
                        </a:rPr>
                        <a:t>要顯示啥</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指定某個</a:t>
                      </a:r>
                      <a:r>
                        <a:rPr lang="en-US" altLang="zh-TW" sz="2400" dirty="0" smtClean="0">
                          <a:latin typeface="微軟正黑體" panose="020B0604030504040204" pitchFamily="34" charset="-120"/>
                          <a:ea typeface="微軟正黑體" panose="020B0604030504040204" pitchFamily="34" charset="-120"/>
                        </a:rPr>
                        <a:t>digit</a:t>
                      </a:r>
                      <a:r>
                        <a:rPr lang="zh-TW" altLang="en-US" sz="2400" dirty="0" smtClean="0">
                          <a:latin typeface="微軟正黑體" panose="020B0604030504040204" pitchFamily="34" charset="-120"/>
                          <a:ea typeface="微軟正黑體" panose="020B0604030504040204" pitchFamily="34" charset="-120"/>
                        </a:rPr>
                        <a:t>要顯示的內容</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3" name="文字方塊 2"/>
          <p:cNvSpPr txBox="1"/>
          <p:nvPr/>
        </p:nvSpPr>
        <p:spPr>
          <a:xfrm>
            <a:off x="860079" y="3304515"/>
            <a:ext cx="3615092" cy="1200329"/>
          </a:xfrm>
          <a:prstGeom prst="rect">
            <a:avLst/>
          </a:prstGeom>
          <a:noFill/>
        </p:spPr>
        <p:txBody>
          <a:bodyPr wrap="none" rtlCol="0">
            <a:spAutoFit/>
          </a:bodyPr>
          <a:lstStyle/>
          <a:p>
            <a:r>
              <a:rPr lang="zh-TW" altLang="en-US" sz="2800" b="1" dirty="0" smtClean="0">
                <a:latin typeface="微軟正黑體" panose="020B0604030504040204" pitchFamily="34" charset="-120"/>
                <a:ea typeface="微軟正黑體" panose="020B0604030504040204" pitchFamily="34" charset="-120"/>
              </a:rPr>
              <a:t>此處應有例子</a:t>
            </a:r>
            <a:endParaRPr lang="en-US" altLang="zh-TW" sz="2800" b="1" dirty="0" smtClean="0">
              <a:latin typeface="微軟正黑體" panose="020B0604030504040204" pitchFamily="34" charset="-120"/>
              <a:ea typeface="微軟正黑體" panose="020B0604030504040204" pitchFamily="34" charset="-120"/>
            </a:endParaRPr>
          </a:p>
          <a:p>
            <a:r>
              <a:rPr lang="zh-TW" altLang="en-US" sz="2200" dirty="0">
                <a:latin typeface="微軟正黑體" panose="020B0604030504040204" pitchFamily="34" charset="-120"/>
                <a:ea typeface="微軟正黑體" panose="020B0604030504040204" pitchFamily="34" charset="-120"/>
              </a:rPr>
              <a:t>我</a:t>
            </a:r>
            <a:r>
              <a:rPr lang="zh-TW" altLang="en-US" sz="2200" dirty="0" smtClean="0">
                <a:latin typeface="微軟正黑體" panose="020B0604030504040204" pitchFamily="34" charset="-120"/>
                <a:ea typeface="微軟正黑體" panose="020B0604030504040204" pitchFamily="34" charset="-120"/>
              </a:rPr>
              <a:t>想在某個</a:t>
            </a:r>
            <a:r>
              <a:rPr lang="en-US" altLang="zh-TW" sz="2200" dirty="0" smtClean="0">
                <a:latin typeface="微軟正黑體" panose="020B0604030504040204" pitchFamily="34" charset="-120"/>
                <a:ea typeface="微軟正黑體" panose="020B0604030504040204" pitchFamily="34" charset="-120"/>
              </a:rPr>
              <a:t>digit</a:t>
            </a:r>
            <a:r>
              <a:rPr lang="zh-TW" altLang="en-US" sz="2200" dirty="0" smtClean="0">
                <a:latin typeface="微軟正黑體" panose="020B0604030504040204" pitchFamily="34" charset="-120"/>
                <a:ea typeface="微軟正黑體" panose="020B0604030504040204" pitchFamily="34" charset="-120"/>
              </a:rPr>
              <a:t>顯示</a:t>
            </a:r>
            <a:r>
              <a:rPr lang="zh-TW" altLang="en-US" sz="2200" dirty="0" smtClean="0">
                <a:solidFill>
                  <a:srgbClr val="FF0000"/>
                </a:solidFill>
                <a:latin typeface="微軟正黑體" panose="020B0604030504040204" pitchFamily="34" charset="-120"/>
                <a:ea typeface="微軟正黑體" panose="020B0604030504040204" pitchFamily="34" charset="-120"/>
              </a:rPr>
              <a:t>數字６</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p>
            <a:endParaRPr lang="zh-TW" altLang="en-US" sz="2200" dirty="0">
              <a:latin typeface="微軟正黑體" panose="020B0604030504040204" pitchFamily="34" charset="-120"/>
              <a:ea typeface="微軟正黑體" panose="020B06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83316541"/>
              </p:ext>
            </p:extLst>
          </p:nvPr>
        </p:nvGraphicFramePr>
        <p:xfrm>
          <a:off x="887238" y="4229100"/>
          <a:ext cx="8900343" cy="914400"/>
        </p:xfrm>
        <a:graphic>
          <a:graphicData uri="http://schemas.openxmlformats.org/drawingml/2006/table">
            <a:tbl>
              <a:tblPr firstRow="1" bandRow="1">
                <a:tableStyleId>{073A0DAA-6AF3-43AB-8588-CEC1D06C72B9}</a:tableStyleId>
              </a:tblPr>
              <a:tblGrid>
                <a:gridCol w="1643380"/>
                <a:gridCol w="4702493"/>
                <a:gridCol w="255447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400" dirty="0" smtClean="0">
                        <a:latin typeface="微軟正黑體" panose="020B0604030504040204" pitchFamily="34" charset="-120"/>
                        <a:ea typeface="微軟正黑體" panose="020B0604030504040204" pitchFamily="34"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smtClean="0">
                          <a:latin typeface="微軟正黑體" panose="020B0604030504040204" pitchFamily="34" charset="-120"/>
                          <a:ea typeface="微軟正黑體" panose="020B0604030504040204" pitchFamily="34" charset="-120"/>
                        </a:rPr>
                        <a:t>Code</a:t>
                      </a:r>
                      <a:r>
                        <a:rPr lang="en-US" altLang="zh-TW" sz="2400" baseline="0" dirty="0" smtClean="0">
                          <a:latin typeface="微軟正黑體" panose="020B0604030504040204" pitchFamily="34" charset="-120"/>
                          <a:ea typeface="微軟正黑體" panose="020B0604030504040204" pitchFamily="34" charset="-120"/>
                        </a:rPr>
                        <a:t> B decode for digit 0~7</a:t>
                      </a:r>
                      <a:r>
                        <a:rPr lang="zh-TW" altLang="en-US" sz="2400" baseline="0" dirty="0" smtClean="0">
                          <a:latin typeface="微軟正黑體" panose="020B0604030504040204" pitchFamily="34" charset="-120"/>
                          <a:ea typeface="微軟正黑體" panose="020B0604030504040204" pitchFamily="34" charset="-120"/>
                        </a:rPr>
                        <a:t>時</a:t>
                      </a:r>
                      <a:endParaRPr lang="zh-TW" altLang="en-US" sz="2400" dirty="0" smtClean="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No decode</a:t>
                      </a:r>
                      <a:r>
                        <a:rPr lang="zh-TW" altLang="en-US" sz="2400" dirty="0" smtClean="0">
                          <a:latin typeface="微軟正黑體" panose="020B0604030504040204" pitchFamily="34" charset="-120"/>
                          <a:ea typeface="微軟正黑體" panose="020B0604030504040204" pitchFamily="34" charset="-120"/>
                        </a:rPr>
                        <a:t>時</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zh-TW" altLang="en-US" sz="2400" dirty="0" smtClean="0">
                          <a:latin typeface="微軟正黑體" panose="020B0604030504040204" pitchFamily="34" charset="-120"/>
                          <a:ea typeface="微軟正黑體" panose="020B0604030504040204" pitchFamily="34" charset="-120"/>
                        </a:rPr>
                        <a:t>低位</a:t>
                      </a:r>
                      <a:r>
                        <a:rPr lang="en-US" altLang="zh-TW" sz="2400" dirty="0" smtClean="0">
                          <a:latin typeface="微軟正黑體" panose="020B0604030504040204" pitchFamily="34" charset="-120"/>
                          <a:ea typeface="微軟正黑體" panose="020B0604030504040204" pitchFamily="34" charset="-120"/>
                        </a:rPr>
                        <a:t>8</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bits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0xX6</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0101 1111</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pic>
        <p:nvPicPr>
          <p:cNvPr id="1027"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997477" y="4229100"/>
            <a:ext cx="14859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6501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682826905"/>
              </p:ext>
            </p:extLst>
          </p:nvPr>
        </p:nvGraphicFramePr>
        <p:xfrm>
          <a:off x="3391277" y="2428928"/>
          <a:ext cx="5274944" cy="9144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000 1111 0000 0001</a:t>
            </a:r>
          </a:p>
        </p:txBody>
      </p:sp>
    </p:spTree>
    <p:extLst>
      <p:ext uri="{BB962C8B-B14F-4D97-AF65-F5344CB8AC3E}">
        <p14:creationId xmlns:p14="http://schemas.microsoft.com/office/powerpoint/2010/main" val="3077497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045490997"/>
              </p:ext>
            </p:extLst>
          </p:nvPr>
        </p:nvGraphicFramePr>
        <p:xfrm>
          <a:off x="3391277" y="2428928"/>
          <a:ext cx="5274944" cy="13716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000 1111 0000 0001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85803899"/>
              </p:ext>
            </p:extLst>
          </p:nvPr>
        </p:nvGraphicFramePr>
        <p:xfrm>
          <a:off x="3391277" y="2428928"/>
          <a:ext cx="5274944" cy="18288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00 1111 0000 0001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7-Seg LED</a:t>
            </a:r>
            <a:endParaRPr lang="zh-TW" altLang="en-US" dirty="0"/>
          </a:p>
        </p:txBody>
      </p:sp>
      <p:pic>
        <p:nvPicPr>
          <p:cNvPr id="4" name="圖片 3"/>
          <p:cNvPicPr>
            <a:picLocks noChangeAspect="1"/>
          </p:cNvPicPr>
          <p:nvPr/>
        </p:nvPicPr>
        <p:blipFill>
          <a:blip r:embed="rId2"/>
          <a:stretch>
            <a:fillRect/>
          </a:stretch>
        </p:blipFill>
        <p:spPr>
          <a:xfrm>
            <a:off x="6286835" y="3361397"/>
            <a:ext cx="3371336" cy="1719456"/>
          </a:xfrm>
          <a:prstGeom prst="rect">
            <a:avLst/>
          </a:prstGeom>
        </p:spPr>
      </p:pic>
      <p:pic>
        <p:nvPicPr>
          <p:cNvPr id="6" name="圖片 5"/>
          <p:cNvPicPr>
            <a:picLocks noChangeAspect="1"/>
          </p:cNvPicPr>
          <p:nvPr/>
        </p:nvPicPr>
        <p:blipFill>
          <a:blip r:embed="rId3"/>
          <a:stretch>
            <a:fillRect/>
          </a:stretch>
        </p:blipFill>
        <p:spPr>
          <a:xfrm>
            <a:off x="1982099" y="1373761"/>
            <a:ext cx="1156517" cy="1836408"/>
          </a:xfrm>
          <a:prstGeom prst="rect">
            <a:avLst/>
          </a:prstGeom>
        </p:spPr>
      </p:pic>
      <p:pic>
        <p:nvPicPr>
          <p:cNvPr id="7" name="圖片 6"/>
          <p:cNvPicPr>
            <a:picLocks noChangeAspect="1"/>
          </p:cNvPicPr>
          <p:nvPr/>
        </p:nvPicPr>
        <p:blipFill>
          <a:blip r:embed="rId4"/>
          <a:stretch>
            <a:fillRect/>
          </a:stretch>
        </p:blipFill>
        <p:spPr>
          <a:xfrm>
            <a:off x="938212" y="3218129"/>
            <a:ext cx="3642026" cy="2005992"/>
          </a:xfrm>
          <a:prstGeom prst="rect">
            <a:avLst/>
          </a:prstGeom>
        </p:spPr>
      </p:pic>
      <p:pic>
        <p:nvPicPr>
          <p:cNvPr id="8" name="圖片 7"/>
          <p:cNvPicPr>
            <a:picLocks noChangeAspect="1"/>
          </p:cNvPicPr>
          <p:nvPr/>
        </p:nvPicPr>
        <p:blipFill>
          <a:blip r:embed="rId5"/>
          <a:stretch>
            <a:fillRect/>
          </a:stretch>
        </p:blipFill>
        <p:spPr>
          <a:xfrm>
            <a:off x="4754521" y="1500825"/>
            <a:ext cx="5929956" cy="1717304"/>
          </a:xfrm>
          <a:prstGeom prst="rect">
            <a:avLst/>
          </a:prstGeom>
        </p:spPr>
      </p:pic>
      <p:sp>
        <p:nvSpPr>
          <p:cNvPr id="9" name="文字方塊 8"/>
          <p:cNvSpPr txBox="1"/>
          <p:nvPr/>
        </p:nvSpPr>
        <p:spPr>
          <a:xfrm>
            <a:off x="1982098" y="5224121"/>
            <a:ext cx="8609473" cy="1938992"/>
          </a:xfrm>
          <a:prstGeom prst="rect">
            <a:avLst/>
          </a:prstGeom>
          <a:noFill/>
        </p:spPr>
        <p:txBody>
          <a:bodyPr wrap="none" rtlCol="0">
            <a:spAutoFit/>
          </a:bodyPr>
          <a:lstStyle/>
          <a:p>
            <a:r>
              <a:rPr lang="en-US" altLang="zh-TW" sz="2400" dirty="0" smtClean="0"/>
              <a:t>If we connect stm32 I/O pin on 7-Seg LED directly</a:t>
            </a:r>
          </a:p>
          <a:p>
            <a:pPr marL="342900" indent="-342900">
              <a:buFont typeface="Arial" panose="020B0604020202020204" pitchFamily="34" charset="0"/>
              <a:buChar char="•"/>
            </a:pPr>
            <a:r>
              <a:rPr lang="en-US" altLang="zh-TW" sz="2400" dirty="0" smtClean="0"/>
              <a:t>We use eight 7-Seg LED </a:t>
            </a:r>
            <a:r>
              <a:rPr lang="en-US" altLang="zh-TW" sz="2400" dirty="0" smtClean="0">
                <a:sym typeface="Wingdings" panose="05000000000000000000" pitchFamily="2" charset="2"/>
              </a:rPr>
              <a:t> We will need 16 GPIO pin!</a:t>
            </a:r>
          </a:p>
          <a:p>
            <a:pPr marL="342900" indent="-342900">
              <a:buFont typeface="Arial" panose="020B0604020202020204" pitchFamily="34" charset="0"/>
              <a:buChar char="•"/>
            </a:pPr>
            <a:r>
              <a:rPr lang="en-US" altLang="zh-TW" sz="2400" dirty="0" smtClean="0">
                <a:sym typeface="Wingdings" panose="05000000000000000000" pitchFamily="2" charset="2"/>
              </a:rPr>
              <a:t>We have to scan eight 7-Seg LED to show different number on it!</a:t>
            </a:r>
          </a:p>
          <a:p>
            <a:r>
              <a:rPr lang="en-US" altLang="zh-TW" sz="2400" dirty="0" smtClean="0">
                <a:sym typeface="Wingdings" panose="05000000000000000000" pitchFamily="2" charset="2"/>
              </a:rPr>
              <a:t>We use Max7219 to simplify our work!!</a:t>
            </a:r>
          </a:p>
          <a:p>
            <a:endParaRPr lang="zh-TW" altLang="en-US" sz="2400" dirty="0"/>
          </a:p>
        </p:txBody>
      </p:sp>
    </p:spTree>
    <p:extLst>
      <p:ext uri="{BB962C8B-B14F-4D97-AF65-F5344CB8AC3E}">
        <p14:creationId xmlns:p14="http://schemas.microsoft.com/office/powerpoint/2010/main" val="43505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170338889"/>
              </p:ext>
            </p:extLst>
          </p:nvPr>
        </p:nvGraphicFramePr>
        <p:xfrm>
          <a:off x="3391277" y="2428928"/>
          <a:ext cx="5274944" cy="22860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00 1111 0000 0001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288667261"/>
              </p:ext>
            </p:extLst>
          </p:nvPr>
        </p:nvGraphicFramePr>
        <p:xfrm>
          <a:off x="3391277" y="2428928"/>
          <a:ext cx="5274944" cy="27432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797001131"/>
              </p:ext>
            </p:extLst>
          </p:nvPr>
        </p:nvGraphicFramePr>
        <p:xfrm>
          <a:off x="3391277" y="2428928"/>
          <a:ext cx="5274944" cy="32004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452963118"/>
              </p:ext>
            </p:extLst>
          </p:nvPr>
        </p:nvGraphicFramePr>
        <p:xfrm>
          <a:off x="3391277" y="2428928"/>
          <a:ext cx="5274944" cy="36576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291880120"/>
              </p:ext>
            </p:extLst>
          </p:nvPr>
        </p:nvGraphicFramePr>
        <p:xfrm>
          <a:off x="3391277" y="2428928"/>
          <a:ext cx="5274944" cy="41148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a:t>
                      </a: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434644126"/>
              </p:ext>
            </p:extLst>
          </p:nvPr>
        </p:nvGraphicFramePr>
        <p:xfrm>
          <a:off x="3391277" y="2428928"/>
          <a:ext cx="5274944" cy="13716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latin typeface="微軟正黑體" panose="020B0604030504040204" pitchFamily="34" charset="-120"/>
                          <a:ea typeface="微軟正黑體" panose="020B0604030504040204" pitchFamily="34" charset="-120"/>
                        </a:rPr>
                        <a:t>前略</a:t>
                      </a: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a:t>
            </a:r>
            <a:r>
              <a:rPr lang="en-US" altLang="zh-TW" sz="2400" dirty="0" smtClean="0">
                <a:solidFill>
                  <a:srgbClr val="FF0000"/>
                </a:solidFill>
                <a:latin typeface="微軟正黑體" panose="020B0604030504040204" pitchFamily="34" charset="-120"/>
                <a:ea typeface="微軟正黑體" panose="020B0604030504040204" pitchFamily="34" charset="-120"/>
              </a:rPr>
              <a:t>1</a:t>
            </a:r>
            <a:r>
              <a:rPr lang="en-US" altLang="zh-TW" sz="2400" dirty="0" smtClean="0">
                <a:latin typeface="微軟正黑體" panose="020B0604030504040204" pitchFamily="34" charset="-120"/>
                <a:ea typeface="微軟正黑體" panose="020B0604030504040204" pitchFamily="34" charset="-120"/>
              </a:rPr>
              <a:t>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166769528"/>
              </p:ext>
            </p:extLst>
          </p:nvPr>
        </p:nvGraphicFramePr>
        <p:xfrm>
          <a:off x="3391277" y="2428928"/>
          <a:ext cx="5274944" cy="18288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latin typeface="微軟正黑體" panose="020B0604030504040204" pitchFamily="34" charset="-120"/>
                          <a:ea typeface="微軟正黑體" panose="020B0604030504040204" pitchFamily="34" charset="-120"/>
                        </a:rPr>
                        <a:t>前略</a:t>
                      </a: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a:t>
            </a:r>
            <a:r>
              <a:rPr lang="en-US" altLang="zh-TW" sz="2400" dirty="0" smtClean="0">
                <a:solidFill>
                  <a:srgbClr val="FF0000"/>
                </a:solidFill>
                <a:latin typeface="微軟正黑體" panose="020B0604030504040204" pitchFamily="34" charset="-120"/>
                <a:ea typeface="微軟正黑體" panose="020B0604030504040204" pitchFamily="34" charset="-120"/>
              </a:rPr>
              <a:t>1</a:t>
            </a:r>
            <a:r>
              <a:rPr lang="en-US" altLang="zh-TW" sz="2400" dirty="0" smtClean="0">
                <a:latin typeface="微軟正黑體" panose="020B0604030504040204" pitchFamily="34" charset="-120"/>
                <a:ea typeface="微軟正黑體" panose="020B0604030504040204" pitchFamily="34" charset="-120"/>
              </a:rPr>
              <a:t>111 0000 0001</a:t>
            </a:r>
          </a:p>
        </p:txBody>
      </p:sp>
    </p:spTree>
    <p:extLst>
      <p:ext uri="{BB962C8B-B14F-4D97-AF65-F5344CB8AC3E}">
        <p14:creationId xmlns:p14="http://schemas.microsoft.com/office/powerpoint/2010/main" val="1729947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606523833"/>
              </p:ext>
            </p:extLst>
          </p:nvPr>
        </p:nvGraphicFramePr>
        <p:xfrm>
          <a:off x="3391277" y="2428928"/>
          <a:ext cx="5274944" cy="22860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latin typeface="微軟正黑體" panose="020B0604030504040204" pitchFamily="34" charset="-120"/>
                          <a:ea typeface="微軟正黑體" panose="020B0604030504040204" pitchFamily="34" charset="-120"/>
                        </a:rPr>
                        <a:t>前略</a:t>
                      </a: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chemeClr val="tx1"/>
                          </a:solidFill>
                          <a:latin typeface="微軟正黑體" panose="020B0604030504040204" pitchFamily="34" charset="-120"/>
                          <a:ea typeface="微軟正黑體" panose="020B0604030504040204" pitchFamily="34" charset="-120"/>
                        </a:rPr>
                        <a:t>1</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solidFill>
                            <a:schemeClr val="tx1"/>
                          </a:solidFill>
                          <a:latin typeface="微軟正黑體" panose="020B0604030504040204" pitchFamily="34" charset="-120"/>
                          <a:ea typeface="微軟正黑體" panose="020B0604030504040204" pitchFamily="34" charset="-120"/>
                        </a:rPr>
                        <a:t>好累喔 中略</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0000 1111 0000 0001</a:t>
            </a:r>
          </a:p>
        </p:txBody>
      </p:sp>
    </p:spTree>
    <p:extLst>
      <p:ext uri="{BB962C8B-B14F-4D97-AF65-F5344CB8AC3E}">
        <p14:creationId xmlns:p14="http://schemas.microsoft.com/office/powerpoint/2010/main" val="1341920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877163422"/>
              </p:ext>
            </p:extLst>
          </p:nvPr>
        </p:nvGraphicFramePr>
        <p:xfrm>
          <a:off x="3391277" y="2428928"/>
          <a:ext cx="5609907" cy="2743200"/>
        </p:xfrm>
        <a:graphic>
          <a:graphicData uri="http://schemas.openxmlformats.org/drawingml/2006/table">
            <a:tbl>
              <a:tblPr firstRow="1" bandRow="1">
                <a:tableStyleId>{073A0DAA-6AF3-43AB-8588-CEC1D06C72B9}</a:tableStyleId>
              </a:tblPr>
              <a:tblGrid>
                <a:gridCol w="838517"/>
                <a:gridCol w="822643"/>
                <a:gridCol w="641667"/>
                <a:gridCol w="3307080"/>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latin typeface="微軟正黑體" panose="020B0604030504040204" pitchFamily="34" charset="-120"/>
                          <a:ea typeface="微軟正黑體" panose="020B0604030504040204" pitchFamily="34" charset="-120"/>
                        </a:rPr>
                        <a:t>前略</a:t>
                      </a: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chemeClr val="tx1"/>
                          </a:solidFill>
                          <a:latin typeface="微軟正黑體" panose="020B0604030504040204" pitchFamily="34" charset="-120"/>
                          <a:ea typeface="微軟正黑體" panose="020B0604030504040204" pitchFamily="34" charset="-120"/>
                        </a:rPr>
                        <a:t>1</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solidFill>
                            <a:schemeClr val="tx1"/>
                          </a:solidFill>
                          <a:latin typeface="微軟正黑體" panose="020B0604030504040204" pitchFamily="34" charset="-120"/>
                          <a:ea typeface="微軟正黑體" panose="020B0604030504040204" pitchFamily="34" charset="-120"/>
                        </a:rPr>
                        <a:t>好累喔 中略</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0000 1111 0000 000</a:t>
                      </a: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a:t>
            </a:r>
            <a:r>
              <a:rPr lang="en-US" altLang="zh-TW" sz="2400" dirty="0" smtClean="0">
                <a:solidFill>
                  <a:srgbClr val="FF0000"/>
                </a:solidFill>
                <a:latin typeface="微軟正黑體" panose="020B0604030504040204" pitchFamily="34" charset="-120"/>
                <a:ea typeface="微軟正黑體" panose="020B0604030504040204" pitchFamily="34" charset="-120"/>
              </a:rPr>
              <a:t>1</a:t>
            </a:r>
          </a:p>
        </p:txBody>
      </p:sp>
    </p:spTree>
    <p:extLst>
      <p:ext uri="{BB962C8B-B14F-4D97-AF65-F5344CB8AC3E}">
        <p14:creationId xmlns:p14="http://schemas.microsoft.com/office/powerpoint/2010/main" val="2927928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003863194"/>
              </p:ext>
            </p:extLst>
          </p:nvPr>
        </p:nvGraphicFramePr>
        <p:xfrm>
          <a:off x="3391277" y="2428928"/>
          <a:ext cx="5609907" cy="3200400"/>
        </p:xfrm>
        <a:graphic>
          <a:graphicData uri="http://schemas.openxmlformats.org/drawingml/2006/table">
            <a:tbl>
              <a:tblPr firstRow="1" bandRow="1">
                <a:tableStyleId>{073A0DAA-6AF3-43AB-8588-CEC1D06C72B9}</a:tableStyleId>
              </a:tblPr>
              <a:tblGrid>
                <a:gridCol w="838517"/>
                <a:gridCol w="822643"/>
                <a:gridCol w="641667"/>
                <a:gridCol w="3307080"/>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latin typeface="微軟正黑體" panose="020B0604030504040204" pitchFamily="34" charset="-120"/>
                          <a:ea typeface="微軟正黑體" panose="020B0604030504040204" pitchFamily="34" charset="-120"/>
                        </a:rPr>
                        <a:t>前略</a:t>
                      </a: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chemeClr val="tx1"/>
                          </a:solidFill>
                          <a:latin typeface="微軟正黑體" panose="020B0604030504040204" pitchFamily="34" charset="-120"/>
                          <a:ea typeface="微軟正黑體" panose="020B0604030504040204" pitchFamily="34" charset="-120"/>
                        </a:rPr>
                        <a:t>1</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solidFill>
                            <a:schemeClr val="tx1"/>
                          </a:solidFill>
                          <a:latin typeface="微軟正黑體" panose="020B0604030504040204" pitchFamily="34" charset="-120"/>
                          <a:ea typeface="微軟正黑體" panose="020B0604030504040204" pitchFamily="34" charset="-120"/>
                        </a:rPr>
                        <a:t>好累喔 中略</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chemeClr val="tx1"/>
                          </a:solidFill>
                          <a:latin typeface="微軟正黑體" panose="020B0604030504040204" pitchFamily="34" charset="-120"/>
                          <a:ea typeface="微軟正黑體" panose="020B0604030504040204" pitchFamily="34" charset="-120"/>
                        </a:rPr>
                        <a:t>1</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0000 1111 0000 0001</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chemeClr val="tx1"/>
                          </a:solidFill>
                          <a:latin typeface="微軟正黑體" panose="020B0604030504040204" pitchFamily="34" charset="-120"/>
                          <a:ea typeface="微軟正黑體" panose="020B0604030504040204" pitchFamily="34" charset="-120"/>
                        </a:rPr>
                        <a:t>X</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smtClean="0">
                          <a:latin typeface="微軟正黑體" panose="020B0604030504040204" pitchFamily="34" charset="-120"/>
                          <a:ea typeface="微軟正黑體" panose="020B0604030504040204" pitchFamily="34" charset="-120"/>
                        </a:rPr>
                        <a:t>0000 1111 0000 0001</a:t>
                      </a:r>
                      <a:endParaRPr lang="zh-TW" altLang="en-US" sz="2400" dirty="0" smtClean="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0000 1111 0000 0001</a:t>
            </a:r>
          </a:p>
        </p:txBody>
      </p:sp>
      <p:sp>
        <p:nvSpPr>
          <p:cNvPr id="5" name="文字方塊 4"/>
          <p:cNvSpPr txBox="1"/>
          <p:nvPr/>
        </p:nvSpPr>
        <p:spPr>
          <a:xfrm>
            <a:off x="9169648" y="5154438"/>
            <a:ext cx="1107996" cy="461665"/>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吃完了</a:t>
            </a:r>
            <a:endParaRPr lang="en-US" altLang="zh-TW" sz="2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3224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Max7219</a:t>
            </a:r>
            <a:endParaRPr lang="zh-TW" altLang="en-US" dirty="0"/>
          </a:p>
        </p:txBody>
      </p:sp>
      <p:pic>
        <p:nvPicPr>
          <p:cNvPr id="6" name="圖片 5"/>
          <p:cNvPicPr>
            <a:picLocks noChangeAspect="1"/>
          </p:cNvPicPr>
          <p:nvPr/>
        </p:nvPicPr>
        <p:blipFill>
          <a:blip r:embed="rId2"/>
          <a:stretch>
            <a:fillRect/>
          </a:stretch>
        </p:blipFill>
        <p:spPr>
          <a:xfrm>
            <a:off x="4887483" y="365125"/>
            <a:ext cx="6945595" cy="6225145"/>
          </a:xfrm>
          <a:prstGeom prst="rect">
            <a:avLst/>
          </a:prstGeom>
        </p:spPr>
      </p:pic>
      <p:pic>
        <p:nvPicPr>
          <p:cNvPr id="1026" name="Picture 2" descr="Durable-MAX7219-8-Bit-7-Segment-Red-LED-Display-Tube-Module-Board-For-Arduino-22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42" y="3604083"/>
            <a:ext cx="4676975" cy="149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769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p:txBody>
          <a:bodyPr/>
          <a:lstStyle/>
          <a:p>
            <a:r>
              <a:rPr lang="en-US" altLang="zh-TW" dirty="0" smtClean="0"/>
              <a:t>https://www.sparkfun.com/datasheets/Components/General/COM-09622-MAX7219-MAX7221.pdf</a:t>
            </a:r>
            <a:endParaRPr lang="zh-TW" altLang="en-US" dirty="0"/>
          </a:p>
        </p:txBody>
      </p:sp>
    </p:spTree>
    <p:extLst>
      <p:ext uri="{BB962C8B-B14F-4D97-AF65-F5344CB8AC3E}">
        <p14:creationId xmlns:p14="http://schemas.microsoft.com/office/powerpoint/2010/main" val="3881850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latin typeface="微軟正黑體" panose="020B0604030504040204" pitchFamily="34" charset="-120"/>
                <a:ea typeface="微軟正黑體" panose="020B0604030504040204" pitchFamily="34" charset="-120"/>
              </a:rPr>
              <a:t>節約資源．愛惜公物</a:t>
            </a:r>
            <a:endParaRPr lang="zh-TW" altLang="en-US"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p:txBody>
          <a:bodyPr/>
          <a:lstStyle/>
          <a:p>
            <a:r>
              <a:rPr lang="zh-TW" altLang="en-US" dirty="0" smtClean="0">
                <a:latin typeface="微軟正黑體" panose="020B0604030504040204" pitchFamily="34" charset="-120"/>
                <a:ea typeface="微軟正黑體" panose="020B0604030504040204" pitchFamily="34" charset="-120"/>
              </a:rPr>
              <a:t>看著你的七段顯示器　還有</a:t>
            </a:r>
            <a:r>
              <a:rPr lang="en-US" altLang="zh-TW" dirty="0" smtClean="0">
                <a:latin typeface="微軟正黑體" panose="020B0604030504040204" pitchFamily="34" charset="-120"/>
                <a:ea typeface="微軟正黑體" panose="020B0604030504040204" pitchFamily="34" charset="-120"/>
              </a:rPr>
              <a:t>Max7219</a:t>
            </a:r>
          </a:p>
          <a:p>
            <a:r>
              <a:rPr lang="zh-TW" altLang="en-US" dirty="0" smtClean="0">
                <a:latin typeface="微軟正黑體" panose="020B0604030504040204" pitchFamily="34" charset="-120"/>
                <a:ea typeface="微軟正黑體" panose="020B0604030504040204" pitchFamily="34" charset="-120"/>
              </a:rPr>
              <a:t>發誓你不會摔死它們</a:t>
            </a: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拜偷</a:t>
            </a:r>
          </a:p>
        </p:txBody>
      </p:sp>
    </p:spTree>
    <p:extLst>
      <p:ext uri="{BB962C8B-B14F-4D97-AF65-F5344CB8AC3E}">
        <p14:creationId xmlns:p14="http://schemas.microsoft.com/office/powerpoint/2010/main" val="4200116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Max7219</a:t>
            </a:r>
            <a:endParaRPr lang="zh-TW" altLang="en-US" dirty="0"/>
          </a:p>
        </p:txBody>
      </p:sp>
      <p:pic>
        <p:nvPicPr>
          <p:cNvPr id="6" name="圖片 5"/>
          <p:cNvPicPr>
            <a:picLocks noChangeAspect="1"/>
          </p:cNvPicPr>
          <p:nvPr/>
        </p:nvPicPr>
        <p:blipFill rotWithShape="1">
          <a:blip r:embed="rId2"/>
          <a:srcRect b="4443"/>
          <a:stretch/>
        </p:blipFill>
        <p:spPr>
          <a:xfrm>
            <a:off x="1699152" y="1277295"/>
            <a:ext cx="8793696" cy="5366606"/>
          </a:xfrm>
          <a:prstGeom prst="rect">
            <a:avLst/>
          </a:prstGeom>
        </p:spPr>
      </p:pic>
    </p:spTree>
    <p:extLst>
      <p:ext uri="{BB962C8B-B14F-4D97-AF65-F5344CB8AC3E}">
        <p14:creationId xmlns:p14="http://schemas.microsoft.com/office/powerpoint/2010/main" val="1687368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Max7219</a:t>
            </a:r>
            <a:endParaRPr lang="zh-TW" altLang="en-US" dirty="0"/>
          </a:p>
        </p:txBody>
      </p:sp>
      <p:sp>
        <p:nvSpPr>
          <p:cNvPr id="3" name="內容版面配置區 2"/>
          <p:cNvSpPr>
            <a:spLocks noGrp="1"/>
          </p:cNvSpPr>
          <p:nvPr>
            <p:ph idx="1"/>
          </p:nvPr>
        </p:nvSpPr>
        <p:spPr>
          <a:xfrm>
            <a:off x="838200" y="1903263"/>
            <a:ext cx="10515600" cy="2914778"/>
          </a:xfrm>
        </p:spPr>
        <p:txBody>
          <a:bodyPr>
            <a:normAutofit/>
          </a:bodyPr>
          <a:lstStyle/>
          <a:p>
            <a:r>
              <a:rPr lang="en-US" altLang="zh-TW" dirty="0" smtClean="0"/>
              <a:t>DIN: Serial-Data Input. Data is loaded into the internal 16-bit shift register on CLK’s rising edge.</a:t>
            </a:r>
          </a:p>
          <a:p>
            <a:r>
              <a:rPr lang="en-US" altLang="zh-TW" dirty="0" smtClean="0"/>
              <a:t>CS: </a:t>
            </a:r>
            <a:r>
              <a:rPr lang="en-US" altLang="zh-TW" dirty="0"/>
              <a:t>Load-Data Input. The last 16 bits of serial data are latched on </a:t>
            </a:r>
            <a:r>
              <a:rPr lang="en-US" altLang="zh-TW" dirty="0" smtClean="0"/>
              <a:t>LOAD(CS)’s </a:t>
            </a:r>
            <a:r>
              <a:rPr lang="en-US" altLang="zh-TW" dirty="0"/>
              <a:t>rising edge</a:t>
            </a:r>
            <a:r>
              <a:rPr lang="en-US" altLang="zh-TW" dirty="0" smtClean="0"/>
              <a:t>.</a:t>
            </a:r>
          </a:p>
          <a:p>
            <a:r>
              <a:rPr lang="en-US" altLang="zh-TW" dirty="0" smtClean="0"/>
              <a:t>CLK: Serial-Clock Input. 10MHz maximum rate. On CLK’s rising edge, data is shifted into the internal shift register. </a:t>
            </a:r>
            <a:endParaRPr lang="zh-TW" altLang="en-US" dirty="0"/>
          </a:p>
        </p:txBody>
      </p:sp>
      <p:pic>
        <p:nvPicPr>
          <p:cNvPr id="4" name="圖片 3"/>
          <p:cNvPicPr>
            <a:picLocks noChangeAspect="1"/>
          </p:cNvPicPr>
          <p:nvPr/>
        </p:nvPicPr>
        <p:blipFill>
          <a:blip r:embed="rId2"/>
          <a:stretch>
            <a:fillRect/>
          </a:stretch>
        </p:blipFill>
        <p:spPr>
          <a:xfrm>
            <a:off x="1271587" y="4898811"/>
            <a:ext cx="9648825" cy="1228725"/>
          </a:xfrm>
          <a:prstGeom prst="rect">
            <a:avLst/>
          </a:prstGeom>
        </p:spPr>
      </p:pic>
    </p:spTree>
    <p:extLst>
      <p:ext uri="{BB962C8B-B14F-4D97-AF65-F5344CB8AC3E}">
        <p14:creationId xmlns:p14="http://schemas.microsoft.com/office/powerpoint/2010/main" val="1302263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說人話</a:t>
            </a:r>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DIN:</a:t>
            </a:r>
            <a:r>
              <a:rPr lang="zh-TW" altLang="en-US" dirty="0" smtClean="0">
                <a:latin typeface="微軟正黑體" panose="020B0604030504040204" pitchFamily="34" charset="-120"/>
                <a:ea typeface="微軟正黑體" panose="020B0604030504040204" pitchFamily="34" charset="-120"/>
              </a:rPr>
              <a:t> 吃一串</a:t>
            </a:r>
            <a:r>
              <a:rPr lang="en-US" altLang="zh-TW" dirty="0" smtClean="0">
                <a:latin typeface="微軟正黑體" panose="020B0604030504040204" pitchFamily="34" charset="-120"/>
                <a:ea typeface="微軟正黑體" panose="020B0604030504040204" pitchFamily="34" charset="-120"/>
              </a:rPr>
              <a:t>16</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bit</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input</a:t>
            </a:r>
            <a:r>
              <a:rPr lang="zh-TW" altLang="en-US" dirty="0" smtClean="0">
                <a:latin typeface="微軟正黑體" panose="020B0604030504040204" pitchFamily="34" charset="-120"/>
                <a:ea typeface="微軟正黑體" panose="020B0604030504040204" pitchFamily="34" charset="-120"/>
              </a:rPr>
              <a:t>，一次一個</a:t>
            </a:r>
            <a:r>
              <a:rPr lang="en-US" altLang="zh-TW" dirty="0" smtClean="0">
                <a:latin typeface="微軟正黑體" panose="020B0604030504040204" pitchFamily="34" charset="-120"/>
                <a:ea typeface="微軟正黑體" panose="020B0604030504040204" pitchFamily="34" charset="-120"/>
              </a:rPr>
              <a:t>bit</a:t>
            </a:r>
            <a:r>
              <a:rPr lang="zh-TW" altLang="en-US" dirty="0" smtClean="0">
                <a:latin typeface="微軟正黑體" panose="020B0604030504040204" pitchFamily="34" charset="-120"/>
                <a:ea typeface="微軟正黑體" panose="020B0604030504040204" pitchFamily="34" charset="-120"/>
              </a:rPr>
              <a:t>慢慢吃</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下一頁</a:t>
            </a:r>
            <a:r>
              <a:rPr lang="zh-TW" altLang="en-US" dirty="0" smtClean="0">
                <a:latin typeface="微軟正黑體" panose="020B0604030504040204" pitchFamily="34" charset="-120"/>
                <a:ea typeface="微軟正黑體" panose="020B0604030504040204" pitchFamily="34" charset="-120"/>
              </a:rPr>
              <a:t>開始講</a:t>
            </a:r>
            <a:r>
              <a:rPr lang="zh-TW" altLang="en-US" dirty="0">
                <a:latin typeface="微軟正黑體" panose="020B0604030504040204" pitchFamily="34" charset="-120"/>
                <a:ea typeface="微軟正黑體" panose="020B0604030504040204" pitchFamily="34" charset="-120"/>
              </a:rPr>
              <a:t>這</a:t>
            </a:r>
            <a:r>
              <a:rPr lang="en-US" altLang="zh-TW" dirty="0">
                <a:latin typeface="微軟正黑體" panose="020B0604030504040204" pitchFamily="34" charset="-120"/>
                <a:ea typeface="微軟正黑體" panose="020B0604030504040204" pitchFamily="34" charset="-120"/>
              </a:rPr>
              <a:t>16 </a:t>
            </a:r>
            <a:r>
              <a:rPr lang="en-US" altLang="zh-TW" dirty="0" smtClean="0">
                <a:latin typeface="微軟正黑體" panose="020B0604030504040204" pitchFamily="34" charset="-120"/>
                <a:ea typeface="微軟正黑體" panose="020B0604030504040204" pitchFamily="34" charset="-120"/>
              </a:rPr>
              <a:t>bit</a:t>
            </a:r>
            <a:r>
              <a:rPr lang="zh-TW" altLang="en-US" dirty="0" smtClean="0">
                <a:latin typeface="微軟正黑體" panose="020B0604030504040204" pitchFamily="34" charset="-120"/>
                <a:ea typeface="微軟正黑體" panose="020B0604030504040204" pitchFamily="34" charset="-120"/>
              </a:rPr>
              <a:t>的具體內容</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CS:</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DIN</a:t>
            </a:r>
            <a:r>
              <a:rPr lang="zh-TW" altLang="en-US" dirty="0" smtClean="0">
                <a:latin typeface="微軟正黑體" panose="020B0604030504040204" pitchFamily="34" charset="-120"/>
                <a:ea typeface="微軟正黑體" panose="020B0604030504040204" pitchFamily="34" charset="-120"/>
              </a:rPr>
              <a:t>全部餵完之後把</a:t>
            </a:r>
            <a:r>
              <a:rPr lang="en-US" altLang="zh-TW" dirty="0" smtClean="0">
                <a:latin typeface="微軟正黑體" panose="020B0604030504040204" pitchFamily="34" charset="-120"/>
                <a:ea typeface="微軟正黑體" panose="020B0604030504040204" pitchFamily="34" charset="-120"/>
              </a:rPr>
              <a:t>CS</a:t>
            </a:r>
            <a:r>
              <a:rPr lang="zh-TW" altLang="en-US" dirty="0" smtClean="0">
                <a:latin typeface="微軟正黑體" panose="020B0604030504040204" pitchFamily="34" charset="-120"/>
                <a:ea typeface="微軟正黑體" panose="020B0604030504040204" pitchFamily="34" charset="-120"/>
              </a:rPr>
              <a:t>設成</a:t>
            </a:r>
            <a:r>
              <a:rPr lang="en-US" altLang="zh-TW" dirty="0" smtClean="0">
                <a:latin typeface="微軟正黑體" panose="020B0604030504040204" pitchFamily="34" charset="-120"/>
                <a:ea typeface="微軟正黑體" panose="020B0604030504040204" pitchFamily="34" charset="-120"/>
              </a:rPr>
              <a:t>1</a:t>
            </a:r>
            <a:r>
              <a:rPr lang="zh-TW" altLang="en-US" dirty="0" smtClean="0">
                <a:latin typeface="微軟正黑體" panose="020B0604030504040204" pitchFamily="34" charset="-120"/>
                <a:ea typeface="微軟正黑體" panose="020B0604030504040204" pitchFamily="34" charset="-120"/>
              </a:rPr>
              <a:t>，告訴他你餵完了</a:t>
            </a: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CLK:</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01010101…</a:t>
            </a:r>
            <a:r>
              <a:rPr lang="zh-TW" altLang="en-US" dirty="0" smtClean="0">
                <a:latin typeface="微軟正黑體" panose="020B0604030504040204" pitchFamily="34" charset="-120"/>
                <a:ea typeface="微軟正黑體" panose="020B0604030504040204" pitchFamily="34" charset="-120"/>
              </a:rPr>
              <a:t> 當</a:t>
            </a:r>
            <a:r>
              <a:rPr lang="en-US" altLang="zh-TW" dirty="0" smtClean="0">
                <a:latin typeface="微軟正黑體" panose="020B0604030504040204" pitchFamily="34" charset="-120"/>
                <a:ea typeface="微軟正黑體" panose="020B0604030504040204" pitchFamily="34" charset="-120"/>
              </a:rPr>
              <a:t>CLK</a:t>
            </a:r>
            <a:r>
              <a:rPr lang="zh-TW" altLang="en-US" dirty="0" smtClean="0">
                <a:latin typeface="微軟正黑體" panose="020B0604030504040204" pitchFamily="34" charset="-120"/>
                <a:ea typeface="微軟正黑體" panose="020B0604030504040204" pitchFamily="34" charset="-120"/>
              </a:rPr>
              <a:t>從</a:t>
            </a:r>
            <a:r>
              <a:rPr lang="en-US" altLang="zh-TW" dirty="0" smtClean="0">
                <a:latin typeface="微軟正黑體" panose="020B0604030504040204" pitchFamily="34" charset="-120"/>
                <a:ea typeface="微軟正黑體" panose="020B0604030504040204" pitchFamily="34" charset="-120"/>
              </a:rPr>
              <a:t>0</a:t>
            </a:r>
            <a:r>
              <a:rPr lang="zh-TW" altLang="en-US" dirty="0" smtClean="0">
                <a:latin typeface="微軟正黑體" panose="020B0604030504040204" pitchFamily="34" charset="-120"/>
                <a:ea typeface="微軟正黑體" panose="020B0604030504040204" pitchFamily="34" charset="-120"/>
              </a:rPr>
              <a:t>變</a:t>
            </a:r>
            <a:r>
              <a:rPr lang="en-US" altLang="zh-TW" dirty="0" smtClean="0">
                <a:latin typeface="微軟正黑體" panose="020B0604030504040204" pitchFamily="34" charset="-120"/>
                <a:ea typeface="微軟正黑體" panose="020B0604030504040204" pitchFamily="34" charset="-120"/>
              </a:rPr>
              <a:t>1</a:t>
            </a:r>
            <a:r>
              <a:rPr lang="zh-TW" altLang="en-US" dirty="0" smtClean="0">
                <a:latin typeface="微軟正黑體" panose="020B0604030504040204" pitchFamily="34" charset="-120"/>
                <a:ea typeface="微軟正黑體" panose="020B0604030504040204" pitchFamily="34" charset="-120"/>
              </a:rPr>
              <a:t>時會吃</a:t>
            </a:r>
            <a:r>
              <a:rPr lang="en-US" altLang="zh-TW" dirty="0" smtClean="0">
                <a:latin typeface="微軟正黑體" panose="020B0604030504040204" pitchFamily="34" charset="-120"/>
                <a:ea typeface="微軟正黑體" panose="020B0604030504040204" pitchFamily="34" charset="-120"/>
              </a:rPr>
              <a:t>DIN</a:t>
            </a:r>
            <a:r>
              <a:rPr lang="zh-TW" altLang="en-US" dirty="0" smtClean="0">
                <a:latin typeface="微軟正黑體" panose="020B0604030504040204" pitchFamily="34" charset="-120"/>
                <a:ea typeface="微軟正黑體" panose="020B0604030504040204" pitchFamily="34" charset="-120"/>
              </a:rPr>
              <a:t>一個</a:t>
            </a:r>
            <a:r>
              <a:rPr lang="en-US" altLang="zh-TW" dirty="0" smtClean="0">
                <a:latin typeface="微軟正黑體" panose="020B0604030504040204" pitchFamily="34" charset="-120"/>
                <a:ea typeface="微軟正黑體" panose="020B0604030504040204" pitchFamily="34" charset="-120"/>
              </a:rPr>
              <a:t>bit</a:t>
            </a:r>
          </a:p>
          <a:p>
            <a:endParaRPr lang="en-US" altLang="zh-TW" dirty="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1582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DIN</a:t>
            </a:r>
            <a:r>
              <a:rPr lang="zh-TW" altLang="en-US" dirty="0" smtClean="0">
                <a:latin typeface="微軟正黑體" panose="020B0604030504040204" pitchFamily="34" charset="-120"/>
                <a:ea typeface="微軟正黑體" panose="020B0604030504040204" pitchFamily="34" charset="-120"/>
              </a:rPr>
              <a:t>吃的東西</a:t>
            </a:r>
            <a:r>
              <a:rPr lang="en-US" altLang="zh-TW" dirty="0" smtClean="0"/>
              <a:t>—</a:t>
            </a:r>
            <a:r>
              <a:rPr lang="zh-TW" altLang="en-US" dirty="0" smtClean="0">
                <a:latin typeface="微軟正黑體" panose="020B0604030504040204" pitchFamily="34" charset="-120"/>
                <a:ea typeface="微軟正黑體" panose="020B0604030504040204" pitchFamily="34" charset="-120"/>
              </a:rPr>
              <a:t>總表</a:t>
            </a:r>
            <a:endParaRPr lang="zh-TW" altLang="en-US"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3599934" y="1472105"/>
            <a:ext cx="4432729" cy="5328230"/>
          </a:xfrm>
          <a:prstGeom prst="rect">
            <a:avLst/>
          </a:prstGeom>
        </p:spPr>
      </p:pic>
    </p:spTree>
    <p:extLst>
      <p:ext uri="{BB962C8B-B14F-4D97-AF65-F5344CB8AC3E}">
        <p14:creationId xmlns:p14="http://schemas.microsoft.com/office/powerpoint/2010/main" val="365470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—Shutdown Register </a:t>
            </a:r>
            <a:endParaRPr lang="zh-TW" altLang="en-US" dirty="0"/>
          </a:p>
        </p:txBody>
      </p:sp>
      <p:pic>
        <p:nvPicPr>
          <p:cNvPr id="4" name="圖片 3"/>
          <p:cNvPicPr>
            <a:picLocks noChangeAspect="1"/>
          </p:cNvPicPr>
          <p:nvPr/>
        </p:nvPicPr>
        <p:blipFill>
          <a:blip r:embed="rId2"/>
          <a:stretch>
            <a:fillRect/>
          </a:stretch>
        </p:blipFill>
        <p:spPr>
          <a:xfrm>
            <a:off x="1101582" y="1690688"/>
            <a:ext cx="9988835" cy="2371734"/>
          </a:xfrm>
          <a:prstGeom prst="rect">
            <a:avLst/>
          </a:prstGeom>
        </p:spPr>
      </p:pic>
      <p:sp>
        <p:nvSpPr>
          <p:cNvPr id="6" name="矩形 5"/>
          <p:cNvSpPr/>
          <p:nvPr/>
        </p:nvSpPr>
        <p:spPr>
          <a:xfrm>
            <a:off x="1190366" y="4363442"/>
            <a:ext cx="9811265" cy="923330"/>
          </a:xfrm>
          <a:prstGeom prst="rect">
            <a:avLst/>
          </a:prstGeom>
        </p:spPr>
        <p:txBody>
          <a:bodyPr wrap="square">
            <a:spAutoFit/>
          </a:bodyPr>
          <a:lstStyle/>
          <a:p>
            <a:r>
              <a:rPr lang="en-US" altLang="zh-TW" dirty="0" smtClean="0"/>
              <a:t>When the MAX7219 is in shutdown mode, the scan oscillator is halted, all segment current sources are pulled to ground, and all digit drivers are pulled to V+, thereby blanking the display.</a:t>
            </a:r>
            <a:r>
              <a:rPr lang="en-US" altLang="zh-TW" dirty="0"/>
              <a:t> Data in the digit and control registers remains unaltered. </a:t>
            </a:r>
            <a:endParaRPr lang="en-US" altLang="zh-TW" dirty="0" smtClean="0"/>
          </a:p>
        </p:txBody>
      </p:sp>
    </p:spTree>
    <p:extLst>
      <p:ext uri="{BB962C8B-B14F-4D97-AF65-F5344CB8AC3E}">
        <p14:creationId xmlns:p14="http://schemas.microsoft.com/office/powerpoint/2010/main" val="2654619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—Decode-Mode Register</a:t>
            </a:r>
            <a:endParaRPr lang="zh-TW" altLang="en-US" dirty="0"/>
          </a:p>
        </p:txBody>
      </p:sp>
      <p:pic>
        <p:nvPicPr>
          <p:cNvPr id="4" name="圖片 3"/>
          <p:cNvPicPr>
            <a:picLocks noChangeAspect="1"/>
          </p:cNvPicPr>
          <p:nvPr/>
        </p:nvPicPr>
        <p:blipFill>
          <a:blip r:embed="rId2"/>
          <a:stretch>
            <a:fillRect/>
          </a:stretch>
        </p:blipFill>
        <p:spPr>
          <a:xfrm>
            <a:off x="936825" y="1846443"/>
            <a:ext cx="9988835" cy="2745699"/>
          </a:xfrm>
          <a:prstGeom prst="rect">
            <a:avLst/>
          </a:prstGeom>
        </p:spPr>
      </p:pic>
    </p:spTree>
    <p:extLst>
      <p:ext uri="{BB962C8B-B14F-4D97-AF65-F5344CB8AC3E}">
        <p14:creationId xmlns:p14="http://schemas.microsoft.com/office/powerpoint/2010/main" val="318862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4757</TotalTime>
  <Words>1087</Words>
  <Application>Microsoft Office PowerPoint</Application>
  <PresentationFormat>自訂</PresentationFormat>
  <Paragraphs>362</Paragraphs>
  <Slides>31</Slides>
  <Notes>0</Notes>
  <HiddenSlides>0</HiddenSlides>
  <MMClips>0</MMClips>
  <ScaleCrop>false</ScaleCrop>
  <HeadingPairs>
    <vt:vector size="4" baseType="variant">
      <vt:variant>
        <vt:lpstr>佈景主題</vt:lpstr>
      </vt:variant>
      <vt:variant>
        <vt:i4>1</vt:i4>
      </vt:variant>
      <vt:variant>
        <vt:lpstr>投影片標題</vt:lpstr>
      </vt:variant>
      <vt:variant>
        <vt:i4>31</vt:i4>
      </vt:variant>
    </vt:vector>
  </HeadingPairs>
  <TitlesOfParts>
    <vt:vector size="32" baseType="lpstr">
      <vt:lpstr>Office 佈景主題</vt:lpstr>
      <vt:lpstr>MCSL2016</vt:lpstr>
      <vt:lpstr>7-Seg LED</vt:lpstr>
      <vt:lpstr>Max7219</vt:lpstr>
      <vt:lpstr>Max7219</vt:lpstr>
      <vt:lpstr>Max7219</vt:lpstr>
      <vt:lpstr>說人話</vt:lpstr>
      <vt:lpstr>DIN吃的東西—總表</vt:lpstr>
      <vt:lpstr>DIN吃的東西—Shutdown Register </vt:lpstr>
      <vt:lpstr>DIN吃的東西—Decode-Mode Register</vt:lpstr>
      <vt:lpstr>DIN吃的東西—Decode-Mode Register</vt:lpstr>
      <vt:lpstr>DIN吃的東西—Decode-Mode Register</vt:lpstr>
      <vt:lpstr>DIN吃的東西—Intensity Register</vt:lpstr>
      <vt:lpstr>DIN吃的東西—Scan-Limit Register</vt:lpstr>
      <vt:lpstr>DIN吃的東西—Display Test Register</vt:lpstr>
      <vt:lpstr>DIN吃的東西—懶人包</vt:lpstr>
      <vt:lpstr>DIN吃的東西—懶人包</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Reference</vt:lpstr>
      <vt:lpstr>節約資源．愛惜公物</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dani4310</dc:creator>
  <cp:lastModifiedBy>太平</cp:lastModifiedBy>
  <cp:revision>76</cp:revision>
  <dcterms:created xsi:type="dcterms:W3CDTF">2016-10-05T03:28:05Z</dcterms:created>
  <dcterms:modified xsi:type="dcterms:W3CDTF">2017-11-01T03:56:13Z</dcterms:modified>
</cp:coreProperties>
</file>