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7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3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99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11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0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1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93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99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0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89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6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010E4-A403-4652-9FEA-E487C5DDA0A7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B62F-6931-4AA1-9932-91E8166AF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88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f-datasets/titanic/eval.csv" TargetMode="External"/><Relationship Id="rId2" Type="http://schemas.openxmlformats.org/officeDocument/2006/relationships/hyperlink" Target="https://storage.googleapis.com/tf-datasets/titanic/train.csv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5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36680"/>
            <a:ext cx="8424936" cy="1169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/>
              <a:t>CSV_COLUMNS = ['survived', 'sex', 'age', '</a:t>
            </a:r>
            <a:r>
              <a:rPr lang="en-US" altLang="zh-TW" sz="1400" dirty="0" err="1"/>
              <a:t>n_siblings_spouses</a:t>
            </a:r>
            <a:r>
              <a:rPr lang="en-US" altLang="zh-TW" sz="1400" dirty="0"/>
              <a:t>', 'parch', 'fare', 'class', 'deck', '</a:t>
            </a:r>
            <a:r>
              <a:rPr lang="en-US" altLang="zh-TW" sz="1400" dirty="0" err="1"/>
              <a:t>embark_town</a:t>
            </a:r>
            <a:r>
              <a:rPr lang="en-US" altLang="zh-TW" sz="1400" dirty="0"/>
              <a:t>', 'alone']</a:t>
            </a:r>
          </a:p>
          <a:p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dirty="0" err="1"/>
              <a:t>temp_dataset</a:t>
            </a:r>
            <a:r>
              <a:rPr lang="en-US" altLang="zh-TW" sz="1400" dirty="0"/>
              <a:t> = </a:t>
            </a:r>
            <a:r>
              <a:rPr lang="en-US" altLang="zh-TW" sz="1400" dirty="0" err="1"/>
              <a:t>get_dataset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train_file_path</a:t>
            </a:r>
            <a:r>
              <a:rPr lang="en-US" altLang="zh-TW" sz="1400" dirty="0"/>
              <a:t>, </a:t>
            </a:r>
            <a:r>
              <a:rPr lang="en-US" altLang="zh-TW" sz="1400" dirty="0" err="1"/>
              <a:t>column_names</a:t>
            </a:r>
            <a:r>
              <a:rPr lang="en-US" altLang="zh-TW" sz="1400" dirty="0"/>
              <a:t>=CSV_COLUMNS)</a:t>
            </a:r>
          </a:p>
          <a:p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dirty="0" err="1"/>
              <a:t>show_batch</a:t>
            </a:r>
            <a:r>
              <a:rPr lang="en-US" altLang="zh-TW" sz="1400" dirty="0"/>
              <a:t>(</a:t>
            </a:r>
            <a:r>
              <a:rPr lang="en-US" altLang="zh-TW" sz="1400" dirty="0" err="1"/>
              <a:t>temp_dataset</a:t>
            </a:r>
            <a:r>
              <a:rPr lang="en-US" altLang="zh-TW" sz="1400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4221088"/>
            <a:ext cx="8268304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sex : [</a:t>
            </a:r>
            <a:r>
              <a:rPr lang="en-US" altLang="zh-TW" sz="1600" dirty="0" err="1"/>
              <a:t>b'female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age </a:t>
            </a:r>
            <a:r>
              <a:rPr lang="en-US" altLang="zh-TW" sz="1600" dirty="0"/>
              <a:t>: [36. 36. 28. 18. 28.]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n_siblings_spouses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: [0 0 1 1 0] </a:t>
            </a:r>
            <a:endParaRPr lang="en-US" altLang="zh-TW" sz="1600" dirty="0" smtClean="0"/>
          </a:p>
          <a:p>
            <a:r>
              <a:rPr lang="en-US" altLang="zh-TW" sz="1600" dirty="0" smtClean="0"/>
              <a:t>parch </a:t>
            </a:r>
            <a:r>
              <a:rPr lang="en-US" altLang="zh-TW" sz="1600" dirty="0"/>
              <a:t>: [0 0 2 1 0] </a:t>
            </a:r>
            <a:endParaRPr lang="en-US" altLang="zh-TW" sz="1600" dirty="0" smtClean="0"/>
          </a:p>
          <a:p>
            <a:r>
              <a:rPr lang="en-US" altLang="zh-TW" sz="1600" dirty="0" smtClean="0"/>
              <a:t>fare </a:t>
            </a:r>
            <a:r>
              <a:rPr lang="en-US" altLang="zh-TW" sz="1600" dirty="0"/>
              <a:t>: [135.633 10.5 23.45 20.212 30.5 ] </a:t>
            </a:r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b'First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b'Second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b'First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deck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b'C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b'C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embark_town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b'Cherbourg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 smtClean="0"/>
              <a:t>']</a:t>
            </a:r>
          </a:p>
          <a:p>
            <a:r>
              <a:rPr lang="en-US" altLang="zh-TW" sz="1600" dirty="0" smtClean="0"/>
              <a:t> </a:t>
            </a:r>
            <a:r>
              <a:rPr lang="en-US" altLang="zh-TW" sz="1600" dirty="0"/>
              <a:t>alone : [</a:t>
            </a:r>
            <a:r>
              <a:rPr lang="en-US" altLang="zh-TW" sz="1600" dirty="0" err="1"/>
              <a:t>b'y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b'y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b'y</a:t>
            </a:r>
            <a:r>
              <a:rPr lang="en-US" altLang="zh-TW" sz="1600" dirty="0"/>
              <a:t>']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168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3528" y="1769083"/>
            <a:ext cx="8208912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SELECT_COLUMNS = ['survived', 'age', '</a:t>
            </a:r>
            <a:r>
              <a:rPr lang="en-US" altLang="zh-TW" dirty="0" err="1"/>
              <a:t>n_siblings_spouses</a:t>
            </a:r>
            <a:r>
              <a:rPr lang="en-US" altLang="zh-TW" dirty="0"/>
              <a:t>', 'class', 'deck', 'alone']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temp_dataset</a:t>
            </a:r>
            <a:r>
              <a:rPr lang="en-US" altLang="zh-TW" dirty="0"/>
              <a:t> = </a:t>
            </a:r>
            <a:r>
              <a:rPr lang="en-US" altLang="zh-TW" dirty="0" err="1"/>
              <a:t>get_dataset</a:t>
            </a:r>
            <a:r>
              <a:rPr lang="en-US" altLang="zh-TW" dirty="0"/>
              <a:t>(</a:t>
            </a:r>
            <a:r>
              <a:rPr lang="en-US" altLang="zh-TW" dirty="0" err="1"/>
              <a:t>train_file_path</a:t>
            </a:r>
            <a:r>
              <a:rPr lang="en-US" altLang="zh-TW" dirty="0"/>
              <a:t>, </a:t>
            </a:r>
            <a:r>
              <a:rPr lang="en-US" altLang="zh-TW" dirty="0" err="1"/>
              <a:t>select_columns</a:t>
            </a:r>
            <a:r>
              <a:rPr lang="en-US" altLang="zh-TW" dirty="0"/>
              <a:t>=SELECT_COLUMNS)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show_batch</a:t>
            </a:r>
            <a:r>
              <a:rPr lang="en-US" altLang="zh-TW" dirty="0"/>
              <a:t>(</a:t>
            </a:r>
            <a:r>
              <a:rPr lang="en-US" altLang="zh-TW" dirty="0" err="1"/>
              <a:t>temp_dataset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337307" y="5013176"/>
            <a:ext cx="8264544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age : [38. 26. 36. 24. 45</a:t>
            </a:r>
            <a:r>
              <a:rPr lang="en-US" altLang="zh-TW" dirty="0" smtClean="0"/>
              <a:t>.]</a:t>
            </a:r>
          </a:p>
          <a:p>
            <a:r>
              <a:rPr lang="en-US" altLang="zh-TW" dirty="0" err="1" smtClean="0"/>
              <a:t>n_siblings_spouses</a:t>
            </a:r>
            <a:r>
              <a:rPr lang="en-US" altLang="zh-TW" dirty="0" smtClean="0"/>
              <a:t> </a:t>
            </a:r>
            <a:r>
              <a:rPr lang="en-US" altLang="zh-TW" dirty="0"/>
              <a:t>: [0 2 1 0 0] 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en-US" altLang="zh-TW" dirty="0"/>
              <a:t>: [</a:t>
            </a:r>
            <a:r>
              <a:rPr lang="en-US" altLang="zh-TW" dirty="0" err="1"/>
              <a:t>b'First</a:t>
            </a:r>
            <a:r>
              <a:rPr lang="en-US" altLang="zh-TW" dirty="0"/>
              <a:t>' </a:t>
            </a:r>
            <a:r>
              <a:rPr lang="en-US" altLang="zh-TW" dirty="0" err="1"/>
              <a:t>b'Third</a:t>
            </a:r>
            <a:r>
              <a:rPr lang="en-US" altLang="zh-TW" dirty="0"/>
              <a:t>' </a:t>
            </a:r>
            <a:r>
              <a:rPr lang="en-US" altLang="zh-TW" dirty="0" err="1"/>
              <a:t>b'Third</a:t>
            </a:r>
            <a:r>
              <a:rPr lang="en-US" altLang="zh-TW" dirty="0"/>
              <a:t>' </a:t>
            </a:r>
            <a:r>
              <a:rPr lang="en-US" altLang="zh-TW" dirty="0" err="1"/>
              <a:t>b'Third</a:t>
            </a:r>
            <a:r>
              <a:rPr lang="en-US" altLang="zh-TW" dirty="0"/>
              <a:t>' </a:t>
            </a:r>
            <a:r>
              <a:rPr lang="en-US" altLang="zh-TW" dirty="0" err="1"/>
              <a:t>b'First</a:t>
            </a:r>
            <a:r>
              <a:rPr lang="en-US" altLang="zh-TW" dirty="0"/>
              <a:t>'] </a:t>
            </a:r>
            <a:endParaRPr lang="en-US" altLang="zh-TW" dirty="0" smtClean="0"/>
          </a:p>
          <a:p>
            <a:r>
              <a:rPr lang="en-US" altLang="zh-TW" dirty="0" smtClean="0"/>
              <a:t>deck </a:t>
            </a:r>
            <a:r>
              <a:rPr lang="en-US" altLang="zh-TW" dirty="0"/>
              <a:t>: [</a:t>
            </a:r>
            <a:r>
              <a:rPr lang="en-US" altLang="zh-TW" dirty="0" err="1"/>
              <a:t>b'C</a:t>
            </a:r>
            <a:r>
              <a:rPr lang="en-US" altLang="zh-TW" dirty="0"/>
              <a:t>' </a:t>
            </a:r>
            <a:r>
              <a:rPr lang="en-US" altLang="zh-TW" dirty="0" err="1"/>
              <a:t>b'unknown</a:t>
            </a:r>
            <a:r>
              <a:rPr lang="en-US" altLang="zh-TW" dirty="0"/>
              <a:t>' </a:t>
            </a:r>
            <a:r>
              <a:rPr lang="en-US" altLang="zh-TW" dirty="0" err="1"/>
              <a:t>b'unknown</a:t>
            </a:r>
            <a:r>
              <a:rPr lang="en-US" altLang="zh-TW" dirty="0"/>
              <a:t>' </a:t>
            </a:r>
            <a:r>
              <a:rPr lang="en-US" altLang="zh-TW" dirty="0" err="1"/>
              <a:t>b'unknown</a:t>
            </a:r>
            <a:r>
              <a:rPr lang="en-US" altLang="zh-TW" dirty="0"/>
              <a:t>' </a:t>
            </a:r>
            <a:r>
              <a:rPr lang="en-US" altLang="zh-TW" dirty="0" err="1"/>
              <a:t>b'unknown</a:t>
            </a:r>
            <a:r>
              <a:rPr lang="en-US" altLang="zh-TW" dirty="0"/>
              <a:t>'] </a:t>
            </a:r>
            <a:endParaRPr lang="en-US" altLang="zh-TW" dirty="0" smtClean="0"/>
          </a:p>
          <a:p>
            <a:r>
              <a:rPr lang="en-US" altLang="zh-TW" dirty="0" smtClean="0"/>
              <a:t>alone </a:t>
            </a:r>
            <a:r>
              <a:rPr lang="en-US" altLang="zh-TW" dirty="0"/>
              <a:t>: [</a:t>
            </a:r>
            <a:r>
              <a:rPr lang="en-US" altLang="zh-TW" dirty="0" err="1"/>
              <a:t>b'n</a:t>
            </a:r>
            <a:r>
              <a:rPr lang="en-US" altLang="zh-TW" dirty="0"/>
              <a:t>' </a:t>
            </a:r>
            <a:r>
              <a:rPr lang="en-US" altLang="zh-TW" dirty="0" err="1"/>
              <a:t>b'n</a:t>
            </a:r>
            <a:r>
              <a:rPr lang="en-US" altLang="zh-TW" dirty="0"/>
              <a:t>' </a:t>
            </a:r>
            <a:r>
              <a:rPr lang="en-US" altLang="zh-TW" dirty="0" err="1"/>
              <a:t>b'n</a:t>
            </a:r>
            <a:r>
              <a:rPr lang="en-US" altLang="zh-TW" dirty="0"/>
              <a:t>' </a:t>
            </a:r>
            <a:r>
              <a:rPr lang="en-US" altLang="zh-TW" dirty="0" err="1"/>
              <a:t>b'n</a:t>
            </a:r>
            <a:r>
              <a:rPr lang="en-US" altLang="zh-TW" dirty="0"/>
              <a:t>' </a:t>
            </a:r>
            <a:r>
              <a:rPr lang="en-US" altLang="zh-TW" dirty="0" err="1"/>
              <a:t>b'y</a:t>
            </a:r>
            <a:r>
              <a:rPr lang="en-US" altLang="zh-TW" dirty="0"/>
              <a:t>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375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80920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SELECT_COLUMNS = ['survived', 'age', '</a:t>
            </a:r>
            <a:r>
              <a:rPr lang="en-US" altLang="zh-TW" dirty="0" err="1"/>
              <a:t>n_siblings_spouses</a:t>
            </a:r>
            <a:r>
              <a:rPr lang="en-US" altLang="zh-TW" dirty="0"/>
              <a:t>', 'parch', 'fare']</a:t>
            </a:r>
          </a:p>
          <a:p>
            <a:r>
              <a:rPr lang="en-US" altLang="zh-TW" dirty="0"/>
              <a:t>DEFAULTS = [0, 0.0, 0.0, 0.0, 0.0]</a:t>
            </a:r>
          </a:p>
          <a:p>
            <a:r>
              <a:rPr lang="en-US" altLang="zh-TW" dirty="0" err="1"/>
              <a:t>temp_dataset</a:t>
            </a:r>
            <a:r>
              <a:rPr lang="en-US" altLang="zh-TW" dirty="0"/>
              <a:t> = </a:t>
            </a:r>
            <a:r>
              <a:rPr lang="en-US" altLang="zh-TW" dirty="0" err="1"/>
              <a:t>get_dataset</a:t>
            </a:r>
            <a:r>
              <a:rPr lang="en-US" altLang="zh-TW" dirty="0"/>
              <a:t>(</a:t>
            </a:r>
            <a:r>
              <a:rPr lang="en-US" altLang="zh-TW" dirty="0" err="1"/>
              <a:t>train_file_path</a:t>
            </a:r>
            <a:r>
              <a:rPr lang="en-US" altLang="zh-TW" dirty="0"/>
              <a:t>, </a:t>
            </a:r>
          </a:p>
          <a:p>
            <a:r>
              <a:rPr lang="en-US" altLang="zh-TW" dirty="0"/>
              <a:t>                           </a:t>
            </a:r>
            <a:r>
              <a:rPr lang="en-US" altLang="zh-TW" dirty="0" err="1"/>
              <a:t>select_columns</a:t>
            </a:r>
            <a:r>
              <a:rPr lang="en-US" altLang="zh-TW" dirty="0"/>
              <a:t>=SELECT_COLUMNS,</a:t>
            </a:r>
          </a:p>
          <a:p>
            <a:r>
              <a:rPr lang="en-US" altLang="zh-TW" dirty="0"/>
              <a:t>                           </a:t>
            </a:r>
            <a:r>
              <a:rPr lang="en-US" altLang="zh-TW" dirty="0" err="1"/>
              <a:t>column_defaults</a:t>
            </a:r>
            <a:r>
              <a:rPr lang="en-US" altLang="zh-TW" dirty="0"/>
              <a:t> = DEFAULTS)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show_batch</a:t>
            </a:r>
            <a:r>
              <a:rPr lang="en-US" altLang="zh-TW" dirty="0"/>
              <a:t>(</a:t>
            </a:r>
            <a:r>
              <a:rPr lang="en-US" altLang="zh-TW" dirty="0" err="1"/>
              <a:t>temp_dataset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5229200"/>
            <a:ext cx="3672408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age : [34. 9. 18. 25. 40</a:t>
            </a:r>
            <a:r>
              <a:rPr lang="en-US" altLang="zh-TW" dirty="0" smtClean="0"/>
              <a:t>.]</a:t>
            </a:r>
          </a:p>
          <a:p>
            <a:r>
              <a:rPr lang="en-US" altLang="zh-TW" dirty="0" err="1" smtClean="0"/>
              <a:t>n_siblings_spouses</a:t>
            </a:r>
            <a:r>
              <a:rPr lang="en-US" altLang="zh-TW" dirty="0" smtClean="0"/>
              <a:t> </a:t>
            </a:r>
            <a:r>
              <a:rPr lang="en-US" altLang="zh-TW" dirty="0"/>
              <a:t>: [0. 5. 0. 1. 0</a:t>
            </a:r>
            <a:r>
              <a:rPr lang="en-US" altLang="zh-TW" dirty="0" smtClean="0"/>
              <a:t>.]</a:t>
            </a:r>
          </a:p>
          <a:p>
            <a:r>
              <a:rPr lang="en-US" altLang="zh-TW" dirty="0" smtClean="0"/>
              <a:t>parch </a:t>
            </a:r>
            <a:r>
              <a:rPr lang="en-US" altLang="zh-TW" dirty="0"/>
              <a:t>: [0. 2. 0. 2. 0</a:t>
            </a:r>
            <a:r>
              <a:rPr lang="en-US" altLang="zh-TW" dirty="0" smtClean="0"/>
              <a:t>.]</a:t>
            </a:r>
          </a:p>
          <a:p>
            <a:r>
              <a:rPr lang="en-US" altLang="zh-TW" dirty="0" smtClean="0"/>
              <a:t>fare </a:t>
            </a:r>
            <a:r>
              <a:rPr lang="en-US" altLang="zh-TW" dirty="0"/>
              <a:t>: [ 8.05 46.9 7.75 151.55 31. 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11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456379"/>
            <a:ext cx="4572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/>
              <a:t>example_batch</a:t>
            </a:r>
            <a:r>
              <a:rPr lang="en-US" altLang="zh-TW" dirty="0"/>
              <a:t>, </a:t>
            </a:r>
            <a:r>
              <a:rPr lang="en-US" altLang="zh-TW" dirty="0" err="1"/>
              <a:t>labels_batch</a:t>
            </a:r>
            <a:r>
              <a:rPr lang="en-US" altLang="zh-TW" dirty="0"/>
              <a:t> = next(</a:t>
            </a:r>
            <a:r>
              <a:rPr lang="en-US" altLang="zh-TW" dirty="0" err="1"/>
              <a:t>iter</a:t>
            </a:r>
            <a:r>
              <a:rPr lang="en-US" altLang="zh-TW" dirty="0"/>
              <a:t>(</a:t>
            </a:r>
            <a:r>
              <a:rPr lang="en-US" altLang="zh-TW" dirty="0" err="1"/>
              <a:t>temp_dataset</a:t>
            </a:r>
            <a:r>
              <a:rPr lang="en-US" altLang="zh-TW" dirty="0"/>
              <a:t>)) </a:t>
            </a:r>
          </a:p>
        </p:txBody>
      </p:sp>
    </p:spTree>
    <p:extLst>
      <p:ext uri="{BB962C8B-B14F-4D97-AF65-F5344CB8AC3E}">
        <p14:creationId xmlns:p14="http://schemas.microsoft.com/office/powerpoint/2010/main" val="359907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276872"/>
            <a:ext cx="532859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pack(features, label):</a:t>
            </a:r>
          </a:p>
          <a:p>
            <a:r>
              <a:rPr lang="en-US" altLang="zh-TW" dirty="0"/>
              <a:t>  return </a:t>
            </a:r>
            <a:r>
              <a:rPr lang="en-US" altLang="zh-TW" dirty="0" err="1"/>
              <a:t>tf.stack</a:t>
            </a:r>
            <a:r>
              <a:rPr lang="en-US" altLang="zh-TW" dirty="0"/>
              <a:t>(list(</a:t>
            </a:r>
            <a:r>
              <a:rPr lang="en-US" altLang="zh-TW" dirty="0" err="1"/>
              <a:t>features.values</a:t>
            </a:r>
            <a:r>
              <a:rPr lang="en-US" altLang="zh-TW" dirty="0"/>
              <a:t>()), axis=-1), label</a:t>
            </a:r>
          </a:p>
        </p:txBody>
      </p:sp>
    </p:spTree>
    <p:extLst>
      <p:ext uri="{BB962C8B-B14F-4D97-AF65-F5344CB8AC3E}">
        <p14:creationId xmlns:p14="http://schemas.microsoft.com/office/powerpoint/2010/main" val="335499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674674"/>
            <a:ext cx="828092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packed_dataset</a:t>
            </a:r>
            <a:r>
              <a:rPr lang="en-US" altLang="zh-TW" dirty="0"/>
              <a:t> = </a:t>
            </a:r>
            <a:r>
              <a:rPr lang="en-US" altLang="zh-TW" dirty="0" err="1"/>
              <a:t>temp_dataset.map</a:t>
            </a:r>
            <a:r>
              <a:rPr lang="en-US" altLang="zh-TW" dirty="0"/>
              <a:t>(pack)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for features, labels in </a:t>
            </a:r>
            <a:r>
              <a:rPr lang="en-US" altLang="zh-TW" dirty="0" err="1"/>
              <a:t>packed_dataset.take</a:t>
            </a:r>
            <a:r>
              <a:rPr lang="en-US" altLang="zh-TW" dirty="0"/>
              <a:t>(1):</a:t>
            </a:r>
          </a:p>
          <a:p>
            <a:r>
              <a:rPr lang="en-US" altLang="zh-TW" dirty="0"/>
              <a:t>  print(</a:t>
            </a:r>
            <a:r>
              <a:rPr lang="en-US" altLang="zh-TW" dirty="0" err="1"/>
              <a:t>features.numpy</a:t>
            </a:r>
            <a:r>
              <a:rPr lang="en-US" altLang="zh-TW" dirty="0"/>
              <a:t>())</a:t>
            </a:r>
          </a:p>
          <a:p>
            <a:r>
              <a:rPr lang="en-US" altLang="zh-TW" dirty="0"/>
              <a:t>  print()</a:t>
            </a:r>
          </a:p>
          <a:p>
            <a:r>
              <a:rPr lang="en-US" altLang="zh-TW" dirty="0"/>
              <a:t>  print(</a:t>
            </a:r>
            <a:r>
              <a:rPr lang="en-US" altLang="zh-TW" dirty="0" err="1"/>
              <a:t>labels.numpy</a:t>
            </a:r>
            <a:r>
              <a:rPr lang="en-US" altLang="zh-TW" dirty="0"/>
              <a:t>())</a:t>
            </a:r>
          </a:p>
        </p:txBody>
      </p:sp>
      <p:sp>
        <p:nvSpPr>
          <p:cNvPr id="5" name="矩形 4"/>
          <p:cNvSpPr/>
          <p:nvPr/>
        </p:nvSpPr>
        <p:spPr>
          <a:xfrm>
            <a:off x="3203848" y="4797152"/>
            <a:ext cx="18002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[[48. 1. 0. 52. 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[35. 0. 0. 21. ] </a:t>
            </a:r>
            <a:endParaRPr lang="en-US" altLang="zh-TW" dirty="0" smtClean="0"/>
          </a:p>
          <a:p>
            <a:r>
              <a:rPr lang="en-US" altLang="zh-TW" dirty="0" smtClean="0"/>
              <a:t> [</a:t>
            </a:r>
            <a:r>
              <a:rPr lang="en-US" altLang="zh-TW" dirty="0"/>
              <a:t>45. 0. 0. 8.05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[22. 1. 0. 7.25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[28. 0. 0. 0. </a:t>
            </a:r>
            <a:r>
              <a:rPr lang="en-US" altLang="zh-TW" dirty="0" smtClean="0"/>
              <a:t>]]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[1 1 1 0 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52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87637"/>
            <a:ext cx="28959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show_batch</a:t>
            </a:r>
            <a:r>
              <a:rPr lang="en-US" altLang="zh-TW" dirty="0"/>
              <a:t>(</a:t>
            </a:r>
            <a:r>
              <a:rPr lang="en-US" altLang="zh-TW" dirty="0" err="1"/>
              <a:t>raw_train_data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4293096"/>
            <a:ext cx="8676456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sex : [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b'female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b'female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 smtClean="0"/>
              <a:t>']</a:t>
            </a:r>
          </a:p>
          <a:p>
            <a:r>
              <a:rPr lang="en-US" altLang="zh-TW" sz="1600" dirty="0" smtClean="0"/>
              <a:t>age </a:t>
            </a:r>
            <a:r>
              <a:rPr lang="en-US" altLang="zh-TW" sz="1600" dirty="0"/>
              <a:t>: [22. 14. 16. 45. 23</a:t>
            </a:r>
            <a:r>
              <a:rPr lang="en-US" altLang="zh-TW" sz="1600" dirty="0" smtClean="0"/>
              <a:t>.]</a:t>
            </a:r>
          </a:p>
          <a:p>
            <a:r>
              <a:rPr lang="en-US" altLang="zh-TW" sz="1600" dirty="0" err="1" smtClean="0"/>
              <a:t>n_siblings_spouses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: [0 1 0 1 0] </a:t>
            </a:r>
          </a:p>
          <a:p>
            <a:r>
              <a:rPr lang="en-US" altLang="zh-TW" sz="1600" dirty="0" smtClean="0"/>
              <a:t>parch </a:t>
            </a:r>
            <a:r>
              <a:rPr lang="en-US" altLang="zh-TW" sz="1600" dirty="0"/>
              <a:t>: [0 2 0 1 0] </a:t>
            </a:r>
            <a:endParaRPr lang="en-US" altLang="zh-TW" sz="1600" dirty="0" smtClean="0"/>
          </a:p>
          <a:p>
            <a:r>
              <a:rPr lang="en-US" altLang="zh-TW" sz="1600" dirty="0" smtClean="0"/>
              <a:t>fare </a:t>
            </a:r>
            <a:r>
              <a:rPr lang="en-US" altLang="zh-TW" sz="1600" dirty="0"/>
              <a:t>: [ 7.25 120. 8.05 164.867 13. ] </a:t>
            </a:r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b'First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b'First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b'Second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deck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b'B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embark_town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 smtClean="0"/>
              <a:t>']</a:t>
            </a:r>
          </a:p>
          <a:p>
            <a:r>
              <a:rPr lang="en-US" altLang="zh-TW" sz="1600" dirty="0" smtClean="0"/>
              <a:t> </a:t>
            </a:r>
            <a:r>
              <a:rPr lang="en-US" altLang="zh-TW" sz="1600" dirty="0"/>
              <a:t>alone : [</a:t>
            </a:r>
            <a:r>
              <a:rPr lang="en-US" altLang="zh-TW" sz="1600" dirty="0" err="1"/>
              <a:t>b'y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b'y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b'y</a:t>
            </a:r>
            <a:r>
              <a:rPr lang="en-US" altLang="zh-TW" sz="1600" dirty="0"/>
              <a:t>']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677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204864"/>
            <a:ext cx="4572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/>
              <a:t>example_batch</a:t>
            </a:r>
            <a:r>
              <a:rPr lang="en-US" altLang="zh-TW" dirty="0"/>
              <a:t>, </a:t>
            </a:r>
            <a:r>
              <a:rPr lang="en-US" altLang="zh-TW" dirty="0" err="1"/>
              <a:t>labels_batch</a:t>
            </a:r>
            <a:r>
              <a:rPr lang="en-US" altLang="zh-TW" dirty="0"/>
              <a:t> = next(</a:t>
            </a:r>
            <a:r>
              <a:rPr lang="en-US" altLang="zh-TW" dirty="0" err="1"/>
              <a:t>iter</a:t>
            </a:r>
            <a:r>
              <a:rPr lang="en-US" altLang="zh-TW" dirty="0"/>
              <a:t>(</a:t>
            </a:r>
            <a:r>
              <a:rPr lang="en-US" altLang="zh-TW" dirty="0" err="1"/>
              <a:t>temp_dataset</a:t>
            </a:r>
            <a:r>
              <a:rPr lang="en-US" altLang="zh-TW" dirty="0"/>
              <a:t>)) </a:t>
            </a:r>
          </a:p>
        </p:txBody>
      </p:sp>
    </p:spTree>
    <p:extLst>
      <p:ext uri="{BB962C8B-B14F-4D97-AF65-F5344CB8AC3E}">
        <p14:creationId xmlns:p14="http://schemas.microsoft.com/office/powerpoint/2010/main" val="194742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628800"/>
            <a:ext cx="8208912" cy="3139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class </a:t>
            </a:r>
            <a:r>
              <a:rPr lang="en-US" altLang="zh-TW" dirty="0" err="1"/>
              <a:t>PackNumericFeatures</a:t>
            </a:r>
            <a:r>
              <a:rPr lang="en-US" altLang="zh-TW" dirty="0"/>
              <a:t>(object):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def</a:t>
            </a:r>
            <a:r>
              <a:rPr lang="en-US" altLang="zh-TW" dirty="0"/>
              <a:t> __</a:t>
            </a:r>
            <a:r>
              <a:rPr lang="en-US" altLang="zh-TW" dirty="0" err="1"/>
              <a:t>init</a:t>
            </a:r>
            <a:r>
              <a:rPr lang="en-US" altLang="zh-TW" dirty="0"/>
              <a:t>__(self, names):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self.names</a:t>
            </a:r>
            <a:r>
              <a:rPr lang="en-US" altLang="zh-TW" dirty="0"/>
              <a:t> = names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def</a:t>
            </a:r>
            <a:r>
              <a:rPr lang="en-US" altLang="zh-TW" dirty="0"/>
              <a:t> __call__(self, features, labels):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numeric_features</a:t>
            </a:r>
            <a:r>
              <a:rPr lang="en-US" altLang="zh-TW" dirty="0"/>
              <a:t> = [</a:t>
            </a:r>
            <a:r>
              <a:rPr lang="en-US" altLang="zh-TW" dirty="0" err="1"/>
              <a:t>features.pop</a:t>
            </a:r>
            <a:r>
              <a:rPr lang="en-US" altLang="zh-TW" dirty="0"/>
              <a:t>(name) for name in </a:t>
            </a:r>
            <a:r>
              <a:rPr lang="en-US" altLang="zh-TW" dirty="0" err="1"/>
              <a:t>self.names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numeric_features</a:t>
            </a:r>
            <a:r>
              <a:rPr lang="en-US" altLang="zh-TW" dirty="0"/>
              <a:t> = [</a:t>
            </a:r>
            <a:r>
              <a:rPr lang="en-US" altLang="zh-TW" dirty="0" err="1"/>
              <a:t>tf.cast</a:t>
            </a:r>
            <a:r>
              <a:rPr lang="en-US" altLang="zh-TW" dirty="0"/>
              <a:t>(feat, tf.float32) for feat in </a:t>
            </a:r>
            <a:r>
              <a:rPr lang="en-US" altLang="zh-TW" dirty="0" err="1"/>
              <a:t>numeric_features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numeric_features</a:t>
            </a:r>
            <a:r>
              <a:rPr lang="en-US" altLang="zh-TW" dirty="0"/>
              <a:t> = </a:t>
            </a:r>
            <a:r>
              <a:rPr lang="en-US" altLang="zh-TW" dirty="0" err="1"/>
              <a:t>tf.stack</a:t>
            </a:r>
            <a:r>
              <a:rPr lang="en-US" altLang="zh-TW" dirty="0"/>
              <a:t>(</a:t>
            </a:r>
            <a:r>
              <a:rPr lang="en-US" altLang="zh-TW" dirty="0" err="1"/>
              <a:t>numeric_features</a:t>
            </a:r>
            <a:r>
              <a:rPr lang="en-US" altLang="zh-TW" dirty="0"/>
              <a:t>, axis=-1)</a:t>
            </a:r>
          </a:p>
          <a:p>
            <a:r>
              <a:rPr lang="en-US" altLang="zh-TW" dirty="0"/>
              <a:t>    features['numeric'] = </a:t>
            </a:r>
            <a:r>
              <a:rPr lang="en-US" altLang="zh-TW" dirty="0" err="1"/>
              <a:t>numeric_features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return features, labels</a:t>
            </a:r>
          </a:p>
        </p:txBody>
      </p:sp>
    </p:spTree>
    <p:extLst>
      <p:ext uri="{BB962C8B-B14F-4D97-AF65-F5344CB8AC3E}">
        <p14:creationId xmlns:p14="http://schemas.microsoft.com/office/powerpoint/2010/main" val="121674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844824"/>
            <a:ext cx="8208912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NUMERIC_FEATURES = ['</a:t>
            </a:r>
            <a:r>
              <a:rPr lang="en-US" altLang="zh-TW" dirty="0" err="1"/>
              <a:t>age','n_siblings_spouses','parch</a:t>
            </a:r>
            <a:r>
              <a:rPr lang="en-US" altLang="zh-TW" dirty="0"/>
              <a:t>', 'fare']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packed_train_data</a:t>
            </a:r>
            <a:r>
              <a:rPr lang="en-US" altLang="zh-TW" dirty="0"/>
              <a:t> = </a:t>
            </a:r>
            <a:r>
              <a:rPr lang="en-US" altLang="zh-TW" dirty="0" err="1"/>
              <a:t>raw_train_data.map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PackNumericFeatures</a:t>
            </a:r>
            <a:r>
              <a:rPr lang="en-US" altLang="zh-TW" dirty="0"/>
              <a:t>(NUMERIC_FEATURES))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packed_test_data</a:t>
            </a:r>
            <a:r>
              <a:rPr lang="en-US" altLang="zh-TW" dirty="0"/>
              <a:t> = </a:t>
            </a:r>
            <a:r>
              <a:rPr lang="en-US" altLang="zh-TW" dirty="0" err="1"/>
              <a:t>raw_test_data.map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PackNumericFeatures</a:t>
            </a:r>
            <a:r>
              <a:rPr lang="en-US" altLang="zh-TW" dirty="0"/>
              <a:t>(NUMERIC_FEATURES))</a:t>
            </a:r>
          </a:p>
        </p:txBody>
      </p:sp>
    </p:spTree>
    <p:extLst>
      <p:ext uri="{BB962C8B-B14F-4D97-AF65-F5344CB8AC3E}">
        <p14:creationId xmlns:p14="http://schemas.microsoft.com/office/powerpoint/2010/main" val="6886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1039" y="1628800"/>
            <a:ext cx="45720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smtClean="0"/>
              <a:t>import </a:t>
            </a:r>
            <a:r>
              <a:rPr lang="en-US" altLang="zh-TW" dirty="0" err="1" smtClean="0"/>
              <a:t>functools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載入</a:t>
            </a:r>
            <a:r>
              <a:rPr lang="en-US" altLang="zh-TW" dirty="0" err="1" smtClean="0"/>
              <a:t>functools</a:t>
            </a:r>
            <a:endParaRPr lang="en-US" altLang="zh-TW" dirty="0" smtClean="0"/>
          </a:p>
          <a:p>
            <a:r>
              <a:rPr lang="en-US" altLang="zh-TW" dirty="0" smtClean="0"/>
              <a:t>import 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 as </a:t>
            </a:r>
            <a:r>
              <a:rPr lang="en-US" altLang="zh-TW" dirty="0" err="1" smtClean="0"/>
              <a:t>np</a:t>
            </a:r>
            <a:r>
              <a:rPr lang="en-US" altLang="zh-TW" dirty="0" smtClean="0"/>
              <a:t>  //</a:t>
            </a:r>
            <a:r>
              <a:rPr lang="zh-TW" altLang="en-US" dirty="0" smtClean="0"/>
              <a:t>載入</a:t>
            </a:r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r>
              <a:rPr lang="en-US" altLang="zh-TW" dirty="0" smtClean="0"/>
              <a:t>import 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 as 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載入</a:t>
            </a:r>
            <a:r>
              <a:rPr lang="en-US" altLang="zh-TW" dirty="0" err="1" smtClean="0"/>
              <a:t>tensorflow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50397" y="3244334"/>
            <a:ext cx="5927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Functools</a:t>
            </a:r>
            <a:r>
              <a:rPr lang="en-US" altLang="zh-TW" dirty="0" err="1" smtClean="0"/>
              <a:t>:functools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中很簡單但也很重要的模塊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主要</a:t>
            </a:r>
            <a:r>
              <a:rPr lang="zh-TW" altLang="en-US" dirty="0"/>
              <a:t>是一些</a:t>
            </a:r>
            <a:r>
              <a:rPr lang="en-US" altLang="zh-TW" dirty="0"/>
              <a:t>Python</a:t>
            </a:r>
            <a:r>
              <a:rPr lang="zh-TW" altLang="en-US" dirty="0"/>
              <a:t>高階函數相關的函數</a:t>
            </a:r>
            <a:endParaRPr lang="en-US" altLang="zh-TW" dirty="0" smtClean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Setup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960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32106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show_batch</a:t>
            </a:r>
            <a:r>
              <a:rPr lang="en-US" altLang="zh-TW" dirty="0"/>
              <a:t>(</a:t>
            </a:r>
            <a:r>
              <a:rPr lang="en-US" altLang="zh-TW" dirty="0" err="1"/>
              <a:t>packed_train_data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5013176"/>
            <a:ext cx="828092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sex : [</a:t>
            </a:r>
            <a:r>
              <a:rPr lang="en-US" altLang="zh-TW" sz="1600" dirty="0" err="1"/>
              <a:t>b'female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b'female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b'female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b'Second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b'Second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b'First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deck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b'C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embark_town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b'Cherbourg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alone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b'y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numeric </a:t>
            </a:r>
            <a:r>
              <a:rPr lang="en-US" altLang="zh-TW" sz="1600" dirty="0"/>
              <a:t>: [[33. 1. 2. 27.75 ] [20. 0. 0. 7.854] [28. 1. 0. 16.1 ] [32.5 1. 0. 30.071] [35. 1. 0. 90. ]]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775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988840"/>
            <a:ext cx="4572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/>
              <a:t>example_batch</a:t>
            </a:r>
            <a:r>
              <a:rPr lang="en-US" altLang="zh-TW" dirty="0"/>
              <a:t>, </a:t>
            </a:r>
            <a:r>
              <a:rPr lang="en-US" altLang="zh-TW" dirty="0" err="1"/>
              <a:t>labels_batch</a:t>
            </a:r>
            <a:r>
              <a:rPr lang="en-US" altLang="zh-TW" dirty="0"/>
              <a:t> = next(</a:t>
            </a:r>
            <a:r>
              <a:rPr lang="en-US" altLang="zh-TW" dirty="0" err="1"/>
              <a:t>iter</a:t>
            </a:r>
            <a:r>
              <a:rPr lang="en-US" altLang="zh-TW" dirty="0"/>
              <a:t>(</a:t>
            </a:r>
            <a:r>
              <a:rPr lang="en-US" altLang="zh-TW" dirty="0" err="1"/>
              <a:t>packed_train_data</a:t>
            </a:r>
            <a:r>
              <a:rPr lang="en-US" altLang="zh-TW" dirty="0"/>
              <a:t>)) </a:t>
            </a:r>
          </a:p>
        </p:txBody>
      </p:sp>
    </p:spTree>
    <p:extLst>
      <p:ext uri="{BB962C8B-B14F-4D97-AF65-F5344CB8AC3E}">
        <p14:creationId xmlns:p14="http://schemas.microsoft.com/office/powerpoint/2010/main" val="4240474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69083"/>
            <a:ext cx="45720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import pandas as </a:t>
            </a:r>
            <a:r>
              <a:rPr lang="en-US" altLang="zh-TW" dirty="0" err="1"/>
              <a:t>pd</a:t>
            </a:r>
            <a:endParaRPr lang="en-US" altLang="zh-TW" dirty="0"/>
          </a:p>
          <a:p>
            <a:r>
              <a:rPr lang="en-US" altLang="zh-TW" dirty="0" err="1"/>
              <a:t>desc</a:t>
            </a:r>
            <a:r>
              <a:rPr lang="en-US" altLang="zh-TW" dirty="0"/>
              <a:t> = </a:t>
            </a:r>
            <a:r>
              <a:rPr lang="en-US" altLang="zh-TW" dirty="0" err="1"/>
              <a:t>pd.read_csv</a:t>
            </a:r>
            <a:r>
              <a:rPr lang="en-US" altLang="zh-TW" dirty="0"/>
              <a:t>(</a:t>
            </a:r>
            <a:r>
              <a:rPr lang="en-US" altLang="zh-TW" dirty="0" err="1"/>
              <a:t>train_file_path</a:t>
            </a:r>
            <a:r>
              <a:rPr lang="en-US" altLang="zh-TW" dirty="0"/>
              <a:t>)[NUMERIC_FEATURES].describe()</a:t>
            </a:r>
          </a:p>
          <a:p>
            <a:r>
              <a:rPr lang="en-US" altLang="zh-TW" dirty="0" err="1"/>
              <a:t>desc</a:t>
            </a: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16727"/>
              </p:ext>
            </p:extLst>
          </p:nvPr>
        </p:nvGraphicFramePr>
        <p:xfrm>
          <a:off x="467544" y="3004896"/>
          <a:ext cx="8229600" cy="356616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zh-TW" alt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n_siblings_spouses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parch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fare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627.000000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627.000000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627.000000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627.000000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29.631308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0.545455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0.379585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34.385399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 err="1">
                          <a:effectLst/>
                        </a:rPr>
                        <a:t>std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effectLst/>
                        </a:rPr>
                        <a:t>12.511818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1.151090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0.792999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54.597730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0.750000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23.000000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7.895800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28.000000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15.045800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35.000000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31.387500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80.000000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effectLst/>
                        </a:rPr>
                        <a:t>8.000000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effectLst/>
                        </a:rPr>
                        <a:t>512.329200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25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03445"/>
            <a:ext cx="4572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MEAN = 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desc.T</a:t>
            </a:r>
            <a:r>
              <a:rPr lang="en-US" altLang="zh-TW" dirty="0"/>
              <a:t>['mean'])</a:t>
            </a:r>
          </a:p>
          <a:p>
            <a:r>
              <a:rPr lang="en-US" altLang="zh-TW" dirty="0"/>
              <a:t>STD = 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desc.T</a:t>
            </a:r>
            <a:r>
              <a:rPr lang="en-US" altLang="zh-TW" dirty="0"/>
              <a:t>['</a:t>
            </a:r>
            <a:r>
              <a:rPr lang="en-US" altLang="zh-TW" dirty="0" err="1"/>
              <a:t>std</a:t>
            </a:r>
            <a:r>
              <a:rPr lang="en-US" altLang="zh-TW" dirty="0"/>
              <a:t>'])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5517232"/>
            <a:ext cx="45720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normalize_numeric_data</a:t>
            </a:r>
            <a:r>
              <a:rPr lang="en-US" altLang="zh-TW" dirty="0"/>
              <a:t>(data, mean, </a:t>
            </a:r>
            <a:r>
              <a:rPr lang="en-US" altLang="zh-TW" dirty="0" err="1"/>
              <a:t>std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# Center the data</a:t>
            </a:r>
          </a:p>
          <a:p>
            <a:r>
              <a:rPr lang="en-US" altLang="zh-TW" dirty="0"/>
              <a:t>  return (data-mean)/</a:t>
            </a:r>
            <a:r>
              <a:rPr lang="en-US" altLang="zh-TW" dirty="0" err="1" smtClean="0"/>
              <a:t>std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06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80920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# See what you just created.</a:t>
            </a:r>
          </a:p>
          <a:p>
            <a:r>
              <a:rPr lang="en-US" altLang="zh-TW" dirty="0"/>
              <a:t>normalizer = </a:t>
            </a:r>
            <a:r>
              <a:rPr lang="en-US" altLang="zh-TW" dirty="0" err="1"/>
              <a:t>functools.partial</a:t>
            </a:r>
            <a:r>
              <a:rPr lang="en-US" altLang="zh-TW" dirty="0"/>
              <a:t>(</a:t>
            </a:r>
            <a:r>
              <a:rPr lang="en-US" altLang="zh-TW" dirty="0" err="1"/>
              <a:t>normalize_numeric_data</a:t>
            </a:r>
            <a:r>
              <a:rPr lang="en-US" altLang="zh-TW" dirty="0"/>
              <a:t>, mean=MEAN, </a:t>
            </a:r>
            <a:r>
              <a:rPr lang="en-US" altLang="zh-TW" dirty="0" err="1"/>
              <a:t>std</a:t>
            </a:r>
            <a:r>
              <a:rPr lang="en-US" altLang="zh-TW" dirty="0"/>
              <a:t>=STD)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numeric_column</a:t>
            </a:r>
            <a:r>
              <a:rPr lang="en-US" altLang="zh-TW" dirty="0"/>
              <a:t> = </a:t>
            </a:r>
            <a:r>
              <a:rPr lang="en-US" altLang="zh-TW" dirty="0" err="1"/>
              <a:t>tf.feature_column.numeric_column</a:t>
            </a:r>
            <a:r>
              <a:rPr lang="en-US" altLang="zh-TW" dirty="0"/>
              <a:t>('numeric', </a:t>
            </a:r>
            <a:r>
              <a:rPr lang="en-US" altLang="zh-TW" dirty="0" err="1"/>
              <a:t>normalizer_fn</a:t>
            </a:r>
            <a:r>
              <a:rPr lang="en-US" altLang="zh-TW" dirty="0"/>
              <a:t>=normalizer, shape=[</a:t>
            </a:r>
            <a:r>
              <a:rPr lang="en-US" altLang="zh-TW" dirty="0" err="1"/>
              <a:t>len</a:t>
            </a:r>
            <a:r>
              <a:rPr lang="en-US" altLang="zh-TW" dirty="0"/>
              <a:t>(NUMERIC_FEATURES)])</a:t>
            </a:r>
          </a:p>
          <a:p>
            <a:r>
              <a:rPr lang="en-US" altLang="zh-TW" dirty="0" err="1"/>
              <a:t>numeric_columns</a:t>
            </a:r>
            <a:r>
              <a:rPr lang="en-US" altLang="zh-TW" dirty="0"/>
              <a:t> = [</a:t>
            </a:r>
            <a:r>
              <a:rPr lang="en-US" altLang="zh-TW" dirty="0" err="1"/>
              <a:t>numeric_column</a:t>
            </a:r>
            <a:r>
              <a:rPr lang="en-US" altLang="zh-TW" dirty="0"/>
              <a:t>]</a:t>
            </a:r>
          </a:p>
          <a:p>
            <a:r>
              <a:rPr lang="en-US" altLang="zh-TW" dirty="0" err="1"/>
              <a:t>numeric_column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11560" y="5301208"/>
            <a:ext cx="828092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NumericColumn</a:t>
            </a:r>
            <a:r>
              <a:rPr lang="en-US" altLang="zh-TW" dirty="0"/>
              <a:t>(key='numeric', shape=(4,), </a:t>
            </a:r>
            <a:r>
              <a:rPr lang="en-US" altLang="zh-TW" dirty="0" err="1"/>
              <a:t>default_value</a:t>
            </a:r>
            <a:r>
              <a:rPr lang="en-US" altLang="zh-TW" dirty="0"/>
              <a:t>=None, </a:t>
            </a:r>
            <a:r>
              <a:rPr lang="en-US" altLang="zh-TW" dirty="0" err="1"/>
              <a:t>dtype</a:t>
            </a:r>
            <a:r>
              <a:rPr lang="en-US" altLang="zh-TW" dirty="0"/>
              <a:t>=tf.float32, </a:t>
            </a:r>
            <a:r>
              <a:rPr lang="en-US" altLang="zh-TW" dirty="0" err="1"/>
              <a:t>normalizer_fn</a:t>
            </a:r>
            <a:r>
              <a:rPr lang="en-US" altLang="zh-TW" dirty="0"/>
              <a:t>=</a:t>
            </a:r>
            <a:r>
              <a:rPr lang="en-US" altLang="zh-TW" dirty="0" err="1"/>
              <a:t>functools.partial</a:t>
            </a:r>
            <a:r>
              <a:rPr lang="en-US" altLang="zh-TW" dirty="0"/>
              <a:t>(&lt;function </a:t>
            </a:r>
            <a:r>
              <a:rPr lang="en-US" altLang="zh-TW" dirty="0" err="1"/>
              <a:t>normalize_numeric_data</a:t>
            </a:r>
            <a:r>
              <a:rPr lang="en-US" altLang="zh-TW" dirty="0"/>
              <a:t> at 0x7f9b7f45dd90&gt;, mean=array([29.631, 0.545, 0.38 , 34.385]), </a:t>
            </a:r>
            <a:r>
              <a:rPr lang="en-US" altLang="zh-TW" dirty="0" err="1"/>
              <a:t>std</a:t>
            </a:r>
            <a:r>
              <a:rPr lang="en-US" altLang="zh-TW" dirty="0"/>
              <a:t>=array([12.512, 1.151, 0.793, 54.598])))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137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891653"/>
            <a:ext cx="26343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example_batch</a:t>
            </a:r>
            <a:r>
              <a:rPr lang="en-US" altLang="zh-TW" dirty="0"/>
              <a:t>['numeric']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5229200"/>
            <a:ext cx="45720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tf.Tensor</a:t>
            </a:r>
            <a:r>
              <a:rPr lang="en-US" altLang="zh-TW" dirty="0"/>
              <a:t>: shape=(5, 4), </a:t>
            </a:r>
            <a:r>
              <a:rPr lang="en-US" altLang="zh-TW" dirty="0" err="1"/>
              <a:t>dtype</a:t>
            </a:r>
            <a:r>
              <a:rPr lang="en-US" altLang="zh-TW" dirty="0"/>
              <a:t>=float32, </a:t>
            </a:r>
            <a:r>
              <a:rPr lang="en-US" altLang="zh-TW" dirty="0" err="1"/>
              <a:t>numpy</a:t>
            </a:r>
            <a:r>
              <a:rPr lang="en-US" altLang="zh-TW" dirty="0"/>
              <a:t>= array([[25. , 1. , 1. , 30. ], [39. , 1. , 1. , 79.65 ], [28. , 3. , 1. , 25.467], [36. , 1. , 0. , 17.4 ], [28. , 1. , 2. , 23.45 ]], </a:t>
            </a:r>
            <a:r>
              <a:rPr lang="en-US" altLang="zh-TW" dirty="0" err="1"/>
              <a:t>dtype</a:t>
            </a:r>
            <a:r>
              <a:rPr lang="en-US" altLang="zh-TW" dirty="0"/>
              <a:t>=float32)&gt;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3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852139"/>
            <a:ext cx="82809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numeric_layer</a:t>
            </a:r>
            <a:r>
              <a:rPr lang="en-US" altLang="zh-TW" dirty="0"/>
              <a:t> = </a:t>
            </a:r>
            <a:r>
              <a:rPr lang="en-US" altLang="zh-TW" dirty="0" err="1"/>
              <a:t>tf.keras.layers.DenseFeatures</a:t>
            </a:r>
            <a:r>
              <a:rPr lang="en-US" altLang="zh-TW" dirty="0"/>
              <a:t>(</a:t>
            </a:r>
            <a:r>
              <a:rPr lang="en-US" altLang="zh-TW" dirty="0" err="1"/>
              <a:t>numeric_columns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numeric_layer</a:t>
            </a:r>
            <a:r>
              <a:rPr lang="en-US" altLang="zh-TW" dirty="0"/>
              <a:t>(</a:t>
            </a:r>
            <a:r>
              <a:rPr lang="en-US" altLang="zh-TW" dirty="0" err="1"/>
              <a:t>example_batch</a:t>
            </a:r>
            <a:r>
              <a:rPr lang="en-US" altLang="zh-TW" dirty="0"/>
              <a:t>).</a:t>
            </a:r>
            <a:r>
              <a:rPr lang="en-US" altLang="zh-TW" dirty="0" err="1"/>
              <a:t>numpy</a:t>
            </a:r>
            <a:r>
              <a:rPr lang="en-US" altLang="zh-TW" dirty="0"/>
              <a:t>()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4993503"/>
            <a:ext cx="45720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array([[-0.37 , 0.395, 0.782, -0.08 ], [ 0.749, 0.395, 0.782, 0.829], [-0.13 , 2.132, 0.782, -0.163], [ 0.509, 0.395, -0.479, -0.311], [-0.13 , 0.395, 2.043, -0.2 ]], </a:t>
            </a:r>
            <a:r>
              <a:rPr lang="en-US" altLang="zh-TW" dirty="0" err="1"/>
              <a:t>dtype</a:t>
            </a:r>
            <a:r>
              <a:rPr lang="en-US" altLang="zh-TW" dirty="0"/>
              <a:t>=float32)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66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80920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CATEGORIES = {</a:t>
            </a:r>
          </a:p>
          <a:p>
            <a:r>
              <a:rPr lang="en-US" altLang="zh-TW" dirty="0"/>
              <a:t>    'sex': ['male', 'female'],</a:t>
            </a:r>
          </a:p>
          <a:p>
            <a:r>
              <a:rPr lang="en-US" altLang="zh-TW" dirty="0"/>
              <a:t>    'class' : ['First', 'Second', 'Third'],</a:t>
            </a:r>
          </a:p>
          <a:p>
            <a:r>
              <a:rPr lang="en-US" altLang="zh-TW" dirty="0"/>
              <a:t>    'deck' : ['A', 'B', 'C', 'D', 'E', 'F', 'G', 'H', 'I', 'J'],</a:t>
            </a:r>
          </a:p>
          <a:p>
            <a:r>
              <a:rPr lang="en-US" altLang="zh-TW" dirty="0"/>
              <a:t>    '</a:t>
            </a:r>
            <a:r>
              <a:rPr lang="en-US" altLang="zh-TW" dirty="0" err="1"/>
              <a:t>embark_town</a:t>
            </a:r>
            <a:r>
              <a:rPr lang="en-US" altLang="zh-TW" dirty="0"/>
              <a:t>' : ['Cherbourg', '</a:t>
            </a:r>
            <a:r>
              <a:rPr lang="en-US" altLang="zh-TW" dirty="0" err="1"/>
              <a:t>Southhampton</a:t>
            </a:r>
            <a:r>
              <a:rPr lang="en-US" altLang="zh-TW" dirty="0"/>
              <a:t>', 'Queenstown'],</a:t>
            </a:r>
          </a:p>
          <a:p>
            <a:r>
              <a:rPr lang="en-US" altLang="zh-TW" dirty="0"/>
              <a:t>    'alone' : ['y', 'n']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569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844824"/>
            <a:ext cx="828092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categorical_columns</a:t>
            </a:r>
            <a:r>
              <a:rPr lang="en-US" altLang="zh-TW" dirty="0"/>
              <a:t> = []</a:t>
            </a:r>
          </a:p>
          <a:p>
            <a:r>
              <a:rPr lang="en-US" altLang="zh-TW" dirty="0"/>
              <a:t>for feature, vocab in </a:t>
            </a:r>
            <a:r>
              <a:rPr lang="en-US" altLang="zh-TW" dirty="0" err="1"/>
              <a:t>CATEGORIES.items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cat_col</a:t>
            </a:r>
            <a:r>
              <a:rPr lang="en-US" altLang="zh-TW" dirty="0"/>
              <a:t> = </a:t>
            </a:r>
            <a:r>
              <a:rPr lang="en-US" altLang="zh-TW" dirty="0" err="1"/>
              <a:t>tf.feature_column.categorical_column_with_vocabulary_list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    key=feature, </a:t>
            </a:r>
            <a:r>
              <a:rPr lang="en-US" altLang="zh-TW" dirty="0" err="1"/>
              <a:t>vocabulary_list</a:t>
            </a:r>
            <a:r>
              <a:rPr lang="en-US" altLang="zh-TW" dirty="0"/>
              <a:t>=vocab)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categorical_columns.append</a:t>
            </a:r>
            <a:r>
              <a:rPr lang="en-US" altLang="zh-TW" dirty="0"/>
              <a:t>(</a:t>
            </a:r>
            <a:r>
              <a:rPr lang="en-US" altLang="zh-TW" dirty="0" err="1"/>
              <a:t>tf.feature_column.indicator_column</a:t>
            </a:r>
            <a:r>
              <a:rPr lang="en-US" altLang="zh-TW" dirty="0"/>
              <a:t>(</a:t>
            </a:r>
            <a:r>
              <a:rPr lang="en-US" altLang="zh-TW" dirty="0" err="1"/>
              <a:t>cat_col</a:t>
            </a:r>
            <a:r>
              <a:rPr lang="en-US" altLang="zh-TW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21542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72816"/>
            <a:ext cx="4572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# See what you just created.</a:t>
            </a:r>
          </a:p>
          <a:p>
            <a:r>
              <a:rPr lang="en-US" altLang="zh-TW" dirty="0" err="1"/>
              <a:t>categorical_columns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11560" y="3875866"/>
            <a:ext cx="8280920" cy="2246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/>
              <a:t>[</a:t>
            </a:r>
            <a:r>
              <a:rPr lang="en-US" altLang="zh-TW" sz="1400" dirty="0" err="1"/>
              <a:t>IndicatorColumn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categorical_column</a:t>
            </a:r>
            <a:r>
              <a:rPr lang="en-US" altLang="zh-TW" sz="1400" dirty="0"/>
              <a:t>=</a:t>
            </a:r>
            <a:r>
              <a:rPr lang="en-US" altLang="zh-TW" sz="1400" dirty="0" err="1"/>
              <a:t>VocabularyListCategoricalColumn</a:t>
            </a:r>
            <a:r>
              <a:rPr lang="en-US" altLang="zh-TW" sz="1400" dirty="0"/>
              <a:t>(key='sex', </a:t>
            </a:r>
            <a:r>
              <a:rPr lang="en-US" altLang="zh-TW" sz="1400" dirty="0" err="1"/>
              <a:t>vocabulary_list</a:t>
            </a:r>
            <a:r>
              <a:rPr lang="en-US" altLang="zh-TW" sz="1400" dirty="0"/>
              <a:t>=('male', 'female'), </a:t>
            </a:r>
            <a:r>
              <a:rPr lang="en-US" altLang="zh-TW" sz="1400" dirty="0" err="1"/>
              <a:t>dtype</a:t>
            </a:r>
            <a:r>
              <a:rPr lang="en-US" altLang="zh-TW" sz="1400" dirty="0"/>
              <a:t>=</a:t>
            </a:r>
            <a:r>
              <a:rPr lang="en-US" altLang="zh-TW" sz="1400" dirty="0" err="1"/>
              <a:t>tf.string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default_value</a:t>
            </a:r>
            <a:r>
              <a:rPr lang="en-US" altLang="zh-TW" sz="1400" dirty="0"/>
              <a:t>=-1, </a:t>
            </a:r>
            <a:r>
              <a:rPr lang="en-US" altLang="zh-TW" sz="1400" dirty="0" err="1"/>
              <a:t>num_oov_buckets</a:t>
            </a:r>
            <a:r>
              <a:rPr lang="en-US" altLang="zh-TW" sz="1400" dirty="0"/>
              <a:t>=0)), </a:t>
            </a:r>
            <a:r>
              <a:rPr lang="en-US" altLang="zh-TW" sz="1400" dirty="0" err="1"/>
              <a:t>IndicatorColumn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categorical_column</a:t>
            </a:r>
            <a:r>
              <a:rPr lang="en-US" altLang="zh-TW" sz="1400" dirty="0"/>
              <a:t>=</a:t>
            </a:r>
            <a:r>
              <a:rPr lang="en-US" altLang="zh-TW" sz="1400" dirty="0" err="1"/>
              <a:t>VocabularyListCategoricalColumn</a:t>
            </a:r>
            <a:r>
              <a:rPr lang="en-US" altLang="zh-TW" sz="1400" dirty="0"/>
              <a:t>(key='class', </a:t>
            </a:r>
            <a:r>
              <a:rPr lang="en-US" altLang="zh-TW" sz="1400" dirty="0" err="1"/>
              <a:t>vocabulary_list</a:t>
            </a:r>
            <a:r>
              <a:rPr lang="en-US" altLang="zh-TW" sz="1400" dirty="0"/>
              <a:t>=('First', 'Second', 'Third'), </a:t>
            </a:r>
            <a:r>
              <a:rPr lang="en-US" altLang="zh-TW" sz="1400" dirty="0" err="1"/>
              <a:t>dtype</a:t>
            </a:r>
            <a:r>
              <a:rPr lang="en-US" altLang="zh-TW" sz="1400" dirty="0"/>
              <a:t>=</a:t>
            </a:r>
            <a:r>
              <a:rPr lang="en-US" altLang="zh-TW" sz="1400" dirty="0" err="1"/>
              <a:t>tf.string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default_value</a:t>
            </a:r>
            <a:r>
              <a:rPr lang="en-US" altLang="zh-TW" sz="1400" dirty="0"/>
              <a:t>=-1, </a:t>
            </a:r>
            <a:r>
              <a:rPr lang="en-US" altLang="zh-TW" sz="1400" dirty="0" err="1"/>
              <a:t>num_oov_buckets</a:t>
            </a:r>
            <a:r>
              <a:rPr lang="en-US" altLang="zh-TW" sz="1400" dirty="0"/>
              <a:t>=0)), </a:t>
            </a:r>
            <a:r>
              <a:rPr lang="en-US" altLang="zh-TW" sz="1400" dirty="0" err="1"/>
              <a:t>IndicatorColumn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categorical_column</a:t>
            </a:r>
            <a:r>
              <a:rPr lang="en-US" altLang="zh-TW" sz="1400" dirty="0"/>
              <a:t>=</a:t>
            </a:r>
            <a:r>
              <a:rPr lang="en-US" altLang="zh-TW" sz="1400" dirty="0" err="1"/>
              <a:t>VocabularyListCategoricalColumn</a:t>
            </a:r>
            <a:r>
              <a:rPr lang="en-US" altLang="zh-TW" sz="1400" dirty="0"/>
              <a:t>(key='deck', </a:t>
            </a:r>
            <a:r>
              <a:rPr lang="en-US" altLang="zh-TW" sz="1400" dirty="0" err="1"/>
              <a:t>vocabulary_list</a:t>
            </a:r>
            <a:r>
              <a:rPr lang="en-US" altLang="zh-TW" sz="1400" dirty="0"/>
              <a:t>=('A', 'B', 'C', 'D', 'E', 'F', 'G', 'H', 'I', 'J'), </a:t>
            </a:r>
            <a:r>
              <a:rPr lang="en-US" altLang="zh-TW" sz="1400" dirty="0" err="1"/>
              <a:t>dtype</a:t>
            </a:r>
            <a:r>
              <a:rPr lang="en-US" altLang="zh-TW" sz="1400" dirty="0"/>
              <a:t>=</a:t>
            </a:r>
            <a:r>
              <a:rPr lang="en-US" altLang="zh-TW" sz="1400" dirty="0" err="1"/>
              <a:t>tf.string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default_value</a:t>
            </a:r>
            <a:r>
              <a:rPr lang="en-US" altLang="zh-TW" sz="1400" dirty="0"/>
              <a:t>=-1, </a:t>
            </a:r>
            <a:r>
              <a:rPr lang="en-US" altLang="zh-TW" sz="1400" dirty="0" err="1"/>
              <a:t>num_oov_buckets</a:t>
            </a:r>
            <a:r>
              <a:rPr lang="en-US" altLang="zh-TW" sz="1400" dirty="0"/>
              <a:t>=0)), </a:t>
            </a:r>
            <a:r>
              <a:rPr lang="en-US" altLang="zh-TW" sz="1400" dirty="0" err="1"/>
              <a:t>IndicatorColumn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categorical_column</a:t>
            </a:r>
            <a:r>
              <a:rPr lang="en-US" altLang="zh-TW" sz="1400" dirty="0"/>
              <a:t>=</a:t>
            </a:r>
            <a:r>
              <a:rPr lang="en-US" altLang="zh-TW" sz="1400" dirty="0" err="1"/>
              <a:t>VocabularyListCategoricalColumn</a:t>
            </a:r>
            <a:r>
              <a:rPr lang="en-US" altLang="zh-TW" sz="1400" dirty="0"/>
              <a:t>(key='</a:t>
            </a:r>
            <a:r>
              <a:rPr lang="en-US" altLang="zh-TW" sz="1400" dirty="0" err="1"/>
              <a:t>embark_town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vocabulary_list</a:t>
            </a:r>
            <a:r>
              <a:rPr lang="en-US" altLang="zh-TW" sz="1400" dirty="0"/>
              <a:t>=('Cherbourg', '</a:t>
            </a:r>
            <a:r>
              <a:rPr lang="en-US" altLang="zh-TW" sz="1400" dirty="0" err="1"/>
              <a:t>Southhampton</a:t>
            </a:r>
            <a:r>
              <a:rPr lang="en-US" altLang="zh-TW" sz="1400" dirty="0"/>
              <a:t>', 'Queenstown'), </a:t>
            </a:r>
            <a:r>
              <a:rPr lang="en-US" altLang="zh-TW" sz="1400" dirty="0" err="1"/>
              <a:t>dtype</a:t>
            </a:r>
            <a:r>
              <a:rPr lang="en-US" altLang="zh-TW" sz="1400" dirty="0"/>
              <a:t>=</a:t>
            </a:r>
            <a:r>
              <a:rPr lang="en-US" altLang="zh-TW" sz="1400" dirty="0" err="1"/>
              <a:t>tf.string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default_value</a:t>
            </a:r>
            <a:r>
              <a:rPr lang="en-US" altLang="zh-TW" sz="1400" dirty="0"/>
              <a:t>=-1, </a:t>
            </a:r>
            <a:r>
              <a:rPr lang="en-US" altLang="zh-TW" sz="1400" dirty="0" err="1"/>
              <a:t>num_oov_buckets</a:t>
            </a:r>
            <a:r>
              <a:rPr lang="en-US" altLang="zh-TW" sz="1400" dirty="0"/>
              <a:t>=0)), </a:t>
            </a:r>
            <a:r>
              <a:rPr lang="en-US" altLang="zh-TW" sz="1400" dirty="0" err="1"/>
              <a:t>IndicatorColumn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categorical_column</a:t>
            </a:r>
            <a:r>
              <a:rPr lang="en-US" altLang="zh-TW" sz="1400" dirty="0"/>
              <a:t>=</a:t>
            </a:r>
            <a:r>
              <a:rPr lang="en-US" altLang="zh-TW" sz="1400" dirty="0" err="1"/>
              <a:t>VocabularyListCategoricalColumn</a:t>
            </a:r>
            <a:r>
              <a:rPr lang="en-US" altLang="zh-TW" sz="1400" dirty="0"/>
              <a:t>(key='alone', </a:t>
            </a:r>
            <a:r>
              <a:rPr lang="en-US" altLang="zh-TW" sz="1400" dirty="0" err="1"/>
              <a:t>vocabulary_list</a:t>
            </a:r>
            <a:r>
              <a:rPr lang="en-US" altLang="zh-TW" sz="1400" dirty="0"/>
              <a:t>=('y', 'n'), </a:t>
            </a:r>
            <a:r>
              <a:rPr lang="en-US" altLang="zh-TW" sz="1400" dirty="0" err="1"/>
              <a:t>dtype</a:t>
            </a:r>
            <a:r>
              <a:rPr lang="en-US" altLang="zh-TW" sz="1400" dirty="0"/>
              <a:t>=</a:t>
            </a:r>
            <a:r>
              <a:rPr lang="en-US" altLang="zh-TW" sz="1400" dirty="0" err="1"/>
              <a:t>tf.string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default_value</a:t>
            </a:r>
            <a:r>
              <a:rPr lang="en-US" altLang="zh-TW" sz="1400" dirty="0"/>
              <a:t>=-1, </a:t>
            </a:r>
            <a:r>
              <a:rPr lang="en-US" altLang="zh-TW" sz="1400" dirty="0" err="1"/>
              <a:t>num_oov_buckets</a:t>
            </a:r>
            <a:r>
              <a:rPr lang="en-US" altLang="zh-TW" sz="1400" dirty="0"/>
              <a:t>=0))]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2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373216"/>
            <a:ext cx="8136904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Downloading data from </a:t>
            </a:r>
            <a:r>
              <a:rPr lang="en-US" altLang="zh-TW" dirty="0">
                <a:hlinkClick r:id="rId2"/>
              </a:rPr>
              <a:t>https://storage.googleapis.com/tf-datasets/titanic/train.csv</a:t>
            </a:r>
            <a:r>
              <a:rPr lang="en-US" altLang="zh-TW" dirty="0"/>
              <a:t> 32768/30874 [===============================] - 0s </a:t>
            </a:r>
            <a:r>
              <a:rPr lang="en-US" altLang="zh-TW" dirty="0" smtClean="0"/>
              <a:t>0us/step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Downloading data from </a:t>
            </a:r>
            <a:r>
              <a:rPr lang="en-US" altLang="zh-TW" dirty="0">
                <a:hlinkClick r:id="rId3"/>
              </a:rPr>
              <a:t>https://storage.googleapis.com/tf-datasets/titanic/eval.csv</a:t>
            </a:r>
            <a:r>
              <a:rPr lang="en-US" altLang="zh-TW" dirty="0"/>
              <a:t> 16384/13049 [=====================================] - 0s 0us/step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491749"/>
            <a:ext cx="8424936" cy="2585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TRAIN_DATA_URL = </a:t>
            </a:r>
            <a:r>
              <a:rPr lang="en-US" altLang="zh-TW" dirty="0" smtClean="0">
                <a:hlinkClick r:id="rId2"/>
              </a:rPr>
              <a:t>https://storage.googleapis.com/tf-datasets/titanic/train.csv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產生資料</a:t>
            </a:r>
            <a:endParaRPr lang="en-US" altLang="zh-TW" dirty="0" smtClean="0"/>
          </a:p>
          <a:p>
            <a:r>
              <a:rPr lang="en-US" altLang="zh-TW" dirty="0" smtClean="0"/>
              <a:t>TEST_DATA_URL = </a:t>
            </a:r>
            <a:r>
              <a:rPr lang="en-US" altLang="zh-TW" dirty="0" smtClean="0">
                <a:hlinkClick r:id="rId3"/>
              </a:rPr>
              <a:t>https://storage.googleapis.com/tf-datasets/titanic/eval.csv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測試資料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train_file_path</a:t>
            </a:r>
            <a:r>
              <a:rPr lang="en-US" altLang="zh-TW" dirty="0" smtClean="0"/>
              <a:t> = </a:t>
            </a:r>
            <a:r>
              <a:rPr lang="en-US" altLang="zh-TW" dirty="0" err="1" smtClean="0"/>
              <a:t>tf.keras.utils.get_file</a:t>
            </a:r>
            <a:r>
              <a:rPr lang="en-US" altLang="zh-TW" dirty="0" smtClean="0"/>
              <a:t>(“train.csv”, TRAIN_DATA_URL)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將資料儲存為</a:t>
            </a:r>
            <a:r>
              <a:rPr lang="en-US" altLang="zh-TW" dirty="0" smtClean="0"/>
              <a:t>train.csv</a:t>
            </a:r>
          </a:p>
          <a:p>
            <a:r>
              <a:rPr lang="en-US" altLang="zh-TW" dirty="0" err="1" smtClean="0"/>
              <a:t>test_file_path</a:t>
            </a:r>
            <a:r>
              <a:rPr lang="en-US" altLang="zh-TW" dirty="0" smtClean="0"/>
              <a:t> = </a:t>
            </a:r>
            <a:r>
              <a:rPr lang="en-US" altLang="zh-TW" dirty="0" err="1" smtClean="0"/>
              <a:t>tf.keras.utils.get_file</a:t>
            </a:r>
            <a:r>
              <a:rPr lang="en-US" altLang="zh-TW" dirty="0" smtClean="0"/>
              <a:t>(“eval.csv”, TEST_DATA_URL)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將資料儲存為</a:t>
            </a:r>
            <a:r>
              <a:rPr lang="en-US" altLang="zh-TW" dirty="0" smtClean="0"/>
              <a:t>eval.csv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802705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988840"/>
            <a:ext cx="82809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categorical_layer</a:t>
            </a:r>
            <a:r>
              <a:rPr lang="en-US" altLang="zh-TW" dirty="0"/>
              <a:t> = </a:t>
            </a:r>
            <a:r>
              <a:rPr lang="en-US" altLang="zh-TW" dirty="0" err="1"/>
              <a:t>tf.keras.layers.DenseFeatures</a:t>
            </a:r>
            <a:r>
              <a:rPr lang="en-US" altLang="zh-TW" dirty="0"/>
              <a:t>(</a:t>
            </a:r>
            <a:r>
              <a:rPr lang="en-US" altLang="zh-TW" dirty="0" err="1"/>
              <a:t>categorical_columns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categorical_layer</a:t>
            </a:r>
            <a:r>
              <a:rPr lang="en-US" altLang="zh-TW" dirty="0"/>
              <a:t>(</a:t>
            </a:r>
            <a:r>
              <a:rPr lang="en-US" altLang="zh-TW" dirty="0" err="1"/>
              <a:t>example_batch</a:t>
            </a:r>
            <a:r>
              <a:rPr lang="en-US" altLang="zh-TW" dirty="0"/>
              <a:t>).</a:t>
            </a:r>
            <a:r>
              <a:rPr lang="en-US" altLang="zh-TW" dirty="0" err="1"/>
              <a:t>numpy</a:t>
            </a:r>
            <a:r>
              <a:rPr lang="en-US" altLang="zh-TW" dirty="0"/>
              <a:t>()[0])</a:t>
            </a:r>
          </a:p>
        </p:txBody>
      </p:sp>
      <p:sp>
        <p:nvSpPr>
          <p:cNvPr id="6" name="矩形 5"/>
          <p:cNvSpPr/>
          <p:nvPr/>
        </p:nvSpPr>
        <p:spPr>
          <a:xfrm>
            <a:off x="2195736" y="5229200"/>
            <a:ext cx="532859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[0. 1. 0. 1. 0. 0. 0. 0. 0. 0. 0. 0. 0. 0. 0. 0. 0. 0. 0. 1.]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7013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060848"/>
            <a:ext cx="820891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preprocessing_layer</a:t>
            </a:r>
            <a:r>
              <a:rPr lang="en-US" altLang="zh-TW" dirty="0"/>
              <a:t> = </a:t>
            </a:r>
            <a:r>
              <a:rPr lang="en-US" altLang="zh-TW" dirty="0" err="1"/>
              <a:t>tf.keras.layers.DenseFeatures</a:t>
            </a:r>
            <a:r>
              <a:rPr lang="en-US" altLang="zh-TW" dirty="0"/>
              <a:t>(</a:t>
            </a:r>
            <a:r>
              <a:rPr lang="en-US" altLang="zh-TW" dirty="0" err="1"/>
              <a:t>categorical_columns+numeric_columns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9578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060848"/>
            <a:ext cx="82809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preprocessing_layer</a:t>
            </a:r>
            <a:r>
              <a:rPr lang="en-US" altLang="zh-TW" dirty="0"/>
              <a:t>(</a:t>
            </a:r>
            <a:r>
              <a:rPr lang="en-US" altLang="zh-TW" dirty="0" err="1"/>
              <a:t>example_batch</a:t>
            </a:r>
            <a:r>
              <a:rPr lang="en-US" altLang="zh-TW" dirty="0"/>
              <a:t>).</a:t>
            </a:r>
            <a:r>
              <a:rPr lang="en-US" altLang="zh-TW" dirty="0" err="1"/>
              <a:t>numpy</a:t>
            </a:r>
            <a:r>
              <a:rPr lang="en-US" altLang="zh-TW" dirty="0"/>
              <a:t>()[0])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5120317"/>
            <a:ext cx="828092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[ 0. 1. 0. 1. 0. 0. 0. 0. 0. 0. 0. 0. 0. 0. 0. 0. 0. 0. -0.37 0.395 0.782 -0.08 0. 1. 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29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628800"/>
            <a:ext cx="8208912" cy="3139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model = </a:t>
            </a:r>
            <a:r>
              <a:rPr lang="en-US" altLang="zh-TW" dirty="0" err="1"/>
              <a:t>tf.keras.Sequential</a:t>
            </a:r>
            <a:r>
              <a:rPr lang="en-US" altLang="zh-TW" dirty="0"/>
              <a:t>([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preprocessing_layer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(128, 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(128, 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(1),</a:t>
            </a:r>
          </a:p>
          <a:p>
            <a:r>
              <a:rPr lang="en-US" altLang="zh-TW" dirty="0"/>
              <a:t>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model.compile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loss=</a:t>
            </a:r>
            <a:r>
              <a:rPr lang="en-US" altLang="zh-TW" dirty="0" err="1"/>
              <a:t>tf.keras.losses.BinaryCrossentropy</a:t>
            </a:r>
            <a:r>
              <a:rPr lang="en-US" altLang="zh-TW" dirty="0"/>
              <a:t>(</a:t>
            </a:r>
            <a:r>
              <a:rPr lang="en-US" altLang="zh-TW" dirty="0" err="1"/>
              <a:t>from_logits</a:t>
            </a:r>
            <a:r>
              <a:rPr lang="en-US" altLang="zh-TW" dirty="0"/>
              <a:t>=True),</a:t>
            </a:r>
          </a:p>
          <a:p>
            <a:r>
              <a:rPr lang="en-US" altLang="zh-TW" dirty="0"/>
              <a:t>    optimizer='</a:t>
            </a:r>
            <a:r>
              <a:rPr lang="en-US" altLang="zh-TW" dirty="0" err="1"/>
              <a:t>adam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metrics=['accuracy'])</a:t>
            </a:r>
          </a:p>
        </p:txBody>
      </p:sp>
    </p:spTree>
    <p:extLst>
      <p:ext uri="{BB962C8B-B14F-4D97-AF65-F5344CB8AC3E}">
        <p14:creationId xmlns:p14="http://schemas.microsoft.com/office/powerpoint/2010/main" val="3042959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39552" y="1988840"/>
            <a:ext cx="4572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/>
              <a:t>train_data</a:t>
            </a:r>
            <a:r>
              <a:rPr lang="en-US" altLang="zh-TW" dirty="0"/>
              <a:t> = </a:t>
            </a:r>
            <a:r>
              <a:rPr lang="en-US" altLang="zh-TW" dirty="0" err="1"/>
              <a:t>packed_train_data.shuffle</a:t>
            </a:r>
            <a:r>
              <a:rPr lang="en-US" altLang="zh-TW" dirty="0"/>
              <a:t>(500)</a:t>
            </a:r>
          </a:p>
          <a:p>
            <a:r>
              <a:rPr lang="en-US" altLang="zh-TW" dirty="0" err="1"/>
              <a:t>test_data</a:t>
            </a:r>
            <a:r>
              <a:rPr lang="en-US" altLang="zh-TW" dirty="0"/>
              <a:t> = </a:t>
            </a:r>
            <a:r>
              <a:rPr lang="en-US" altLang="zh-TW" dirty="0" err="1"/>
              <a:t>packed_test_data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906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628800"/>
            <a:ext cx="32723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train_data</a:t>
            </a:r>
            <a:r>
              <a:rPr lang="en-US" altLang="zh-TW" dirty="0"/>
              <a:t>, epochs=20)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39552" y="2996952"/>
            <a:ext cx="8229600" cy="3473227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Epoch 1/20 126/126 [==============================] - 0s 2ms/step - loss: 0.5006 - accuracy: 0.7384 Epoch 2/20 126/126 [==============================] - 0s 2ms/step - loss: 0.4189 - accuracy: 0.8309 Epoch 3/20 126/126 [==============================] - 0s 2ms/step - loss: 0.4067 - accuracy: 0.8293 Epoch 4/20 126/126 [==============================] - 0s 2ms/step - loss: 0.3937 - accuracy: 0.8262 Epoch 5/20 126/126 [==============================] - 0s 2ms/step - loss: 0.3849 - accuracy: 0.8309 Epoch 6/20 126/126 [==============================] - 0s 2ms/step - loss: 0.3792 - accuracy: 0.8405 Epoch 7/20 126/126 [==============================] - 0s 2ms/step - loss: 0.3768 - accuracy: 0.8373 Epoch 8/20 126/126 [==============================] - 0s 2ms/step - loss: 0.3605 - accuracy: 0.8501 Epoch 9/20 126/126 [==============================] - 0s 2ms/step - loss: 0.3552 - accuracy: 0.8469 Epoch 10/20 126/126 [==============================] - 0s 2ms/step - loss: 0.3562 - accuracy: 0.8421 Epoch 11/20 126/126 [==============================] - 0s 2ms/step - loss: 0.3426 - accuracy: 0.8581 Epoch 12/20 126/126 [==============================] - 0s 2ms/step - loss: 0.3427 - accuracy: 0.8533 Epoch 13/20 126/126 [==============================] - 0s 2ms/step - loss: 0.3370 - accuracy: 0.8565 Epoch 14/20 126/126 [==============================] - 0s 2ms/step - loss: 0.3278 - accuracy: 0.8581 Epoch 15/20 126/126 [==============================] - 0s 2ms/step - loss: 0.3363 - accuracy: 0.8533 Epoch 16/20 126/126 [==============================] - 0s 2ms/step - loss: 0.3207 - accuracy: 0.8628 Epoch 17/20 126/126 [==============================] - 0s 2ms/step - loss: 0.3164 - accuracy: 0.8612 Epoch 18/20 126/126 [==============================] - 0s 2ms/step - loss: 0.3138 - accuracy: 0.8628 Epoch 19/20 126/126 [==============================] - 0s 2ms/step - loss: 0.3114 - accuracy: 0.8596 Epoch 20/20 126/126 [==============================] - 0s 2ms/step - loss: 0.3100 - accuracy: 0.8644 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tensorflow.python.keras.callbacks.History</a:t>
            </a:r>
            <a:r>
              <a:rPr lang="en-US" altLang="zh-TW" dirty="0"/>
              <a:t> at 0x7f9b878d6fd0&gt;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766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844824"/>
            <a:ext cx="828092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test_loss</a:t>
            </a:r>
            <a:r>
              <a:rPr lang="en-US" altLang="zh-TW" dirty="0"/>
              <a:t>, </a:t>
            </a:r>
            <a:r>
              <a:rPr lang="en-US" altLang="zh-TW" dirty="0" err="1"/>
              <a:t>test_accuracy</a:t>
            </a:r>
            <a:r>
              <a:rPr lang="en-US" altLang="zh-TW" dirty="0"/>
              <a:t> = </a:t>
            </a:r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print('\n\</a:t>
            </a:r>
            <a:r>
              <a:rPr lang="en-US" altLang="zh-TW" dirty="0" err="1"/>
              <a:t>nTest</a:t>
            </a:r>
            <a:r>
              <a:rPr lang="en-US" altLang="zh-TW" dirty="0"/>
              <a:t> Loss {}, Test Accuracy {}'.format(</a:t>
            </a:r>
            <a:r>
              <a:rPr lang="en-US" altLang="zh-TW" dirty="0" err="1"/>
              <a:t>test_loss</a:t>
            </a:r>
            <a:r>
              <a:rPr lang="en-US" altLang="zh-TW" dirty="0"/>
              <a:t>, </a:t>
            </a:r>
            <a:r>
              <a:rPr lang="en-US" altLang="zh-TW" dirty="0" err="1"/>
              <a:t>test_accuracy</a:t>
            </a:r>
            <a:r>
              <a:rPr lang="en-US" altLang="zh-TW" dirty="0"/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269776" y="5622411"/>
            <a:ext cx="867645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53/53 [==============================] - 0s 2ms/step - loss: 0.4244 - accuracy: 0.8485 Test Loss 0.42442309856414795, Test Accuracy 0.8484848737716675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928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8092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predictions = 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Show some results</a:t>
            </a:r>
          </a:p>
          <a:p>
            <a:r>
              <a:rPr lang="en-US" altLang="zh-TW" dirty="0"/>
              <a:t>for prediction, survived in zip(predictions[:10], list(</a:t>
            </a:r>
            <a:r>
              <a:rPr lang="en-US" altLang="zh-TW" dirty="0" err="1"/>
              <a:t>test_data</a:t>
            </a:r>
            <a:r>
              <a:rPr lang="en-US" altLang="zh-TW" dirty="0"/>
              <a:t>)[0][1][:10]):</a:t>
            </a:r>
          </a:p>
          <a:p>
            <a:r>
              <a:rPr lang="en-US" altLang="zh-TW" dirty="0"/>
              <a:t>  prediction = </a:t>
            </a:r>
            <a:r>
              <a:rPr lang="en-US" altLang="zh-TW" dirty="0" err="1"/>
              <a:t>tf.sigmoid</a:t>
            </a:r>
            <a:r>
              <a:rPr lang="en-US" altLang="zh-TW" dirty="0"/>
              <a:t>(prediction).</a:t>
            </a:r>
            <a:r>
              <a:rPr lang="en-US" altLang="zh-TW" dirty="0" err="1"/>
              <a:t>numpy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  print("Predicted survival: {:.2%}".format(prediction[0]),</a:t>
            </a:r>
          </a:p>
          <a:p>
            <a:r>
              <a:rPr lang="en-US" altLang="zh-TW" dirty="0"/>
              <a:t>        " | Actual outcome: ",</a:t>
            </a:r>
          </a:p>
          <a:p>
            <a:r>
              <a:rPr lang="en-US" altLang="zh-TW" dirty="0"/>
              <a:t>        ("SURVIVED" if </a:t>
            </a:r>
            <a:r>
              <a:rPr lang="en-US" altLang="zh-TW" dirty="0" err="1"/>
              <a:t>bool</a:t>
            </a:r>
            <a:r>
              <a:rPr lang="en-US" altLang="zh-TW" dirty="0"/>
              <a:t>(survived) else "DIED"))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4725144"/>
            <a:ext cx="8136904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Predicted survival: 53.46% | Actual outcome: DIED Predicted survival: 97.69% | Actual outcome: DIED Predicted survival: 50.88% | Actual outcome: DIED Predicted survival: 10.26% | Actual outcome: DIED Predicted survival: 13.20% | Actual outcome: DIED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4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2060848"/>
            <a:ext cx="504056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# Make </a:t>
            </a:r>
            <a:r>
              <a:rPr lang="en-US" altLang="zh-TW" dirty="0" err="1"/>
              <a:t>numpy</a:t>
            </a:r>
            <a:r>
              <a:rPr lang="en-US" altLang="zh-TW" dirty="0"/>
              <a:t> values easier to read.</a:t>
            </a:r>
          </a:p>
          <a:p>
            <a:r>
              <a:rPr lang="en-US" altLang="zh-TW" dirty="0" err="1"/>
              <a:t>np.set_printoptions</a:t>
            </a:r>
            <a:r>
              <a:rPr lang="en-US" altLang="zh-TW" dirty="0"/>
              <a:t>(precision=3, suppress=True)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Setup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715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Load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4427" y="1843431"/>
            <a:ext cx="23162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!head {</a:t>
            </a:r>
            <a:r>
              <a:rPr lang="en-US" altLang="zh-TW" dirty="0" err="1"/>
              <a:t>train_file_path</a:t>
            </a:r>
            <a:r>
              <a:rPr lang="en-US" altLang="zh-TW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74427" y="3717032"/>
            <a:ext cx="8424936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survived,sex,age,n_siblings_spouses,parch,fare,class,deck,embark_town,alone 0,male,22.0,1,0,7.25,Third,unknown,Southampton,n 1,female,38.0,1,0,71.2833,First,C,Cherbourg,n 1,female,26.0,0,0,7.925,Third,unknown,Southampton,y 1,female,35.0,1,0,53.1,First,C,Southampton,n 0,male,28.0,0,0,8.4583,Third,unknown,Queenstown,y 0,male,2.0,3,1,21.075,Third,unknown,Southampton,n 1,female,27.0,0,2,11.1333,Third,unknown,Southampton,n 1,female,14.0,1,0,30.0708,Second,unknown,Cherbourg,n 1,female,4.0,1,1,16.7,Third,G,Southampton,n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20" y="24999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head</a:t>
            </a:r>
            <a:r>
              <a:rPr lang="zh-TW" altLang="en-US" dirty="0"/>
              <a:t>指令會讀取所給予檔案的內容，並將其內容的最前面部份作標準輸出。</a:t>
            </a:r>
          </a:p>
        </p:txBody>
      </p:sp>
    </p:spTree>
    <p:extLst>
      <p:ext uri="{BB962C8B-B14F-4D97-AF65-F5344CB8AC3E}">
        <p14:creationId xmlns:p14="http://schemas.microsoft.com/office/powerpoint/2010/main" val="31517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data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132856"/>
            <a:ext cx="4572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LABEL_COLUMN = 'survived'</a:t>
            </a:r>
          </a:p>
          <a:p>
            <a:r>
              <a:rPr lang="en-US" altLang="zh-TW" dirty="0"/>
              <a:t>LABELS = [0, 1]</a:t>
            </a:r>
          </a:p>
        </p:txBody>
      </p:sp>
      <p:sp>
        <p:nvSpPr>
          <p:cNvPr id="7" name="矩形 6"/>
          <p:cNvSpPr/>
          <p:nvPr/>
        </p:nvSpPr>
        <p:spPr>
          <a:xfrm>
            <a:off x="464420" y="40770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設定標籤</a:t>
            </a:r>
            <a:r>
              <a:rPr lang="en-US" altLang="zh-TW" dirty="0" smtClean="0"/>
              <a:t>:</a:t>
            </a:r>
            <a:r>
              <a:rPr lang="zh-TW" altLang="en-US" dirty="0" smtClean="0"/>
              <a:t>生存為</a:t>
            </a:r>
            <a:r>
              <a:rPr lang="en-US" altLang="zh-TW" dirty="0" smtClean="0"/>
              <a:t>0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      死亡為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77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inherit"/>
                <a:cs typeface="新細明體" pitchFamily="18" charset="-120"/>
              </a:rPr>
              <a:t>從文件中讀取CSV數據並創建一個數據集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62664" cy="3693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get_dataset</a:t>
            </a:r>
            <a:r>
              <a:rPr lang="en-US" altLang="zh-TW" dirty="0"/>
              <a:t>(</a:t>
            </a:r>
            <a:r>
              <a:rPr lang="en-US" altLang="zh-TW" dirty="0" err="1"/>
              <a:t>file_path</a:t>
            </a:r>
            <a:r>
              <a:rPr lang="en-US" altLang="zh-TW" dirty="0"/>
              <a:t>, **</a:t>
            </a:r>
            <a:r>
              <a:rPr lang="en-US" altLang="zh-TW" dirty="0" err="1"/>
              <a:t>kwargs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dataset = </a:t>
            </a:r>
            <a:r>
              <a:rPr lang="en-US" altLang="zh-TW" dirty="0" err="1"/>
              <a:t>tf.data.experimental.make_csv_dataset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file_path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batch_size</a:t>
            </a:r>
            <a:r>
              <a:rPr lang="en-US" altLang="zh-TW" dirty="0"/>
              <a:t>=5, # Artificially small to make examples easier to show.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label_name</a:t>
            </a:r>
            <a:r>
              <a:rPr lang="en-US" altLang="zh-TW" dirty="0"/>
              <a:t>=LABEL_COLUMN,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na_value</a:t>
            </a:r>
            <a:r>
              <a:rPr lang="en-US" altLang="zh-TW" dirty="0"/>
              <a:t>="?",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num_epochs</a:t>
            </a:r>
            <a:r>
              <a:rPr lang="en-US" altLang="zh-TW" dirty="0"/>
              <a:t>=1,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ignore_errors</a:t>
            </a:r>
            <a:r>
              <a:rPr lang="en-US" altLang="zh-TW" dirty="0"/>
              <a:t>=True, </a:t>
            </a:r>
          </a:p>
          <a:p>
            <a:r>
              <a:rPr lang="en-US" altLang="zh-TW" dirty="0"/>
              <a:t>      **</a:t>
            </a:r>
            <a:r>
              <a:rPr lang="en-US" altLang="zh-TW" dirty="0" err="1"/>
              <a:t>kwargs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return dataset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raw_train_data</a:t>
            </a:r>
            <a:r>
              <a:rPr lang="en-US" altLang="zh-TW" dirty="0"/>
              <a:t> = </a:t>
            </a:r>
            <a:r>
              <a:rPr lang="en-US" altLang="zh-TW" dirty="0" err="1"/>
              <a:t>get_dataset</a:t>
            </a:r>
            <a:r>
              <a:rPr lang="en-US" altLang="zh-TW" dirty="0"/>
              <a:t>(</a:t>
            </a:r>
            <a:r>
              <a:rPr lang="en-US" altLang="zh-TW" dirty="0" err="1"/>
              <a:t>train_file_path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raw_test_data</a:t>
            </a:r>
            <a:r>
              <a:rPr lang="en-US" altLang="zh-TW" dirty="0"/>
              <a:t> = </a:t>
            </a:r>
            <a:r>
              <a:rPr lang="en-US" altLang="zh-TW" dirty="0" err="1"/>
              <a:t>get_dataset</a:t>
            </a:r>
            <a:r>
              <a:rPr lang="en-US" altLang="zh-TW" dirty="0"/>
              <a:t>(</a:t>
            </a:r>
            <a:r>
              <a:rPr lang="en-US" altLang="zh-TW" dirty="0" err="1"/>
              <a:t>test_file_path</a:t>
            </a:r>
            <a:r>
              <a:rPr lang="en-US" altLang="zh-TW" dirty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5968887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253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132856"/>
            <a:ext cx="45720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show_batch</a:t>
            </a:r>
            <a:r>
              <a:rPr lang="en-US" altLang="zh-TW" dirty="0"/>
              <a:t>(dataset):</a:t>
            </a:r>
          </a:p>
          <a:p>
            <a:r>
              <a:rPr lang="en-US" altLang="zh-TW" dirty="0"/>
              <a:t>  for batch, label in </a:t>
            </a:r>
            <a:r>
              <a:rPr lang="en-US" altLang="zh-TW" dirty="0" err="1"/>
              <a:t>dataset.take</a:t>
            </a:r>
            <a:r>
              <a:rPr lang="en-US" altLang="zh-TW" dirty="0"/>
              <a:t>(1):</a:t>
            </a:r>
          </a:p>
          <a:p>
            <a:r>
              <a:rPr lang="en-US" altLang="zh-TW" dirty="0"/>
              <a:t>    for key, value in </a:t>
            </a:r>
            <a:r>
              <a:rPr lang="en-US" altLang="zh-TW" dirty="0" err="1"/>
              <a:t>batch.items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      print("{:20s}: {}".format(</a:t>
            </a:r>
            <a:r>
              <a:rPr lang="en-US" altLang="zh-TW" dirty="0" err="1"/>
              <a:t>key,value.numpy</a:t>
            </a:r>
            <a:r>
              <a:rPr lang="en-US" altLang="zh-TW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85222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inherit"/>
                <a:cs typeface="新細明體" pitchFamily="18" charset="-120"/>
              </a:rPr>
              <a:t>數據集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inherit"/>
                <a:cs typeface="新細明體" pitchFamily="18" charset="-120"/>
              </a:rPr>
              <a:t>產生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20862"/>
            <a:ext cx="28959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show_batch</a:t>
            </a:r>
            <a:r>
              <a:rPr lang="en-US" altLang="zh-TW" dirty="0"/>
              <a:t>(</a:t>
            </a:r>
            <a:r>
              <a:rPr lang="en-US" altLang="zh-TW" dirty="0" err="1"/>
              <a:t>raw_train_data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93792" y="4301575"/>
            <a:ext cx="8153025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sex : [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b'female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b'male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b'female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age </a:t>
            </a:r>
            <a:r>
              <a:rPr lang="en-US" altLang="zh-TW" sz="1600" dirty="0"/>
              <a:t>: [51. 10. 24. 36. 3.]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n_siblings_spouses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: [0 3 0 0 1] </a:t>
            </a:r>
            <a:endParaRPr lang="en-US" altLang="zh-TW" sz="1600" dirty="0" smtClean="0"/>
          </a:p>
          <a:p>
            <a:r>
              <a:rPr lang="en-US" altLang="zh-TW" sz="1600" dirty="0" smtClean="0"/>
              <a:t>parch </a:t>
            </a:r>
            <a:r>
              <a:rPr lang="en-US" altLang="zh-TW" sz="1600" dirty="0"/>
              <a:t>: [0 2 2 0 2] </a:t>
            </a:r>
            <a:endParaRPr lang="en-US" altLang="zh-TW" sz="1600" dirty="0" smtClean="0"/>
          </a:p>
          <a:p>
            <a:r>
              <a:rPr lang="en-US" altLang="zh-TW" sz="1600" dirty="0" smtClean="0"/>
              <a:t>fare </a:t>
            </a:r>
            <a:r>
              <a:rPr lang="en-US" altLang="zh-TW" sz="1600" dirty="0"/>
              <a:t>: [ 7.054 27.9 16.7 7.496 41.579] </a:t>
            </a:r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b'Third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b'Second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deck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b'G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b'unknown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embark_town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b'Southampton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b'Cherbourg</a:t>
            </a:r>
            <a:r>
              <a:rPr lang="en-US" altLang="zh-TW" sz="1600" dirty="0"/>
              <a:t>'] </a:t>
            </a:r>
            <a:endParaRPr lang="en-US" altLang="zh-TW" sz="1600" dirty="0" smtClean="0"/>
          </a:p>
          <a:p>
            <a:r>
              <a:rPr lang="en-US" altLang="zh-TW" sz="1600" dirty="0" smtClean="0"/>
              <a:t>alone </a:t>
            </a:r>
            <a:r>
              <a:rPr lang="en-US" altLang="zh-TW" sz="1600" dirty="0"/>
              <a:t>: [</a:t>
            </a:r>
            <a:r>
              <a:rPr lang="en-US" altLang="zh-TW" sz="1600" dirty="0" err="1"/>
              <a:t>b'y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b'y</a:t>
            </a:r>
            <a:r>
              <a:rPr lang="en-US" altLang="zh-TW" sz="1600" dirty="0"/>
              <a:t>' </a:t>
            </a:r>
            <a:r>
              <a:rPr lang="en-US" altLang="zh-TW" sz="1600" dirty="0" err="1"/>
              <a:t>b'n</a:t>
            </a:r>
            <a:r>
              <a:rPr lang="en-US" altLang="zh-TW" sz="1600" dirty="0"/>
              <a:t>']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596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1548</Words>
  <Application>Microsoft Office PowerPoint</Application>
  <PresentationFormat>如螢幕大小 (4:3)</PresentationFormat>
  <Paragraphs>240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PowerPoint 簡報</vt:lpstr>
      <vt:lpstr>PowerPoint 簡報</vt:lpstr>
      <vt:lpstr>Setup</vt:lpstr>
      <vt:lpstr>PowerPoint 簡報</vt:lpstr>
      <vt:lpstr>Load data</vt:lpstr>
      <vt:lpstr>Load data</vt:lpstr>
      <vt:lpstr>從文件中讀取CSV數據並創建一個數據集</vt:lpstr>
      <vt:lpstr>PowerPoint 簡報</vt:lpstr>
      <vt:lpstr>數據集產生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8</cp:revision>
  <dcterms:created xsi:type="dcterms:W3CDTF">2020-06-11T06:24:39Z</dcterms:created>
  <dcterms:modified xsi:type="dcterms:W3CDTF">2020-06-11T07:32:06Z</dcterms:modified>
</cp:coreProperties>
</file>