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3302" y="-9317"/>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1/12/2018</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a:t>
              </a:r>
              <a:r>
                <a:rPr lang="en-US" sz="3600" dirty="0" smtClean="0">
                  <a:latin typeface="Trebuchet MS" pitchFamily="34" charset="0"/>
                </a:rPr>
                <a:t>titles， subtitles，</a:t>
              </a:r>
              <a:r>
                <a:rPr lang="en-US" sz="3600" baseline="0" dirty="0" smtClean="0">
                  <a:latin typeface="Trebuchet MS" pitchFamily="34" charset="0"/>
                </a:rPr>
                <a:t> text， </a:t>
              </a:r>
              <a:r>
                <a:rPr lang="en-US" sz="3600" baseline="0" dirty="0" smtClean="0">
                  <a:latin typeface="Trebuchet MS" pitchFamily="34" charset="0"/>
                </a:rPr>
                <a:t>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a:t>
              </a:r>
              <a:r>
                <a:rPr lang="en-US" sz="3600" dirty="0" smtClean="0">
                  <a:latin typeface="Trebuchet MS" pitchFamily="34" charset="0"/>
                </a:rPr>
                <a:t>tutorials， </a:t>
              </a:r>
              <a:r>
                <a:rPr lang="en-US" sz="3600" dirty="0" smtClean="0">
                  <a:latin typeface="Trebuchet MS" pitchFamily="34" charset="0"/>
                </a:rPr>
                <a:t>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a:t>
              </a:r>
              <a:r>
                <a:rPr lang="en-US" sz="3600" baseline="0" dirty="0" smtClean="0">
                  <a:solidFill>
                    <a:schemeClr val="bg1"/>
                  </a:solidFill>
                  <a:latin typeface="Trebuchet MS" pitchFamily="34" charset="0"/>
                </a:rPr>
                <a:t>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a:t>
              </a:r>
              <a:r>
                <a:rPr lang="en-US" sz="3600" baseline="0" dirty="0" smtClean="0">
                  <a:solidFill>
                    <a:schemeClr val="bg1"/>
                  </a:solidFill>
                  <a:latin typeface="Trebuchet MS" pitchFamily="34" charset="0"/>
                </a:rPr>
                <a:t>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t>
              </a:r>
              <a:r>
                <a:rPr lang="en-US" sz="4000" b="1" baseline="0" dirty="0" smtClean="0">
                  <a:solidFill>
                    <a:srgbClr val="FFC000"/>
                  </a:solidFill>
                  <a:latin typeface="Trebuchet MS" pitchFamily="34" charset="0"/>
                </a:rPr>
                <a:t>and Affiliations</a:t>
              </a:r>
            </a:p>
            <a:p>
              <a:pPr algn="l"/>
              <a:r>
                <a:rPr lang="en-US" sz="3200" b="0" baseline="0" dirty="0" smtClean="0">
                  <a:solidFill>
                    <a:schemeClr val="bg1">
                      <a:lumMod val="75000"/>
                    </a:schemeClr>
                  </a:solidFill>
                  <a:latin typeface="Trebuchet MS" pitchFamily="34" charset="0"/>
                </a:rPr>
                <a:t>Start designing your poster by adding the </a:t>
              </a:r>
              <a:r>
                <a:rPr lang="en-US" sz="3200" b="0" baseline="0" dirty="0" smtClean="0">
                  <a:solidFill>
                    <a:schemeClr val="bg1">
                      <a:lumMod val="75000"/>
                    </a:schemeClr>
                  </a:solidFill>
                  <a:latin typeface="Trebuchet MS" pitchFamily="34" charset="0"/>
                </a:rPr>
                <a:t>title， </a:t>
              </a:r>
              <a:r>
                <a:rPr lang="en-US" sz="3200" b="0" baseline="0" dirty="0" smtClean="0">
                  <a:solidFill>
                    <a:schemeClr val="bg1">
                      <a:lumMod val="75000"/>
                    </a:schemeClr>
                  </a:solidFill>
                  <a:latin typeface="Trebuchet MS" pitchFamily="34" charset="0"/>
                </a:rPr>
                <a:t>the names of the </a:t>
              </a:r>
              <a:r>
                <a:rPr lang="en-US" sz="3200" b="0" baseline="0" dirty="0" smtClean="0">
                  <a:solidFill>
                    <a:schemeClr val="bg1">
                      <a:lumMod val="75000"/>
                    </a:schemeClr>
                  </a:solidFill>
                  <a:latin typeface="Trebuchet MS" pitchFamily="34" charset="0"/>
                </a:rPr>
                <a:t>authors， </a:t>
              </a:r>
              <a:r>
                <a:rPr lang="en-US" sz="3200" b="0" baseline="0" dirty="0" smtClean="0">
                  <a:solidFill>
                    <a:schemeClr val="bg1">
                      <a:lumMod val="75000"/>
                    </a:schemeClr>
                  </a:solidFill>
                  <a:latin typeface="Trebuchet MS" pitchFamily="34" charset="0"/>
                </a:rPr>
                <a:t>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a:t>
              </a:r>
              <a:r>
                <a:rPr lang="en-US" sz="3200" b="0" baseline="0" dirty="0" smtClean="0">
                  <a:solidFill>
                    <a:schemeClr val="bg1">
                      <a:lumMod val="75000"/>
                    </a:schemeClr>
                  </a:solidFill>
                  <a:latin typeface="Trebuchet MS" pitchFamily="34" charset="0"/>
                </a:rPr>
                <a:t>often， </a:t>
              </a:r>
              <a:r>
                <a:rPr lang="en-US" sz="3200" b="0" baseline="0" dirty="0" smtClean="0">
                  <a:solidFill>
                    <a:schemeClr val="bg1">
                      <a:lumMod val="75000"/>
                    </a:schemeClr>
                  </a:solidFill>
                  <a:latin typeface="Trebuchet MS" pitchFamily="34" charset="0"/>
                </a:rPr>
                <a:t>logos are added on each side of the title. You can insert a logo by dragging and dropping it from your </a:t>
              </a:r>
              <a:r>
                <a:rPr lang="en-US" sz="3200" b="0" baseline="0" dirty="0" smtClean="0">
                  <a:solidFill>
                    <a:schemeClr val="bg1">
                      <a:lumMod val="75000"/>
                    </a:schemeClr>
                  </a:solidFill>
                  <a:latin typeface="Trebuchet MS" pitchFamily="34" charset="0"/>
                </a:rPr>
                <a:t>desktop， </a:t>
              </a:r>
              <a:r>
                <a:rPr lang="en-US" sz="3200" b="0" baseline="0" dirty="0" smtClean="0">
                  <a:solidFill>
                    <a:schemeClr val="bg1">
                      <a:lumMod val="75000"/>
                    </a:schemeClr>
                  </a:solidFill>
                  <a:latin typeface="Trebuchet MS" pitchFamily="34" charset="0"/>
                </a:rPr>
                <a:t>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a:t>
              </a:r>
              <a:r>
                <a:rPr lang="en-US" sz="3200" b="0" baseline="0" dirty="0" smtClean="0">
                  <a:solidFill>
                    <a:schemeClr val="bg1">
                      <a:lumMod val="75000"/>
                    </a:schemeClr>
                  </a:solidFill>
                  <a:latin typeface="Trebuchet MS" pitchFamily="34" charset="0"/>
                </a:rPr>
                <a:t>desktop， </a:t>
              </a:r>
              <a:r>
                <a:rPr lang="en-US" sz="3200" b="0" baseline="0" dirty="0" smtClean="0">
                  <a:solidFill>
                    <a:schemeClr val="bg1">
                      <a:lumMod val="75000"/>
                    </a:schemeClr>
                  </a:solidFill>
                  <a:latin typeface="Trebuchet MS" pitchFamily="34" charset="0"/>
                </a:rPr>
                <a:t>copy and </a:t>
              </a:r>
              <a:r>
                <a:rPr lang="en-US" sz="3200" b="0" baseline="0" dirty="0" smtClean="0">
                  <a:solidFill>
                    <a:schemeClr val="bg1">
                      <a:lumMod val="75000"/>
                    </a:schemeClr>
                  </a:solidFill>
                  <a:latin typeface="Trebuchet MS" pitchFamily="34" charset="0"/>
                </a:rPr>
                <a:t>paste， </a:t>
              </a:r>
              <a:r>
                <a:rPr lang="en-US" sz="3200" b="0" baseline="0" dirty="0" smtClean="0">
                  <a:solidFill>
                    <a:schemeClr val="bg1">
                      <a:lumMod val="75000"/>
                    </a:schemeClr>
                  </a:solidFill>
                  <a:latin typeface="Trebuchet MS" pitchFamily="34" charset="0"/>
                </a:rPr>
                <a:t>or by going to INSERT &gt; PICTURES. Resize images proportionally by holding down the SHIFT key and dragging one of the corner handles. For a professional-looking </a:t>
              </a:r>
              <a:r>
                <a:rPr lang="en-US" sz="3200" b="0" baseline="0" dirty="0" smtClean="0">
                  <a:solidFill>
                    <a:schemeClr val="bg1">
                      <a:lumMod val="75000"/>
                    </a:schemeClr>
                  </a:solidFill>
                  <a:latin typeface="Trebuchet MS" pitchFamily="34" charset="0"/>
                </a:rPr>
                <a:t>poster， </a:t>
              </a:r>
              <a:r>
                <a:rPr lang="en-US" sz="3200" b="0" baseline="0" dirty="0" smtClean="0">
                  <a:solidFill>
                    <a:schemeClr val="bg1">
                      <a:lumMod val="75000"/>
                    </a:schemeClr>
                  </a:solidFill>
                  <a:latin typeface="Trebuchet MS" pitchFamily="34" charset="0"/>
                </a:rPr>
                <a:t>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33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33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a:t>
              </a:r>
              <a:r>
                <a:rPr lang="en-US" sz="3200" b="0" baseline="0" dirty="0" smtClean="0">
                  <a:solidFill>
                    <a:schemeClr val="bg1">
                      <a:lumMod val="75000"/>
                    </a:schemeClr>
                  </a:solidFill>
                  <a:latin typeface="Trebuchet MS" pitchFamily="34" charset="0"/>
                </a:rPr>
                <a:t>menu， </a:t>
              </a:r>
              <a:r>
                <a:rPr lang="en-US" sz="3200" b="0" baseline="0" dirty="0" smtClean="0">
                  <a:solidFill>
                    <a:schemeClr val="bg1">
                      <a:lumMod val="75000"/>
                    </a:schemeClr>
                  </a:solidFill>
                  <a:latin typeface="Trebuchet MS" pitchFamily="34" charset="0"/>
                </a:rPr>
                <a:t>click on </a:t>
              </a:r>
              <a:r>
                <a:rPr lang="en-US" sz="3200" b="0" baseline="0" dirty="0" smtClean="0">
                  <a:solidFill>
                    <a:schemeClr val="bg1">
                      <a:lumMod val="75000"/>
                    </a:schemeClr>
                  </a:solidFill>
                  <a:latin typeface="Trebuchet MS" pitchFamily="34" charset="0"/>
                </a:rPr>
                <a:t>COLORS， </a:t>
              </a:r>
              <a:r>
                <a:rPr lang="en-US" sz="3200" b="0" baseline="0" dirty="0" smtClean="0">
                  <a:solidFill>
                    <a:schemeClr val="bg1">
                      <a:lumMod val="75000"/>
                    </a:schemeClr>
                  </a:solidFill>
                  <a:latin typeface="Trebuchet MS" pitchFamily="34" charset="0"/>
                </a:rPr>
                <a:t>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a:t>
              </a:r>
              <a:r>
                <a:rPr lang="en-US" sz="3200" b="0" baseline="0" dirty="0" smtClean="0">
                  <a:solidFill>
                    <a:schemeClr val="bg1">
                      <a:lumMod val="75000"/>
                    </a:schemeClr>
                  </a:solidFill>
                  <a:latin typeface="Trebuchet MS" pitchFamily="34" charset="0"/>
                </a:rPr>
                <a:t>SHAPE， </a:t>
              </a:r>
              <a:r>
                <a:rPr lang="en-US" sz="3200" b="0" baseline="0" dirty="0" smtClean="0">
                  <a:solidFill>
                    <a:schemeClr val="bg1">
                      <a:lumMod val="75000"/>
                    </a:schemeClr>
                  </a:solidFill>
                  <a:latin typeface="Trebuchet MS" pitchFamily="34" charset="0"/>
                </a:rPr>
                <a:t>TEXT </a:t>
              </a:r>
              <a:r>
                <a:rPr lang="en-US" sz="3200" b="0" baseline="0" dirty="0" smtClean="0">
                  <a:solidFill>
                    <a:schemeClr val="bg1">
                      <a:lumMod val="75000"/>
                    </a:schemeClr>
                  </a:solidFill>
                  <a:latin typeface="Trebuchet MS" pitchFamily="34" charset="0"/>
                </a:rPr>
                <a:t>BOX， </a:t>
              </a:r>
              <a:r>
                <a:rPr lang="en-US" sz="3200" b="0" baseline="0" dirty="0" smtClean="0">
                  <a:solidFill>
                    <a:schemeClr val="bg1">
                      <a:lumMod val="75000"/>
                    </a:schemeClr>
                  </a:solidFill>
                  <a:latin typeface="Trebuchet MS" pitchFamily="34" charset="0"/>
                </a:rPr>
                <a:t>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poster，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printing，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noon， Pacific，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Monday through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Friday，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your order will ship out that same day. Next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Second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Third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33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33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dirty="0" smtClean="0">
                  <a:solidFill>
                    <a:schemeClr val="bg1"/>
                  </a:solidFill>
                </a:rPr>
                <a:t>，</a:t>
              </a:r>
              <a:r>
                <a:rPr lang="en-US" sz="2400" baseline="0" dirty="0" smtClean="0">
                  <a:solidFill>
                    <a:schemeClr val="bg1"/>
                  </a:solidFill>
                </a:rPr>
                <a:t> </a:t>
              </a:r>
              <a:r>
                <a:rPr lang="en-US" sz="2400" baseline="0" dirty="0" smtClean="0">
                  <a:solidFill>
                    <a:schemeClr val="bg1"/>
                  </a:solidFill>
                </a:rPr>
                <a:t>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a:t>
              </a:r>
              <a:r>
                <a:rPr lang="en-US" sz="3600" dirty="0" smtClean="0">
                  <a:latin typeface="Trebuchet MS" pitchFamily="34" charset="0"/>
                </a:rPr>
                <a:t>titles， subtitles，</a:t>
              </a:r>
              <a:r>
                <a:rPr lang="en-US" sz="3600" baseline="0" dirty="0" smtClean="0">
                  <a:latin typeface="Trebuchet MS" pitchFamily="34" charset="0"/>
                </a:rPr>
                <a:t> text， </a:t>
              </a:r>
              <a:r>
                <a:rPr lang="en-US" sz="3600" baseline="0" dirty="0" smtClean="0">
                  <a:latin typeface="Trebuchet MS" pitchFamily="34" charset="0"/>
                </a:rPr>
                <a:t>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a:t>
              </a:r>
              <a:r>
                <a:rPr lang="en-US" sz="3600" dirty="0" smtClean="0">
                  <a:latin typeface="Trebuchet MS" pitchFamily="34" charset="0"/>
                </a:rPr>
                <a:t>tutorials， </a:t>
              </a:r>
              <a:r>
                <a:rPr lang="en-US" sz="3600" dirty="0" smtClean="0">
                  <a:latin typeface="Trebuchet MS" pitchFamily="34" charset="0"/>
                </a:rPr>
                <a:t>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a:t>
              </a:r>
              <a:r>
                <a:rPr lang="en-US" sz="3600" baseline="0" dirty="0" smtClean="0">
                  <a:solidFill>
                    <a:schemeClr val="bg1"/>
                  </a:solidFill>
                  <a:latin typeface="Trebuchet MS" pitchFamily="34" charset="0"/>
                </a:rPr>
                <a:t>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a:t>
              </a:r>
              <a:r>
                <a:rPr lang="en-US" sz="3600" baseline="0" dirty="0" smtClean="0">
                  <a:solidFill>
                    <a:schemeClr val="bg1"/>
                  </a:solidFill>
                  <a:latin typeface="Trebuchet MS" pitchFamily="34" charset="0"/>
                </a:rPr>
                <a:t>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t>
              </a:r>
              <a:r>
                <a:rPr lang="en-US" sz="4000" b="1" baseline="0" dirty="0" smtClean="0">
                  <a:solidFill>
                    <a:srgbClr val="FFC000"/>
                  </a:solidFill>
                  <a:latin typeface="Trebuchet MS" pitchFamily="34" charset="0"/>
                </a:rPr>
                <a:t>and Affiliations</a:t>
              </a:r>
            </a:p>
            <a:p>
              <a:pPr algn="l"/>
              <a:r>
                <a:rPr lang="en-US" sz="3200" b="0" baseline="0" dirty="0" smtClean="0">
                  <a:solidFill>
                    <a:schemeClr val="bg1">
                      <a:lumMod val="75000"/>
                    </a:schemeClr>
                  </a:solidFill>
                  <a:latin typeface="Trebuchet MS" pitchFamily="34" charset="0"/>
                </a:rPr>
                <a:t>Start designing your poster by adding the </a:t>
              </a:r>
              <a:r>
                <a:rPr lang="en-US" sz="3200" b="0" baseline="0" dirty="0" smtClean="0">
                  <a:solidFill>
                    <a:schemeClr val="bg1">
                      <a:lumMod val="75000"/>
                    </a:schemeClr>
                  </a:solidFill>
                  <a:latin typeface="Trebuchet MS" pitchFamily="34" charset="0"/>
                </a:rPr>
                <a:t>title， </a:t>
              </a:r>
              <a:r>
                <a:rPr lang="en-US" sz="3200" b="0" baseline="0" dirty="0" smtClean="0">
                  <a:solidFill>
                    <a:schemeClr val="bg1">
                      <a:lumMod val="75000"/>
                    </a:schemeClr>
                  </a:solidFill>
                  <a:latin typeface="Trebuchet MS" pitchFamily="34" charset="0"/>
                </a:rPr>
                <a:t>the names of the </a:t>
              </a:r>
              <a:r>
                <a:rPr lang="en-US" sz="3200" b="0" baseline="0" dirty="0" smtClean="0">
                  <a:solidFill>
                    <a:schemeClr val="bg1">
                      <a:lumMod val="75000"/>
                    </a:schemeClr>
                  </a:solidFill>
                  <a:latin typeface="Trebuchet MS" pitchFamily="34" charset="0"/>
                </a:rPr>
                <a:t>authors， </a:t>
              </a:r>
              <a:r>
                <a:rPr lang="en-US" sz="3200" b="0" baseline="0" dirty="0" smtClean="0">
                  <a:solidFill>
                    <a:schemeClr val="bg1">
                      <a:lumMod val="75000"/>
                    </a:schemeClr>
                  </a:solidFill>
                  <a:latin typeface="Trebuchet MS" pitchFamily="34" charset="0"/>
                </a:rPr>
                <a:t>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a:t>
              </a:r>
              <a:r>
                <a:rPr lang="en-US" sz="3200" b="0" baseline="0" dirty="0" smtClean="0">
                  <a:solidFill>
                    <a:schemeClr val="bg1">
                      <a:lumMod val="75000"/>
                    </a:schemeClr>
                  </a:solidFill>
                  <a:latin typeface="Trebuchet MS" pitchFamily="34" charset="0"/>
                </a:rPr>
                <a:t>often， </a:t>
              </a:r>
              <a:r>
                <a:rPr lang="en-US" sz="3200" b="0" baseline="0" dirty="0" smtClean="0">
                  <a:solidFill>
                    <a:schemeClr val="bg1">
                      <a:lumMod val="75000"/>
                    </a:schemeClr>
                  </a:solidFill>
                  <a:latin typeface="Trebuchet MS" pitchFamily="34" charset="0"/>
                </a:rPr>
                <a:t>logos are added on each side of the title. You can insert a logo by dragging and dropping it from your </a:t>
              </a:r>
              <a:r>
                <a:rPr lang="en-US" sz="3200" b="0" baseline="0" dirty="0" smtClean="0">
                  <a:solidFill>
                    <a:schemeClr val="bg1">
                      <a:lumMod val="75000"/>
                    </a:schemeClr>
                  </a:solidFill>
                  <a:latin typeface="Trebuchet MS" pitchFamily="34" charset="0"/>
                </a:rPr>
                <a:t>desktop， </a:t>
              </a:r>
              <a:r>
                <a:rPr lang="en-US" sz="3200" b="0" baseline="0" dirty="0" smtClean="0">
                  <a:solidFill>
                    <a:schemeClr val="bg1">
                      <a:lumMod val="75000"/>
                    </a:schemeClr>
                  </a:solidFill>
                  <a:latin typeface="Trebuchet MS" pitchFamily="34" charset="0"/>
                </a:rPr>
                <a:t>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a:t>
              </a:r>
              <a:r>
                <a:rPr lang="en-US" sz="3200" b="0" baseline="0" dirty="0" smtClean="0">
                  <a:solidFill>
                    <a:schemeClr val="bg1">
                      <a:lumMod val="75000"/>
                    </a:schemeClr>
                  </a:solidFill>
                  <a:latin typeface="Trebuchet MS" pitchFamily="34" charset="0"/>
                </a:rPr>
                <a:t>desktop， </a:t>
              </a:r>
              <a:r>
                <a:rPr lang="en-US" sz="3200" b="0" baseline="0" dirty="0" smtClean="0">
                  <a:solidFill>
                    <a:schemeClr val="bg1">
                      <a:lumMod val="75000"/>
                    </a:schemeClr>
                  </a:solidFill>
                  <a:latin typeface="Trebuchet MS" pitchFamily="34" charset="0"/>
                </a:rPr>
                <a:t>copy and </a:t>
              </a:r>
              <a:r>
                <a:rPr lang="en-US" sz="3200" b="0" baseline="0" dirty="0" smtClean="0">
                  <a:solidFill>
                    <a:schemeClr val="bg1">
                      <a:lumMod val="75000"/>
                    </a:schemeClr>
                  </a:solidFill>
                  <a:latin typeface="Trebuchet MS" pitchFamily="34" charset="0"/>
                </a:rPr>
                <a:t>paste， </a:t>
              </a:r>
              <a:r>
                <a:rPr lang="en-US" sz="3200" b="0" baseline="0" dirty="0" smtClean="0">
                  <a:solidFill>
                    <a:schemeClr val="bg1">
                      <a:lumMod val="75000"/>
                    </a:schemeClr>
                  </a:solidFill>
                  <a:latin typeface="Trebuchet MS" pitchFamily="34" charset="0"/>
                </a:rPr>
                <a:t>or by going to INSERT &gt; PICTURES. Resize images proportionally by holding down the SHIFT key and dragging one of the corner handles. For a professional-looking </a:t>
              </a:r>
              <a:r>
                <a:rPr lang="en-US" sz="3200" b="0" baseline="0" dirty="0" smtClean="0">
                  <a:solidFill>
                    <a:schemeClr val="bg1">
                      <a:lumMod val="75000"/>
                    </a:schemeClr>
                  </a:solidFill>
                  <a:latin typeface="Trebuchet MS" pitchFamily="34" charset="0"/>
                </a:rPr>
                <a:t>poster， </a:t>
              </a:r>
              <a:r>
                <a:rPr lang="en-US" sz="3200" b="0" baseline="0" dirty="0" smtClean="0">
                  <a:solidFill>
                    <a:schemeClr val="bg1">
                      <a:lumMod val="75000"/>
                    </a:schemeClr>
                  </a:solidFill>
                  <a:latin typeface="Trebuchet MS" pitchFamily="34" charset="0"/>
                </a:rPr>
                <a:t>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43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43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a:t>
              </a:r>
              <a:r>
                <a:rPr lang="en-US" sz="3200" b="0" baseline="0" dirty="0" smtClean="0">
                  <a:solidFill>
                    <a:schemeClr val="bg1">
                      <a:lumMod val="75000"/>
                    </a:schemeClr>
                  </a:solidFill>
                  <a:latin typeface="Trebuchet MS" pitchFamily="34" charset="0"/>
                </a:rPr>
                <a:t>menu， </a:t>
              </a:r>
              <a:r>
                <a:rPr lang="en-US" sz="3200" b="0" baseline="0" dirty="0" smtClean="0">
                  <a:solidFill>
                    <a:schemeClr val="bg1">
                      <a:lumMod val="75000"/>
                    </a:schemeClr>
                  </a:solidFill>
                  <a:latin typeface="Trebuchet MS" pitchFamily="34" charset="0"/>
                </a:rPr>
                <a:t>click on </a:t>
              </a:r>
              <a:r>
                <a:rPr lang="en-US" sz="3200" b="0" baseline="0" dirty="0" smtClean="0">
                  <a:solidFill>
                    <a:schemeClr val="bg1">
                      <a:lumMod val="75000"/>
                    </a:schemeClr>
                  </a:solidFill>
                  <a:latin typeface="Trebuchet MS" pitchFamily="34" charset="0"/>
                </a:rPr>
                <a:t>COLORS， </a:t>
              </a:r>
              <a:r>
                <a:rPr lang="en-US" sz="3200" b="0" baseline="0" dirty="0" smtClean="0">
                  <a:solidFill>
                    <a:schemeClr val="bg1">
                      <a:lumMod val="75000"/>
                    </a:schemeClr>
                  </a:solidFill>
                  <a:latin typeface="Trebuchet MS" pitchFamily="34" charset="0"/>
                </a:rPr>
                <a:t>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a:t>
              </a:r>
              <a:r>
                <a:rPr lang="en-US" sz="3200" b="0" baseline="0" dirty="0" smtClean="0">
                  <a:solidFill>
                    <a:schemeClr val="bg1">
                      <a:lumMod val="75000"/>
                    </a:schemeClr>
                  </a:solidFill>
                  <a:latin typeface="Trebuchet MS" pitchFamily="34" charset="0"/>
                </a:rPr>
                <a:t>SHAPE， </a:t>
              </a:r>
              <a:r>
                <a:rPr lang="en-US" sz="3200" b="0" baseline="0" dirty="0" smtClean="0">
                  <a:solidFill>
                    <a:schemeClr val="bg1">
                      <a:lumMod val="75000"/>
                    </a:schemeClr>
                  </a:solidFill>
                  <a:latin typeface="Trebuchet MS" pitchFamily="34" charset="0"/>
                </a:rPr>
                <a:t>TEXT </a:t>
              </a:r>
              <a:r>
                <a:rPr lang="en-US" sz="3200" b="0" baseline="0" dirty="0" smtClean="0">
                  <a:solidFill>
                    <a:schemeClr val="bg1">
                      <a:lumMod val="75000"/>
                    </a:schemeClr>
                  </a:solidFill>
                  <a:latin typeface="Trebuchet MS" pitchFamily="34" charset="0"/>
                </a:rPr>
                <a:t>BOX， </a:t>
              </a:r>
              <a:r>
                <a:rPr lang="en-US" sz="3200" b="0" baseline="0" dirty="0" smtClean="0">
                  <a:solidFill>
                    <a:schemeClr val="bg1">
                      <a:lumMod val="75000"/>
                    </a:schemeClr>
                  </a:solidFill>
                  <a:latin typeface="Trebuchet MS" pitchFamily="34" charset="0"/>
                </a:rPr>
                <a:t>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poster，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printing，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noon， Pacific，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Monday through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Friday，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your order will ship out that same day. Next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Second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Third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day，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43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43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dirty="0" smtClean="0">
                <a:solidFill>
                  <a:schemeClr val="bg1"/>
                </a:solidFill>
              </a:rPr>
              <a:t>，</a:t>
            </a:r>
            <a:r>
              <a:rPr lang="en-US" sz="2400" baseline="0" dirty="0" smtClean="0">
                <a:solidFill>
                  <a:schemeClr val="bg1"/>
                </a:solidFill>
              </a:rPr>
              <a:t> </a:t>
            </a:r>
            <a:r>
              <a:rPr lang="en-US" sz="2400" baseline="0" dirty="0" smtClean="0">
                <a:solidFill>
                  <a:schemeClr val="bg1"/>
                </a:solidFill>
              </a:rPr>
              <a:t>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hyperlink" Target="https://github.com/Project-F" TargetMode="Externa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36213" y="7549302"/>
            <a:ext cx="14299153" cy="4607110"/>
          </a:xfrm>
        </p:spPr>
        <p:txBody>
          <a:bodyPr/>
          <a:lstStyle/>
          <a:p>
            <a:pPr>
              <a:lnSpc>
                <a:spcPct val="150000"/>
              </a:lnSpc>
            </a:pPr>
            <a:r>
              <a:rPr lang="zh-TW" altLang="en-US" sz="3000" dirty="0" smtClean="0">
                <a:latin typeface="微軟正黑體" panose="020B0604030504040204" pitchFamily="34" charset="-120"/>
                <a:ea typeface="微軟正黑體" panose="020B0604030504040204" pitchFamily="34" charset="-120"/>
              </a:rPr>
              <a:t>        小朋友</a:t>
            </a:r>
            <a:r>
              <a:rPr lang="zh-TW" altLang="en-US" sz="3000" dirty="0">
                <a:latin typeface="微軟正黑體" panose="020B0604030504040204" pitchFamily="34" charset="-120"/>
                <a:ea typeface="微軟正黑體" panose="020B0604030504040204" pitchFamily="34" charset="-120"/>
              </a:rPr>
              <a:t>齊打交 </a:t>
            </a:r>
            <a:r>
              <a:rPr lang="en-US" altLang="zh-TW" sz="3000" dirty="0">
                <a:latin typeface="微軟正黑體" panose="020B0604030504040204" pitchFamily="34" charset="-120"/>
                <a:ea typeface="微軟正黑體" panose="020B0604030504040204" pitchFamily="34" charset="-120"/>
              </a:rPr>
              <a:t>2(LF2)</a:t>
            </a:r>
            <a:r>
              <a:rPr lang="zh-TW" altLang="en-US" sz="3000" dirty="0">
                <a:latin typeface="微軟正黑體" panose="020B0604030504040204" pitchFamily="34" charset="-120"/>
                <a:ea typeface="微軟正黑體" panose="020B0604030504040204" pitchFamily="34" charset="-120"/>
              </a:rPr>
              <a:t>為一款 </a:t>
            </a:r>
            <a:r>
              <a:rPr lang="en-US" altLang="zh-TW" sz="3000" dirty="0">
                <a:latin typeface="微軟正黑體" panose="020B0604030504040204" pitchFamily="34" charset="-120"/>
                <a:ea typeface="微軟正黑體" panose="020B0604030504040204" pitchFamily="34" charset="-120"/>
              </a:rPr>
              <a:t>7</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8 </a:t>
            </a:r>
            <a:r>
              <a:rPr lang="zh-TW" altLang="en-US" sz="3000" dirty="0">
                <a:latin typeface="微軟正黑體" panose="020B0604030504040204" pitchFamily="34" charset="-120"/>
                <a:ea typeface="微軟正黑體" panose="020B0604030504040204" pitchFamily="34" charset="-120"/>
              </a:rPr>
              <a:t>年級生熟悉的 </a:t>
            </a:r>
            <a:r>
              <a:rPr lang="en-US" altLang="zh-TW" sz="3000" dirty="0">
                <a:latin typeface="微軟正黑體" panose="020B0604030504040204" pitchFamily="34" charset="-120"/>
                <a:ea typeface="微軟正黑體" panose="020B0604030504040204" pitchFamily="34" charset="-120"/>
              </a:rPr>
              <a:t>2.5D </a:t>
            </a:r>
            <a:r>
              <a:rPr lang="zh-TW" altLang="en-US" sz="3000" dirty="0">
                <a:latin typeface="微軟正黑體" panose="020B0604030504040204" pitchFamily="34" charset="-120"/>
                <a:ea typeface="微軟正黑體" panose="020B0604030504040204" pitchFamily="34" charset="-120"/>
              </a:rPr>
              <a:t>橫向卷軸格鬥</a:t>
            </a:r>
            <a:r>
              <a:rPr lang="zh-TW" altLang="en-US" sz="3000" dirty="0" smtClean="0">
                <a:latin typeface="微軟正黑體" panose="020B0604030504040204" pitchFamily="34" charset="-120"/>
                <a:ea typeface="微軟正黑體" panose="020B0604030504040204" pitchFamily="34" charset="-120"/>
              </a:rPr>
              <a:t>遊戲，多樣化</a:t>
            </a:r>
            <a:r>
              <a:rPr lang="zh-TW" altLang="en-US" sz="3000" dirty="0">
                <a:latin typeface="微軟正黑體" panose="020B0604030504040204" pitchFamily="34" charset="-120"/>
                <a:ea typeface="微軟正黑體" panose="020B0604030504040204" pitchFamily="34" charset="-120"/>
              </a:rPr>
              <a:t>的</a:t>
            </a:r>
            <a:r>
              <a:rPr lang="zh-TW" altLang="en-US" sz="3000" dirty="0" smtClean="0">
                <a:latin typeface="微軟正黑體" panose="020B0604030504040204" pitchFamily="34" charset="-120"/>
                <a:ea typeface="微軟正黑體" panose="020B0604030504040204" pitchFamily="34" charset="-120"/>
              </a:rPr>
              <a:t>角色設計，</a:t>
            </a:r>
            <a:r>
              <a:rPr lang="en-US" altLang="zh-TW" sz="3000" dirty="0" smtClean="0">
                <a:latin typeface="微軟正黑體" panose="020B0604030504040204" pitchFamily="34" charset="-120"/>
                <a:ea typeface="微軟正黑體" panose="020B0604030504040204" pitchFamily="34" charset="-120"/>
              </a:rPr>
              <a:t> </a:t>
            </a:r>
            <a:r>
              <a:rPr lang="zh-TW" altLang="en-US" sz="3000" dirty="0">
                <a:latin typeface="微軟正黑體" panose="020B0604030504040204" pitchFamily="34" charset="-120"/>
                <a:ea typeface="微軟正黑體" panose="020B0604030504040204" pitchFamily="34" charset="-120"/>
              </a:rPr>
              <a:t>各種招式</a:t>
            </a:r>
            <a:r>
              <a:rPr lang="zh-TW" altLang="en-US" sz="3000" dirty="0" smtClean="0">
                <a:latin typeface="微軟正黑體" panose="020B0604030504040204" pitchFamily="34" charset="-120"/>
                <a:ea typeface="微軟正黑體" panose="020B0604030504040204" pitchFamily="34" charset="-120"/>
              </a:rPr>
              <a:t>組合，不同</a:t>
            </a:r>
            <a:r>
              <a:rPr lang="zh-TW" altLang="en-US" sz="3000" dirty="0">
                <a:latin typeface="微軟正黑體" panose="020B0604030504040204" pitchFamily="34" charset="-120"/>
                <a:ea typeface="微軟正黑體" panose="020B0604030504040204" pitchFamily="34" charset="-120"/>
              </a:rPr>
              <a:t>難度的預設 </a:t>
            </a:r>
            <a:r>
              <a:rPr lang="en-US" altLang="zh-TW" sz="3000" dirty="0" smtClean="0">
                <a:latin typeface="微軟正黑體" panose="020B0604030504040204" pitchFamily="34" charset="-120"/>
                <a:ea typeface="微軟正黑體" panose="020B0604030504040204" pitchFamily="34" charset="-120"/>
              </a:rPr>
              <a:t>AI</a:t>
            </a:r>
            <a:r>
              <a:rPr lang="zh-TW" altLang="en-US" sz="3000" dirty="0" smtClean="0">
                <a:latin typeface="微軟正黑體" panose="020B0604030504040204" pitchFamily="34" charset="-120"/>
                <a:ea typeface="微軟正黑體" panose="020B0604030504040204" pitchFamily="34" charset="-120"/>
              </a:rPr>
              <a:t>，以及</a:t>
            </a:r>
            <a:r>
              <a:rPr lang="zh-TW" altLang="en-US" sz="3000" dirty="0">
                <a:latin typeface="微軟正黑體" panose="020B0604030504040204" pitchFamily="34" charset="-120"/>
                <a:ea typeface="微軟正黑體" panose="020B0604030504040204" pitchFamily="34" charset="-120"/>
              </a:rPr>
              <a:t>支持多人單機</a:t>
            </a:r>
            <a:r>
              <a:rPr lang="zh-TW" altLang="en-US" sz="3000" dirty="0" smtClean="0">
                <a:latin typeface="微軟正黑體" panose="020B0604030504040204" pitchFamily="34" charset="-120"/>
                <a:ea typeface="微軟正黑體" panose="020B0604030504040204" pitchFamily="34" charset="-120"/>
              </a:rPr>
              <a:t>對打，總是</a:t>
            </a:r>
            <a:r>
              <a:rPr lang="zh-TW" altLang="en-US" sz="3000" dirty="0">
                <a:latin typeface="微軟正黑體" panose="020B0604030504040204" pitchFamily="34" charset="-120"/>
                <a:ea typeface="微軟正黑體" panose="020B0604030504040204" pitchFamily="34" charset="-120"/>
              </a:rPr>
              <a:t>讓人玩得欲罷不能。 </a:t>
            </a:r>
            <a:r>
              <a:rPr lang="zh-TW" altLang="en-US" sz="3000" dirty="0" smtClean="0">
                <a:latin typeface="微軟正黑體" panose="020B0604030504040204" pitchFamily="34" charset="-120"/>
                <a:ea typeface="微軟正黑體" panose="020B0604030504040204" pitchFamily="34" charset="-120"/>
              </a:rPr>
              <a:t>然而，以前</a:t>
            </a:r>
            <a:r>
              <a:rPr lang="zh-TW" altLang="en-US" sz="3000" dirty="0">
                <a:latin typeface="微軟正黑體" panose="020B0604030504040204" pitchFamily="34" charset="-120"/>
                <a:ea typeface="微軟正黑體" panose="020B0604030504040204" pitchFamily="34" charset="-120"/>
              </a:rPr>
              <a:t>的 </a:t>
            </a:r>
            <a:r>
              <a:rPr lang="en-US" altLang="zh-TW" sz="3000" dirty="0">
                <a:latin typeface="微軟正黑體" panose="020B0604030504040204" pitchFamily="34" charset="-120"/>
                <a:ea typeface="微軟正黑體" panose="020B0604030504040204" pitchFamily="34" charset="-120"/>
              </a:rPr>
              <a:t>rule-based AI </a:t>
            </a:r>
            <a:r>
              <a:rPr lang="zh-TW" altLang="en-US" sz="3000" dirty="0">
                <a:latin typeface="微軟正黑體" panose="020B0604030504040204" pitchFamily="34" charset="-120"/>
                <a:ea typeface="微軟正黑體" panose="020B0604030504040204" pitchFamily="34" charset="-120"/>
              </a:rPr>
              <a:t>有個明顯的</a:t>
            </a:r>
            <a:r>
              <a:rPr lang="zh-TW" altLang="en-US" sz="3000" dirty="0" smtClean="0">
                <a:latin typeface="微軟正黑體" panose="020B0604030504040204" pitchFamily="34" charset="-120"/>
                <a:ea typeface="微軟正黑體" panose="020B0604030504040204" pitchFamily="34" charset="-120"/>
              </a:rPr>
              <a:t>缺點，就是</a:t>
            </a:r>
            <a:r>
              <a:rPr lang="zh-TW" altLang="en-US" sz="3000" dirty="0">
                <a:latin typeface="微軟正黑體" panose="020B0604030504040204" pitchFamily="34" charset="-120"/>
                <a:ea typeface="微軟正黑體" panose="020B0604030504040204" pitchFamily="34" charset="-120"/>
              </a:rPr>
              <a:t>動作呆板、行為</a:t>
            </a:r>
            <a:r>
              <a:rPr lang="zh-TW" altLang="en-US" sz="3000" dirty="0" smtClean="0">
                <a:latin typeface="微軟正黑體" panose="020B0604030504040204" pitchFamily="34" charset="-120"/>
                <a:ea typeface="微軟正黑體" panose="020B0604030504040204" pitchFamily="34" charset="-120"/>
              </a:rPr>
              <a:t>單一，人</a:t>
            </a:r>
            <a:r>
              <a:rPr lang="zh-TW" altLang="en-US" sz="3000" dirty="0">
                <a:latin typeface="微軟正黑體" panose="020B0604030504040204" pitchFamily="34" charset="-120"/>
                <a:ea typeface="微軟正黑體" panose="020B0604030504040204" pitchFamily="34" charset="-120"/>
              </a:rPr>
              <a:t>可以很輕易地抓到 電腦的行為</a:t>
            </a:r>
            <a:r>
              <a:rPr lang="zh-TW" altLang="en-US" sz="3000" dirty="0" smtClean="0">
                <a:latin typeface="微軟正黑體" panose="020B0604030504040204" pitchFamily="34" charset="-120"/>
                <a:ea typeface="微軟正黑體" panose="020B0604030504040204" pitchFamily="34" charset="-120"/>
              </a:rPr>
              <a:t>模式，進而打</a:t>
            </a:r>
            <a:r>
              <a:rPr lang="zh-TW" altLang="en-US" sz="3000" dirty="0">
                <a:latin typeface="微軟正黑體" panose="020B0604030504040204" pitchFamily="34" charset="-120"/>
                <a:ea typeface="微軟正黑體" panose="020B0604030504040204" pitchFamily="34" charset="-120"/>
              </a:rPr>
              <a:t>贏他。因此</a:t>
            </a:r>
            <a:r>
              <a:rPr lang="zh-TW" altLang="en-US" sz="3000" dirty="0" smtClean="0">
                <a:latin typeface="微軟正黑體" panose="020B0604030504040204" pitchFamily="34" charset="-120"/>
                <a:ea typeface="微軟正黑體" panose="020B0604030504040204" pitchFamily="34" charset="-120"/>
              </a:rPr>
              <a:t>我們藉著 </a:t>
            </a:r>
            <a:r>
              <a:rPr lang="en-US" altLang="zh-TW" sz="3000" dirty="0">
                <a:latin typeface="微軟正黑體" panose="020B0604030504040204" pitchFamily="34" charset="-120"/>
                <a:ea typeface="微軟正黑體" panose="020B0604030504040204" pitchFamily="34" charset="-120"/>
              </a:rPr>
              <a:t>final project </a:t>
            </a:r>
            <a:r>
              <a:rPr lang="zh-TW" altLang="en-US" sz="3000" dirty="0">
                <a:latin typeface="微軟正黑體" panose="020B0604030504040204" pitchFamily="34" charset="-120"/>
                <a:ea typeface="微軟正黑體" panose="020B0604030504040204" pitchFamily="34" charset="-120"/>
              </a:rPr>
              <a:t>的</a:t>
            </a:r>
            <a:r>
              <a:rPr lang="zh-TW" altLang="en-US" sz="3000" dirty="0" smtClean="0">
                <a:latin typeface="微軟正黑體" panose="020B0604030504040204" pitchFamily="34" charset="-120"/>
                <a:ea typeface="微軟正黑體" panose="020B0604030504040204" pitchFamily="34" charset="-120"/>
              </a:rPr>
              <a:t>機會，運用 </a:t>
            </a:r>
            <a:r>
              <a:rPr lang="en-US" altLang="zh-TW" sz="3000" dirty="0">
                <a:latin typeface="微軟正黑體" panose="020B0604030504040204" pitchFamily="34" charset="-120"/>
                <a:ea typeface="微軟正黑體" panose="020B0604030504040204" pitchFamily="34" charset="-120"/>
              </a:rPr>
              <a:t>Reinforcement Learning based </a:t>
            </a:r>
            <a:r>
              <a:rPr lang="zh-TW" altLang="en-US" sz="3000" dirty="0">
                <a:latin typeface="微軟正黑體" panose="020B0604030504040204" pitchFamily="34" charset="-120"/>
                <a:ea typeface="微軟正黑體" panose="020B0604030504040204" pitchFamily="34" charset="-120"/>
              </a:rPr>
              <a:t>的 </a:t>
            </a:r>
            <a:r>
              <a:rPr lang="en-US" altLang="zh-TW" sz="3000" dirty="0">
                <a:latin typeface="微軟正黑體" panose="020B0604030504040204" pitchFamily="34" charset="-120"/>
                <a:ea typeface="微軟正黑體" panose="020B0604030504040204" pitchFamily="34" charset="-120"/>
              </a:rPr>
              <a:t>Deep Q Network </a:t>
            </a:r>
            <a:r>
              <a:rPr lang="zh-TW" altLang="en-US" sz="3000" dirty="0">
                <a:latin typeface="微軟正黑體" panose="020B0604030504040204" pitchFamily="34" charset="-120"/>
                <a:ea typeface="微軟正黑體" panose="020B0604030504040204" pitchFamily="34" charset="-120"/>
              </a:rPr>
              <a:t>在這款遊戲</a:t>
            </a:r>
            <a:r>
              <a:rPr lang="zh-TW" altLang="en-US" sz="3000" dirty="0" smtClean="0">
                <a:latin typeface="微軟正黑體" panose="020B0604030504040204" pitchFamily="34" charset="-120"/>
                <a:ea typeface="微軟正黑體" panose="020B0604030504040204" pitchFamily="34" charset="-120"/>
              </a:rPr>
              <a:t>上，訓練</a:t>
            </a:r>
            <a:r>
              <a:rPr lang="zh-TW" altLang="en-US" sz="3000" dirty="0">
                <a:latin typeface="微軟正黑體" panose="020B0604030504040204" pitchFamily="34" charset="-120"/>
                <a:ea typeface="微軟正黑體" panose="020B0604030504040204" pitchFamily="34" charset="-120"/>
              </a:rPr>
              <a:t>出一個真正的 </a:t>
            </a:r>
            <a:r>
              <a:rPr lang="en-US" altLang="zh-TW" sz="3000" dirty="0">
                <a:latin typeface="微軟正黑體" panose="020B0604030504040204" pitchFamily="34" charset="-120"/>
                <a:ea typeface="微軟正黑體" panose="020B0604030504040204" pitchFamily="34" charset="-120"/>
              </a:rPr>
              <a:t>LF2 </a:t>
            </a:r>
            <a:r>
              <a:rPr lang="zh-TW" altLang="en-US" sz="3000" dirty="0">
                <a:latin typeface="微軟正黑體" panose="020B0604030504040204" pitchFamily="34" charset="-120"/>
                <a:ea typeface="微軟正黑體" panose="020B0604030504040204" pitchFamily="34" charset="-120"/>
              </a:rPr>
              <a:t>困難 </a:t>
            </a:r>
            <a:r>
              <a:rPr lang="en-US" altLang="zh-TW" sz="3000" dirty="0">
                <a:latin typeface="微軟正黑體" panose="020B0604030504040204" pitchFamily="34" charset="-120"/>
                <a:ea typeface="微軟正黑體" panose="020B0604030504040204" pitchFamily="34" charset="-120"/>
              </a:rPr>
              <a:t>AI</a:t>
            </a:r>
            <a:r>
              <a:rPr lang="zh-TW" altLang="en-US" sz="3000" dirty="0" smtClean="0">
                <a:latin typeface="微軟正黑體" panose="020B0604030504040204" pitchFamily="34" charset="-120"/>
                <a:ea typeface="微軟正黑體" panose="020B0604030504040204" pitchFamily="34" charset="-120"/>
              </a:rPr>
              <a:t>。</a:t>
            </a:r>
            <a:endParaRPr lang="en-US" dirty="0">
              <a:latin typeface="微軟正黑體" panose="020B0604030504040204" pitchFamily="34" charset="-120"/>
              <a:ea typeface="微軟正黑體" panose="020B0604030504040204" pitchFamily="34" charset="-120"/>
            </a:endParaRPr>
          </a:p>
        </p:txBody>
      </p:sp>
      <p:sp>
        <p:nvSpPr>
          <p:cNvPr id="335" name="Text Placeholder 334"/>
          <p:cNvSpPr>
            <a:spLocks noGrp="1"/>
          </p:cNvSpPr>
          <p:nvPr>
            <p:ph type="body" sz="quarter" idx="11"/>
          </p:nvPr>
        </p:nvSpPr>
        <p:spPr>
          <a:xfrm>
            <a:off x="636213" y="6551861"/>
            <a:ext cx="14287866" cy="781015"/>
          </a:xfrm>
        </p:spPr>
        <p:txBody>
          <a:bodyPr/>
          <a:lstStyle/>
          <a:p>
            <a:r>
              <a:rPr lang="zh-TW" altLang="en-US" dirty="0" smtClean="0">
                <a:latin typeface="微軟正黑體" panose="020B0604030504040204" pitchFamily="34" charset="-120"/>
                <a:ea typeface="微軟正黑體" panose="020B0604030504040204" pitchFamily="34" charset="-120"/>
              </a:rPr>
              <a:t>簡介</a:t>
            </a:r>
            <a:endParaRPr lang="en-US" dirty="0">
              <a:latin typeface="微軟正黑體" panose="020B0604030504040204" pitchFamily="34" charset="-120"/>
              <a:ea typeface="微軟正黑體" panose="020B0604030504040204" pitchFamily="34" charset="-120"/>
            </a:endParaRPr>
          </a:p>
        </p:txBody>
      </p:sp>
      <p:sp>
        <p:nvSpPr>
          <p:cNvPr id="338" name="Text Placeholder 337"/>
          <p:cNvSpPr>
            <a:spLocks noGrp="1"/>
          </p:cNvSpPr>
          <p:nvPr>
            <p:ph type="body" sz="quarter" idx="20"/>
          </p:nvPr>
        </p:nvSpPr>
        <p:spPr>
          <a:xfrm>
            <a:off x="623691" y="12322313"/>
            <a:ext cx="14291358" cy="781015"/>
          </a:xfrm>
        </p:spPr>
        <p:txBody>
          <a:bodyPr/>
          <a:lstStyle/>
          <a:p>
            <a:r>
              <a:rPr lang="zh-TW" altLang="en-US" dirty="0" smtClean="0">
                <a:latin typeface="微軟正黑體" panose="020B0604030504040204" pitchFamily="34" charset="-120"/>
                <a:ea typeface="微軟正黑體" panose="020B0604030504040204" pitchFamily="34" charset="-120"/>
              </a:rPr>
              <a:t>環境設置</a:t>
            </a:r>
            <a:endParaRPr lang="en-US" dirty="0">
              <a:latin typeface="微軟正黑體" panose="020B0604030504040204" pitchFamily="34" charset="-120"/>
              <a:ea typeface="微軟正黑體" panose="020B0604030504040204" pitchFamily="34" charset="-120"/>
            </a:endParaRPr>
          </a:p>
        </p:txBody>
      </p:sp>
      <p:sp>
        <p:nvSpPr>
          <p:cNvPr id="339" name="Text Placeholder 338"/>
          <p:cNvSpPr>
            <a:spLocks noGrp="1"/>
          </p:cNvSpPr>
          <p:nvPr>
            <p:ph type="body" sz="quarter" idx="25"/>
          </p:nvPr>
        </p:nvSpPr>
        <p:spPr>
          <a:xfrm>
            <a:off x="15336565" y="14525176"/>
            <a:ext cx="14287682" cy="781015"/>
          </a:xfrm>
        </p:spPr>
        <p:txBody>
          <a:bodyPr/>
          <a:lstStyle/>
          <a:p>
            <a:r>
              <a:rPr lang="en-US" dirty="0" smtClean="0">
                <a:latin typeface="微軟正黑體" panose="020B0604030504040204" pitchFamily="34" charset="-120"/>
                <a:ea typeface="微軟正黑體" panose="020B0604030504040204" pitchFamily="34" charset="-120"/>
              </a:rPr>
              <a:t>Model</a:t>
            </a:r>
            <a:endParaRPr lang="en-US" dirty="0">
              <a:latin typeface="微軟正黑體" panose="020B0604030504040204" pitchFamily="34" charset="-120"/>
              <a:ea typeface="微軟正黑體" panose="020B0604030504040204" pitchFamily="34" charset="-120"/>
            </a:endParaRPr>
          </a:p>
        </p:txBody>
      </p:sp>
      <p:sp>
        <p:nvSpPr>
          <p:cNvPr id="340" name="Text Placeholder 339"/>
          <p:cNvSpPr>
            <a:spLocks noGrp="1"/>
          </p:cNvSpPr>
          <p:nvPr>
            <p:ph type="body" sz="quarter" idx="26"/>
          </p:nvPr>
        </p:nvSpPr>
        <p:spPr>
          <a:xfrm>
            <a:off x="15358928" y="15160094"/>
            <a:ext cx="14287682" cy="5019531"/>
          </a:xfrm>
        </p:spPr>
        <p:txBody>
          <a:bodyPr/>
          <a:lstStyle/>
          <a:p>
            <a:r>
              <a:rPr lang="en-US" dirty="0" smtClean="0"/>
              <a:t>1. </a:t>
            </a:r>
            <a:r>
              <a:rPr lang="zh-TW" altLang="en-US" dirty="0" smtClean="0"/>
              <a:t> </a:t>
            </a:r>
            <a:r>
              <a:rPr lang="en-US" dirty="0" smtClean="0"/>
              <a:t>Model</a:t>
            </a:r>
            <a:r>
              <a:rPr lang="zh-TW" altLang="en-US" dirty="0" smtClean="0"/>
              <a:t>選擇</a:t>
            </a:r>
            <a:endParaRPr lang="en-US" dirty="0" smtClean="0"/>
          </a:p>
          <a:p>
            <a:r>
              <a:rPr lang="en-US" dirty="0"/>
              <a:t> </a:t>
            </a:r>
            <a:r>
              <a:rPr lang="en-US" dirty="0" smtClean="0"/>
              <a:t>   </a:t>
            </a:r>
            <a:r>
              <a:rPr lang="en-US" dirty="0" smtClean="0"/>
              <a:t>DQN</a:t>
            </a:r>
          </a:p>
          <a:p>
            <a:r>
              <a:rPr lang="en-US" dirty="0" smtClean="0"/>
              <a:t>2. </a:t>
            </a:r>
            <a:r>
              <a:rPr lang="zh-TW" altLang="en-US" dirty="0" smtClean="0"/>
              <a:t> </a:t>
            </a:r>
            <a:r>
              <a:rPr lang="en-US" dirty="0" smtClean="0"/>
              <a:t>Observation</a:t>
            </a:r>
          </a:p>
          <a:p>
            <a:r>
              <a:rPr lang="en-US" dirty="0"/>
              <a:t> </a:t>
            </a:r>
            <a:r>
              <a:rPr lang="en-US" dirty="0" smtClean="0"/>
              <a:t>   </a:t>
            </a:r>
            <a:r>
              <a:rPr lang="el-GR" dirty="0" smtClean="0"/>
              <a:t>Δ</a:t>
            </a:r>
            <a:r>
              <a:rPr lang="en-US" dirty="0" smtClean="0"/>
              <a:t>x</a:t>
            </a:r>
            <a:r>
              <a:rPr lang="zh-TW" altLang="en-US" dirty="0" smtClean="0"/>
              <a:t>、</a:t>
            </a:r>
            <a:r>
              <a:rPr lang="el-GR" altLang="zh-TW" dirty="0"/>
              <a:t> </a:t>
            </a:r>
            <a:r>
              <a:rPr lang="el-GR" altLang="zh-TW" dirty="0" smtClean="0"/>
              <a:t>Δ</a:t>
            </a:r>
            <a:r>
              <a:rPr lang="en-US" altLang="zh-TW" dirty="0"/>
              <a:t>y</a:t>
            </a:r>
            <a:r>
              <a:rPr lang="zh-TW" altLang="en-US" dirty="0" smtClean="0"/>
              <a:t>、</a:t>
            </a:r>
            <a:r>
              <a:rPr lang="el-GR" altLang="zh-TW" dirty="0" smtClean="0"/>
              <a:t> Δ</a:t>
            </a:r>
            <a:r>
              <a:rPr lang="en-US" altLang="zh-TW" dirty="0"/>
              <a:t>z </a:t>
            </a:r>
            <a:r>
              <a:rPr lang="zh-TW" altLang="en-US" dirty="0" smtClean="0"/>
              <a:t>、</a:t>
            </a:r>
            <a:r>
              <a:rPr lang="en-US" altLang="zh-TW" dirty="0" smtClean="0"/>
              <a:t>HP</a:t>
            </a:r>
            <a:r>
              <a:rPr lang="zh-TW" altLang="en-US" dirty="0" smtClean="0"/>
              <a:t>、</a:t>
            </a:r>
            <a:r>
              <a:rPr lang="en-US" altLang="zh-TW" dirty="0" smtClean="0"/>
              <a:t>MP</a:t>
            </a:r>
            <a:r>
              <a:rPr lang="zh-TW" altLang="en-US" dirty="0" smtClean="0"/>
              <a:t>、</a:t>
            </a:r>
            <a:endParaRPr lang="en-US" altLang="zh-TW" dirty="0" smtClean="0"/>
          </a:p>
          <a:p>
            <a:r>
              <a:rPr lang="zh-TW" altLang="en-US" dirty="0"/>
              <a:t> </a:t>
            </a:r>
            <a:r>
              <a:rPr lang="zh-TW" altLang="en-US" dirty="0" smtClean="0"/>
              <a:t>  </a:t>
            </a:r>
            <a:r>
              <a:rPr lang="en-US" altLang="zh-TW" dirty="0" smtClean="0"/>
              <a:t>Facing</a:t>
            </a:r>
            <a:r>
              <a:rPr lang="zh-TW" altLang="en-US" dirty="0" smtClean="0"/>
              <a:t>、</a:t>
            </a:r>
            <a:r>
              <a:rPr lang="en-US" altLang="zh-TW" dirty="0" smtClean="0"/>
              <a:t>State</a:t>
            </a:r>
            <a:r>
              <a:rPr lang="zh-TW" altLang="en-US" dirty="0" smtClean="0"/>
              <a:t>、 </a:t>
            </a:r>
            <a:r>
              <a:rPr lang="en-US" altLang="zh-TW" dirty="0" err="1" smtClean="0"/>
              <a:t>NFrame</a:t>
            </a:r>
            <a:r>
              <a:rPr lang="zh-TW" altLang="en-US" dirty="0" smtClean="0"/>
              <a:t>、</a:t>
            </a:r>
            <a:r>
              <a:rPr lang="en-US" altLang="zh-TW" dirty="0" smtClean="0"/>
              <a:t>ID</a:t>
            </a:r>
          </a:p>
          <a:p>
            <a:r>
              <a:rPr lang="en-US" dirty="0" smtClean="0"/>
              <a:t>3. </a:t>
            </a:r>
            <a:r>
              <a:rPr lang="zh-TW" altLang="en-US" dirty="0" smtClean="0"/>
              <a:t>  </a:t>
            </a:r>
            <a:r>
              <a:rPr lang="en-US" altLang="zh-TW" dirty="0" smtClean="0"/>
              <a:t>Action</a:t>
            </a:r>
            <a:endParaRPr lang="en-US" dirty="0" smtClean="0"/>
          </a:p>
          <a:p>
            <a:r>
              <a:rPr lang="en-US" dirty="0"/>
              <a:t> </a:t>
            </a:r>
            <a:r>
              <a:rPr lang="en-US" dirty="0" smtClean="0"/>
              <a:t>   </a:t>
            </a:r>
            <a:r>
              <a:rPr lang="zh-TW" altLang="en-US" dirty="0" smtClean="0"/>
              <a:t>上、下、左、右、防、跳、攻、靜止。</a:t>
            </a:r>
            <a:endParaRPr lang="en-US" dirty="0"/>
          </a:p>
          <a:p>
            <a:r>
              <a:rPr lang="en-US" dirty="0" smtClean="0"/>
              <a:t>4. </a:t>
            </a:r>
            <a:r>
              <a:rPr lang="zh-TW" altLang="en-US" dirty="0" smtClean="0"/>
              <a:t>  </a:t>
            </a:r>
            <a:r>
              <a:rPr lang="en-US" dirty="0" smtClean="0"/>
              <a:t>Reward</a:t>
            </a:r>
            <a:endParaRPr lang="en-US" dirty="0"/>
          </a:p>
          <a:p>
            <a:r>
              <a:rPr lang="en-US" dirty="0" smtClean="0"/>
              <a:t>    </a:t>
            </a:r>
            <a:r>
              <a:rPr lang="zh-TW" altLang="en-US" dirty="0" smtClean="0"/>
              <a:t>我方扣血為 </a:t>
            </a:r>
            <a:r>
              <a:rPr lang="en-US" altLang="zh-TW" dirty="0" smtClean="0"/>
              <a:t>-1</a:t>
            </a:r>
            <a:r>
              <a:rPr lang="zh-TW" altLang="en-US" dirty="0" smtClean="0"/>
              <a:t>，敵人扣血為 </a:t>
            </a:r>
            <a:r>
              <a:rPr lang="en-US" altLang="zh-TW" dirty="0" smtClean="0"/>
              <a:t>+1</a:t>
            </a:r>
            <a:r>
              <a:rPr lang="zh-TW" altLang="en-US" dirty="0" smtClean="0"/>
              <a:t>，其他為 </a:t>
            </a:r>
            <a:r>
              <a:rPr lang="en-US" altLang="zh-TW" dirty="0" smtClean="0"/>
              <a:t>0</a:t>
            </a:r>
            <a:r>
              <a:rPr lang="zh-TW" altLang="en-US" dirty="0" smtClean="0"/>
              <a:t>。</a:t>
            </a:r>
            <a:endParaRPr lang="en-US" altLang="zh-TW" dirty="0" smtClean="0"/>
          </a:p>
        </p:txBody>
      </p:sp>
      <p:sp>
        <p:nvSpPr>
          <p:cNvPr id="341" name="Text Placeholder 340"/>
          <p:cNvSpPr>
            <a:spLocks noGrp="1"/>
          </p:cNvSpPr>
          <p:nvPr>
            <p:ph type="body" sz="quarter" idx="27"/>
          </p:nvPr>
        </p:nvSpPr>
        <p:spPr>
          <a:xfrm>
            <a:off x="15137606" y="20723111"/>
            <a:ext cx="14283756" cy="781015"/>
          </a:xfrm>
        </p:spPr>
        <p:txBody>
          <a:bodyPr/>
          <a:lstStyle/>
          <a:p>
            <a:r>
              <a:rPr lang="en-US" dirty="0" smtClean="0">
                <a:latin typeface="微軟正黑體" panose="020B0604030504040204" pitchFamily="34" charset="-120"/>
                <a:ea typeface="微軟正黑體" panose="020B0604030504040204" pitchFamily="34" charset="-120"/>
              </a:rPr>
              <a:t>Result</a:t>
            </a:r>
            <a:endParaRPr lang="en-US" dirty="0">
              <a:latin typeface="微軟正黑體" panose="020B0604030504040204" pitchFamily="34" charset="-120"/>
              <a:ea typeface="微軟正黑體" panose="020B0604030504040204" pitchFamily="34" charset="-120"/>
            </a:endParaRPr>
          </a:p>
        </p:txBody>
      </p:sp>
      <p:sp>
        <p:nvSpPr>
          <p:cNvPr id="342" name="Text Placeholder 341"/>
          <p:cNvSpPr>
            <a:spLocks noGrp="1"/>
          </p:cNvSpPr>
          <p:nvPr>
            <p:ph type="body" sz="quarter" idx="28"/>
          </p:nvPr>
        </p:nvSpPr>
        <p:spPr>
          <a:xfrm>
            <a:off x="15227384" y="21428017"/>
            <a:ext cx="7210585" cy="13120210"/>
          </a:xfrm>
        </p:spPr>
        <p:txBody>
          <a:bodyPr/>
          <a:lstStyle/>
          <a:p>
            <a:pPr>
              <a:lnSpc>
                <a:spcPct val="150000"/>
              </a:lnSpc>
            </a:pPr>
            <a:r>
              <a:rPr lang="zh-TW" altLang="en-US" dirty="0" smtClean="0"/>
              <a:t>        經過</a:t>
            </a:r>
            <a:r>
              <a:rPr lang="en-US" altLang="zh-TW" dirty="0" smtClean="0"/>
              <a:t>500</a:t>
            </a:r>
            <a:r>
              <a:rPr lang="zh-TW" altLang="en-US" dirty="0" smtClean="0"/>
              <a:t>場的</a:t>
            </a:r>
            <a:r>
              <a:rPr lang="en-US" altLang="zh-TW" dirty="0" smtClean="0"/>
              <a:t>training</a:t>
            </a:r>
            <a:r>
              <a:rPr lang="zh-TW" altLang="en-US" dirty="0" smtClean="0"/>
              <a:t>之後，平均的</a:t>
            </a:r>
            <a:r>
              <a:rPr lang="en-US" altLang="zh-TW" dirty="0" smtClean="0"/>
              <a:t>episode reward</a:t>
            </a:r>
            <a:r>
              <a:rPr lang="zh-TW" altLang="en-US" dirty="0" smtClean="0"/>
              <a:t>能夠大於</a:t>
            </a:r>
            <a:r>
              <a:rPr lang="en-US" altLang="zh-TW" dirty="0" smtClean="0"/>
              <a:t>0</a:t>
            </a:r>
            <a:r>
              <a:rPr lang="zh-TW" altLang="en-US" dirty="0" smtClean="0"/>
              <a:t>，也就是說每一場攻擊到對手的次數比被攻擊的次數多，雖然因為不太穩定的關係，沒有辦法每一場都獲勝，但是在經過</a:t>
            </a:r>
            <a:r>
              <a:rPr lang="en-US" altLang="zh-TW" dirty="0" smtClean="0"/>
              <a:t>800</a:t>
            </a:r>
            <a:r>
              <a:rPr lang="zh-TW" altLang="en-US" dirty="0" smtClean="0"/>
              <a:t>場的</a:t>
            </a:r>
            <a:r>
              <a:rPr lang="en-US" altLang="zh-TW" dirty="0" smtClean="0"/>
              <a:t>training</a:t>
            </a:r>
            <a:r>
              <a:rPr lang="zh-TW" altLang="en-US" dirty="0" smtClean="0"/>
              <a:t>之後，已經可以達到</a:t>
            </a:r>
            <a:r>
              <a:rPr lang="en-US" altLang="zh-TW" dirty="0" smtClean="0"/>
              <a:t>60%</a:t>
            </a:r>
            <a:r>
              <a:rPr lang="zh-TW" altLang="en-US" dirty="0" smtClean="0"/>
              <a:t>以上的勝率。</a:t>
            </a: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a:p>
        </p:txBody>
      </p:sp>
      <p:sp>
        <p:nvSpPr>
          <p:cNvPr id="343" name="Text Placeholder 342"/>
          <p:cNvSpPr>
            <a:spLocks noGrp="1"/>
          </p:cNvSpPr>
          <p:nvPr>
            <p:ph type="body" sz="quarter" idx="29"/>
          </p:nvPr>
        </p:nvSpPr>
        <p:spPr>
          <a:xfrm>
            <a:off x="15358928" y="37049035"/>
            <a:ext cx="14276605" cy="781015"/>
          </a:xfrm>
        </p:spPr>
        <p:txBody>
          <a:bodyPr/>
          <a:lstStyle/>
          <a:p>
            <a:r>
              <a:rPr lang="en-US" dirty="0" smtClean="0">
                <a:latin typeface="微軟正黑體" panose="020B0604030504040204" pitchFamily="34" charset="-120"/>
                <a:ea typeface="微軟正黑體" panose="020B0604030504040204" pitchFamily="34" charset="-120"/>
              </a:rPr>
              <a:t>Reference</a:t>
            </a:r>
          </a:p>
        </p:txBody>
      </p:sp>
      <p:sp>
        <p:nvSpPr>
          <p:cNvPr id="344" name="Text Placeholder 343"/>
          <p:cNvSpPr>
            <a:spLocks noGrp="1"/>
          </p:cNvSpPr>
          <p:nvPr>
            <p:ph type="body" sz="quarter" idx="30"/>
          </p:nvPr>
        </p:nvSpPr>
        <p:spPr>
          <a:xfrm>
            <a:off x="15347853" y="37852693"/>
            <a:ext cx="14283756" cy="1400078"/>
          </a:xfrm>
        </p:spPr>
        <p:txBody>
          <a:bodyPr/>
          <a:lstStyle/>
          <a:p>
            <a:pPr marL="514350" indent="-514350">
              <a:buAutoNum type="arabicPeriod"/>
            </a:pPr>
            <a:r>
              <a:rPr lang="en-US" dirty="0" smtClean="0"/>
              <a:t>LF2 Open Source “F project”:  </a:t>
            </a:r>
            <a:r>
              <a:rPr lang="en-US" dirty="0">
                <a:hlinkClick r:id="rId3"/>
              </a:rPr>
              <a:t>https://</a:t>
            </a:r>
            <a:r>
              <a:rPr lang="en-US" dirty="0" smtClean="0">
                <a:hlinkClick r:id="rId3"/>
              </a:rPr>
              <a:t>github.com/Project-F</a:t>
            </a:r>
            <a:endParaRPr lang="en-US" dirty="0" smtClean="0"/>
          </a:p>
          <a:p>
            <a:pPr marL="514350" indent="-514350">
              <a:buAutoNum type="arabicPeriod"/>
            </a:pPr>
            <a:r>
              <a:rPr lang="en-US" altLang="zh-TW" dirty="0" smtClean="0"/>
              <a:t>“</a:t>
            </a:r>
            <a:r>
              <a:rPr lang="zh-TW" altLang="en-US" dirty="0" smtClean="0"/>
              <a:t>戲</a:t>
            </a:r>
            <a:r>
              <a:rPr lang="zh-TW" altLang="en-US" dirty="0"/>
              <a:t>說台灣之王爺公收</a:t>
            </a:r>
            <a:r>
              <a:rPr lang="zh-TW" altLang="en-US" dirty="0" smtClean="0"/>
              <a:t>部將</a:t>
            </a:r>
            <a:r>
              <a:rPr lang="en-US" altLang="zh-TW" dirty="0" smtClean="0"/>
              <a:t>”</a:t>
            </a:r>
            <a:r>
              <a:rPr lang="zh-TW" altLang="en-US" dirty="0" smtClean="0"/>
              <a:t> 的 </a:t>
            </a:r>
            <a:r>
              <a:rPr lang="en-US" altLang="zh-TW" dirty="0" smtClean="0"/>
              <a:t>Draft</a:t>
            </a:r>
            <a:endParaRPr lang="en-US" dirty="0" smtClean="0"/>
          </a:p>
        </p:txBody>
      </p:sp>
      <p:sp>
        <p:nvSpPr>
          <p:cNvPr id="346" name="Text Placeholder 345"/>
          <p:cNvSpPr>
            <a:spLocks noGrp="1"/>
          </p:cNvSpPr>
          <p:nvPr>
            <p:ph type="body" sz="quarter" idx="96"/>
          </p:nvPr>
        </p:nvSpPr>
        <p:spPr>
          <a:xfrm>
            <a:off x="623691" y="13149495"/>
            <a:ext cx="14300387" cy="27551853"/>
          </a:xfrm>
        </p:spPr>
        <p:txBody>
          <a:bodyPr/>
          <a:lstStyle/>
          <a:p>
            <a:pPr marL="914400" indent="-914400">
              <a:lnSpc>
                <a:spcPct val="150000"/>
              </a:lnSpc>
              <a:buAutoNum type="arabicPeriod"/>
            </a:pPr>
            <a:r>
              <a:rPr lang="zh-TW" altLang="en-US" sz="3000" dirty="0" smtClean="0"/>
              <a:t>場景</a:t>
            </a:r>
            <a:endParaRPr lang="en-US" altLang="zh-TW" sz="3000" dirty="0" smtClean="0"/>
          </a:p>
          <a:p>
            <a:pPr>
              <a:lnSpc>
                <a:spcPct val="150000"/>
              </a:lnSpc>
            </a:pPr>
            <a:r>
              <a:rPr lang="zh-TW" altLang="en-US" sz="3000" dirty="0"/>
              <a:t> </a:t>
            </a:r>
            <a:r>
              <a:rPr lang="zh-TW" altLang="en-US" sz="3000" dirty="0" smtClean="0"/>
              <a:t>   </a:t>
            </a:r>
            <a:r>
              <a:rPr lang="en-US" altLang="zh-TW" sz="3000" dirty="0"/>
              <a:t>HK Coliseum</a:t>
            </a:r>
            <a:r>
              <a:rPr lang="zh-TW" altLang="en-US" sz="3000" dirty="0"/>
              <a:t>，擂台場地，場地較小人物不會跑出螢幕</a:t>
            </a:r>
            <a:r>
              <a:rPr lang="zh-TW" altLang="en-US" sz="3000" dirty="0" smtClean="0"/>
              <a:t>範圍</a:t>
            </a:r>
            <a:r>
              <a:rPr lang="zh-TW" altLang="en-US" sz="3000" dirty="0"/>
              <a:t>。</a:t>
            </a:r>
            <a:endParaRPr lang="en-US" altLang="zh-TW" sz="3000" dirty="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smtClean="0"/>
          </a:p>
          <a:p>
            <a:pPr>
              <a:lnSpc>
                <a:spcPct val="150000"/>
              </a:lnSpc>
            </a:pPr>
            <a:endParaRPr lang="en-US" altLang="zh-TW" sz="3000" dirty="0" smtClean="0"/>
          </a:p>
          <a:p>
            <a:pPr>
              <a:lnSpc>
                <a:spcPct val="150000"/>
              </a:lnSpc>
            </a:pPr>
            <a:endParaRPr lang="en-US" altLang="zh-TW" sz="3000" dirty="0" smtClean="0"/>
          </a:p>
          <a:p>
            <a:pPr marL="914400" indent="-914400">
              <a:lnSpc>
                <a:spcPct val="150000"/>
              </a:lnSpc>
              <a:buAutoNum type="arabicPeriod" startAt="2"/>
            </a:pPr>
            <a:r>
              <a:rPr lang="zh-TW" altLang="en-US" sz="3000" dirty="0" smtClean="0"/>
              <a:t>設定</a:t>
            </a:r>
            <a:endParaRPr lang="en-US" altLang="zh-TW" sz="3000" dirty="0"/>
          </a:p>
          <a:p>
            <a:pPr>
              <a:lnSpc>
                <a:spcPct val="150000"/>
              </a:lnSpc>
            </a:pPr>
            <a:r>
              <a:rPr lang="zh-TW" altLang="en-US" sz="3000" dirty="0" smtClean="0"/>
              <a:t>    設定</a:t>
            </a:r>
            <a:r>
              <a:rPr lang="zh-TW" altLang="en-US" sz="3000" dirty="0"/>
              <a:t>成不掉落道具，另外魔力也設成</a:t>
            </a:r>
            <a:r>
              <a:rPr lang="en-US" altLang="zh-TW" sz="3000" dirty="0" smtClean="0"/>
              <a:t>0</a:t>
            </a:r>
            <a:r>
              <a:rPr lang="zh-TW" altLang="en-US" sz="3000" dirty="0" smtClean="0"/>
              <a:t>，讓角色不會施放技能。</a:t>
            </a:r>
            <a:endParaRPr lang="en-US" altLang="zh-TW" sz="3000" dirty="0" smtClean="0"/>
          </a:p>
          <a:p>
            <a:pPr>
              <a:lnSpc>
                <a:spcPct val="150000"/>
              </a:lnSpc>
            </a:pPr>
            <a:endParaRPr lang="en-US" altLang="zh-TW" sz="3000" dirty="0" smtClean="0"/>
          </a:p>
          <a:p>
            <a:pPr marL="914400" indent="-914400">
              <a:lnSpc>
                <a:spcPct val="150000"/>
              </a:lnSpc>
              <a:buFont typeface="+mj-lt"/>
              <a:buAutoNum type="arabicPeriod" startAt="3"/>
            </a:pPr>
            <a:r>
              <a:rPr lang="zh-TW" altLang="en-US" sz="3000" dirty="0" smtClean="0"/>
              <a:t>人物選擇</a:t>
            </a:r>
            <a:endParaRPr lang="en-US" altLang="zh-TW" sz="3000" dirty="0" smtClean="0"/>
          </a:p>
          <a:p>
            <a:pPr>
              <a:lnSpc>
                <a:spcPct val="150000"/>
              </a:lnSpc>
            </a:pPr>
            <a:r>
              <a:rPr lang="en-US" altLang="zh-TW" sz="3000" dirty="0" smtClean="0"/>
              <a:t>    Agent</a:t>
            </a:r>
            <a:r>
              <a:rPr lang="zh-TW" altLang="en-US" sz="3000" dirty="0" smtClean="0"/>
              <a:t>是</a:t>
            </a:r>
            <a:r>
              <a:rPr lang="en-US" altLang="zh-TW" sz="3000" dirty="0" smtClean="0"/>
              <a:t>Bandit</a:t>
            </a:r>
            <a:r>
              <a:rPr lang="zh-TW" altLang="en-US" sz="3000" dirty="0" smtClean="0"/>
              <a:t>  </a:t>
            </a:r>
            <a:endParaRPr lang="en-US" altLang="zh-TW" sz="3000" dirty="0" smtClean="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smtClean="0"/>
          </a:p>
          <a:p>
            <a:pPr>
              <a:lnSpc>
                <a:spcPct val="150000"/>
              </a:lnSpc>
            </a:pPr>
            <a:r>
              <a:rPr lang="en-US" altLang="zh-TW" sz="3000" dirty="0"/>
              <a:t> </a:t>
            </a:r>
            <a:r>
              <a:rPr lang="en-US" altLang="zh-TW" sz="3000" dirty="0" smtClean="0"/>
              <a:t>   </a:t>
            </a:r>
            <a:r>
              <a:rPr lang="zh-TW" altLang="en-US" sz="3000" dirty="0" smtClean="0"/>
              <a:t>對手是其他角色</a:t>
            </a:r>
            <a:r>
              <a:rPr lang="zh-TW" altLang="en-US" sz="3000" dirty="0"/>
              <a:t/>
            </a:r>
            <a:br>
              <a:rPr lang="zh-TW" altLang="en-US" sz="3000" dirty="0"/>
            </a:b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smtClean="0"/>
          </a:p>
          <a:p>
            <a:pPr>
              <a:lnSpc>
                <a:spcPct val="150000"/>
              </a:lnSpc>
            </a:pPr>
            <a:endParaRPr lang="en-US" altLang="zh-TW" sz="3000" dirty="0"/>
          </a:p>
          <a:p>
            <a:pPr>
              <a:lnSpc>
                <a:spcPct val="150000"/>
              </a:lnSpc>
            </a:pPr>
            <a:endParaRPr lang="en-US" altLang="zh-TW" sz="3000" dirty="0"/>
          </a:p>
          <a:p>
            <a:pPr>
              <a:lnSpc>
                <a:spcPct val="150000"/>
              </a:lnSpc>
            </a:pPr>
            <a:r>
              <a:rPr lang="zh-TW" altLang="en-US" sz="3000" dirty="0" smtClean="0"/>
              <a:t>        我們會選擇 </a:t>
            </a:r>
            <a:r>
              <a:rPr lang="en-US" altLang="zh-TW" sz="3000" dirty="0" smtClean="0"/>
              <a:t>Bandit</a:t>
            </a:r>
            <a:r>
              <a:rPr lang="zh-TW" altLang="en-US" sz="3000" dirty="0" smtClean="0"/>
              <a:t> 的原因是因為他的基礎能力設定是最差的，所以我們希望借助</a:t>
            </a:r>
            <a:r>
              <a:rPr lang="en-US" altLang="zh-TW" sz="3000" dirty="0" smtClean="0"/>
              <a:t>Reinforcement Learning</a:t>
            </a:r>
            <a:r>
              <a:rPr lang="zh-TW" altLang="en-US" sz="3000" dirty="0" smtClean="0"/>
              <a:t>，證明即便是最弱的角色，也能在眾多強者中打出自己的一片天。</a:t>
            </a:r>
            <a:endParaRPr lang="en-US" altLang="zh-TW" sz="3000" dirty="0" smtClean="0"/>
          </a:p>
          <a:p>
            <a:pPr>
              <a:lnSpc>
                <a:spcPct val="150000"/>
              </a:lnSpc>
            </a:pPr>
            <a:endParaRPr lang="en-US" altLang="zh-TW" sz="3000" dirty="0"/>
          </a:p>
          <a:p>
            <a:pPr>
              <a:lnSpc>
                <a:spcPct val="150000"/>
              </a:lnSpc>
            </a:pPr>
            <a:endParaRPr lang="en-US" altLang="zh-TW" sz="3000" dirty="0" smtClean="0"/>
          </a:p>
        </p:txBody>
      </p:sp>
      <p:sp>
        <p:nvSpPr>
          <p:cNvPr id="383" name="Text Placeholder 382"/>
          <p:cNvSpPr>
            <a:spLocks noGrp="1"/>
          </p:cNvSpPr>
          <p:nvPr>
            <p:ph type="body" sz="quarter" idx="150"/>
          </p:nvPr>
        </p:nvSpPr>
        <p:spPr/>
        <p:txBody>
          <a:bodyPr>
            <a:normAutofit/>
          </a:bodyPr>
          <a:lstStyle/>
          <a:p>
            <a:r>
              <a:rPr lang="zh-TW" altLang="en-US" dirty="0"/>
              <a:t>李哲安、 劉立傑、 劉鎛漪、 徐有慶、 黃</a:t>
            </a:r>
            <a:r>
              <a:rPr lang="zh-TW" altLang="en-US" dirty="0" smtClean="0"/>
              <a:t>泓硯</a:t>
            </a:r>
            <a:endParaRPr lang="en-US" dirty="0"/>
          </a:p>
        </p:txBody>
      </p:sp>
      <p:sp>
        <p:nvSpPr>
          <p:cNvPr id="384" name="Text Placeholder 383"/>
          <p:cNvSpPr>
            <a:spLocks noGrp="1"/>
          </p:cNvSpPr>
          <p:nvPr>
            <p:ph type="body" sz="quarter" idx="151"/>
          </p:nvPr>
        </p:nvSpPr>
        <p:spPr/>
        <p:txBody>
          <a:bodyPr>
            <a:normAutofit/>
          </a:bodyPr>
          <a:lstStyle/>
          <a:p>
            <a:r>
              <a:rPr lang="en-US" altLang="zh-TW" dirty="0" err="1" smtClean="0"/>
              <a:t>AliceChienChien</a:t>
            </a:r>
            <a:endParaRPr lang="en-US" dirty="0"/>
          </a:p>
        </p:txBody>
      </p:sp>
      <p:sp>
        <p:nvSpPr>
          <p:cNvPr id="385" name="Text Placeholder 384"/>
          <p:cNvSpPr>
            <a:spLocks noGrp="1"/>
          </p:cNvSpPr>
          <p:nvPr>
            <p:ph type="body" sz="quarter" idx="153"/>
          </p:nvPr>
        </p:nvSpPr>
        <p:spPr/>
        <p:txBody>
          <a:bodyPr>
            <a:normAutofit/>
          </a:bodyPr>
          <a:lstStyle/>
          <a:p>
            <a:r>
              <a:rPr lang="en-US" altLang="zh-TW" dirty="0"/>
              <a:t>Deep Q Network on Little Fighter </a:t>
            </a:r>
            <a:r>
              <a:rPr lang="en-US" altLang="zh-TW" dirty="0" smtClean="0"/>
              <a:t>2</a:t>
            </a:r>
            <a:endParaRPr lang="en-US" dirty="0"/>
          </a:p>
        </p:txBody>
      </p:sp>
      <p:pic>
        <p:nvPicPr>
          <p:cNvPr id="3" name="圖片 2"/>
          <p:cNvPicPr>
            <a:picLocks noChangeAspect="1"/>
          </p:cNvPicPr>
          <p:nvPr/>
        </p:nvPicPr>
        <p:blipFill>
          <a:blip r:embed="rId4"/>
          <a:stretch>
            <a:fillRect/>
          </a:stretch>
        </p:blipFill>
        <p:spPr>
          <a:xfrm>
            <a:off x="1154405" y="15010516"/>
            <a:ext cx="11788280" cy="7866751"/>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4955" y="27622308"/>
            <a:ext cx="2272791" cy="2272791"/>
          </a:xfrm>
          <a:prstGeom prst="rect">
            <a:avLst/>
          </a:prstGeom>
        </p:spPr>
      </p:pic>
      <p:grpSp>
        <p:nvGrpSpPr>
          <p:cNvPr id="50" name="群組 49"/>
          <p:cNvGrpSpPr/>
          <p:nvPr/>
        </p:nvGrpSpPr>
        <p:grpSpPr>
          <a:xfrm>
            <a:off x="1184178" y="31391235"/>
            <a:ext cx="9053155" cy="4561003"/>
            <a:chOff x="1153949" y="29549007"/>
            <a:chExt cx="9053155" cy="4561003"/>
          </a:xfrm>
        </p:grpSpPr>
        <p:pic>
          <p:nvPicPr>
            <p:cNvPr id="5" name="圖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9202" y="31811317"/>
              <a:ext cx="2331205" cy="2283493"/>
            </a:xfrm>
            <a:prstGeom prst="rect">
              <a:avLst/>
            </a:prstGeom>
          </p:spPr>
        </p:pic>
        <p:pic>
          <p:nvPicPr>
            <p:cNvPr id="6" name="圖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5899" y="31826517"/>
              <a:ext cx="2331205" cy="2283493"/>
            </a:xfrm>
            <a:prstGeom prst="rect">
              <a:avLst/>
            </a:prstGeom>
          </p:spPr>
        </p:pic>
        <p:pic>
          <p:nvPicPr>
            <p:cNvPr id="7" name="圖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7562" y="31818775"/>
              <a:ext cx="2352747" cy="2283493"/>
            </a:xfrm>
            <a:prstGeom prst="rect">
              <a:avLst/>
            </a:prstGeom>
          </p:spPr>
        </p:pic>
        <p:pic>
          <p:nvPicPr>
            <p:cNvPr id="8" name="圖片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4405" y="31816681"/>
              <a:ext cx="2331205" cy="2283493"/>
            </a:xfrm>
            <a:prstGeom prst="rect">
              <a:avLst/>
            </a:prstGeom>
          </p:spPr>
        </p:pic>
        <p:pic>
          <p:nvPicPr>
            <p:cNvPr id="9" name="圖片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9104" y="29549007"/>
              <a:ext cx="2331205" cy="2283493"/>
            </a:xfrm>
            <a:prstGeom prst="rect">
              <a:avLst/>
            </a:prstGeom>
          </p:spPr>
        </p:pic>
        <p:pic>
          <p:nvPicPr>
            <p:cNvPr id="10" name="圖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24259" y="29549007"/>
              <a:ext cx="2331205" cy="2283493"/>
            </a:xfrm>
            <a:prstGeom prst="rect">
              <a:avLst/>
            </a:prstGeom>
          </p:spPr>
        </p:pic>
        <p:pic>
          <p:nvPicPr>
            <p:cNvPr id="11" name="圖片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75899" y="29558222"/>
              <a:ext cx="2331205" cy="2283493"/>
            </a:xfrm>
            <a:prstGeom prst="rect">
              <a:avLst/>
            </a:prstGeom>
          </p:spPr>
        </p:pic>
        <p:pic>
          <p:nvPicPr>
            <p:cNvPr id="12" name="圖片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3949" y="29549007"/>
              <a:ext cx="2331205" cy="2283493"/>
            </a:xfrm>
            <a:prstGeom prst="rect">
              <a:avLst/>
            </a:prstGeom>
          </p:spPr>
        </p:pic>
      </p:grpSp>
      <p:grpSp>
        <p:nvGrpSpPr>
          <p:cNvPr id="52" name="群組 51"/>
          <p:cNvGrpSpPr/>
          <p:nvPr/>
        </p:nvGrpSpPr>
        <p:grpSpPr>
          <a:xfrm>
            <a:off x="23660730" y="15481469"/>
            <a:ext cx="5047168" cy="4450866"/>
            <a:chOff x="18044160" y="12546198"/>
            <a:chExt cx="5760720" cy="5018212"/>
          </a:xfrm>
        </p:grpSpPr>
        <p:sp>
          <p:nvSpPr>
            <p:cNvPr id="13" name="圓角矩形 12"/>
            <p:cNvSpPr/>
            <p:nvPr/>
          </p:nvSpPr>
          <p:spPr>
            <a:xfrm>
              <a:off x="18044160" y="12546198"/>
              <a:ext cx="5760720" cy="778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Input</a:t>
              </a:r>
              <a:endParaRPr lang="zh-TW" altLang="en-US" sz="4000" dirty="0"/>
            </a:p>
          </p:txBody>
        </p:sp>
        <p:sp>
          <p:nvSpPr>
            <p:cNvPr id="27" name="圓角矩形 26"/>
            <p:cNvSpPr/>
            <p:nvPr/>
          </p:nvSpPr>
          <p:spPr>
            <a:xfrm>
              <a:off x="18044160" y="13987798"/>
              <a:ext cx="5760720" cy="79762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Dense (64)</a:t>
              </a:r>
              <a:endParaRPr lang="zh-TW" altLang="en-US" sz="4000" dirty="0"/>
            </a:p>
          </p:txBody>
        </p:sp>
        <p:sp>
          <p:nvSpPr>
            <p:cNvPr id="28" name="圓角矩形 27"/>
            <p:cNvSpPr/>
            <p:nvPr/>
          </p:nvSpPr>
          <p:spPr>
            <a:xfrm>
              <a:off x="18044160" y="15329776"/>
              <a:ext cx="5760720" cy="8128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Dense (32)</a:t>
              </a:r>
              <a:endParaRPr lang="zh-TW" altLang="en-US" sz="4000" dirty="0"/>
            </a:p>
          </p:txBody>
        </p:sp>
        <p:sp>
          <p:nvSpPr>
            <p:cNvPr id="29" name="圓角矩形 28"/>
            <p:cNvSpPr/>
            <p:nvPr/>
          </p:nvSpPr>
          <p:spPr>
            <a:xfrm>
              <a:off x="18044160" y="16671868"/>
              <a:ext cx="5760720" cy="89254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t>Output (N actions)</a:t>
              </a:r>
              <a:endParaRPr lang="zh-TW" altLang="en-US" sz="4000" dirty="0"/>
            </a:p>
          </p:txBody>
        </p:sp>
        <p:cxnSp>
          <p:nvCxnSpPr>
            <p:cNvPr id="15" name="直線單箭頭接點 14"/>
            <p:cNvCxnSpPr>
              <a:stCxn id="13" idx="2"/>
              <a:endCxn id="27" idx="0"/>
            </p:cNvCxnSpPr>
            <p:nvPr/>
          </p:nvCxnSpPr>
          <p:spPr>
            <a:xfrm>
              <a:off x="20924520" y="13324210"/>
              <a:ext cx="0" cy="66358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27" idx="2"/>
              <a:endCxn id="28" idx="0"/>
            </p:cNvCxnSpPr>
            <p:nvPr/>
          </p:nvCxnSpPr>
          <p:spPr>
            <a:xfrm>
              <a:off x="20924520" y="14785420"/>
              <a:ext cx="0" cy="54435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8" idx="2"/>
              <a:endCxn id="29" idx="0"/>
            </p:cNvCxnSpPr>
            <p:nvPr/>
          </p:nvCxnSpPr>
          <p:spPr>
            <a:xfrm>
              <a:off x="20924520" y="16142636"/>
              <a:ext cx="0" cy="5292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圖片 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279484" y="21539482"/>
            <a:ext cx="7121869" cy="4219192"/>
          </a:xfrm>
          <a:prstGeom prst="rect">
            <a:avLst/>
          </a:prstGeom>
        </p:spPr>
      </p:pic>
      <p:pic>
        <p:nvPicPr>
          <p:cNvPr id="25" name="圖片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8165838" y="26478554"/>
            <a:ext cx="8629136" cy="5716217"/>
          </a:xfrm>
          <a:prstGeom prst="rect">
            <a:avLst/>
          </a:prstGeom>
        </p:spPr>
      </p:pic>
      <p:sp>
        <p:nvSpPr>
          <p:cNvPr id="51" name="文字方塊 50"/>
          <p:cNvSpPr txBox="1"/>
          <p:nvPr/>
        </p:nvSpPr>
        <p:spPr>
          <a:xfrm>
            <a:off x="3653642" y="28481704"/>
            <a:ext cx="11182870" cy="553998"/>
          </a:xfrm>
          <a:prstGeom prst="rect">
            <a:avLst/>
          </a:prstGeom>
          <a:noFill/>
        </p:spPr>
        <p:txBody>
          <a:bodyPr wrap="none" rtlCol="0">
            <a:spAutoFit/>
          </a:bodyPr>
          <a:lstStyle/>
          <a:p>
            <a:r>
              <a:rPr lang="en-US" altLang="zh-TW" sz="3000" dirty="0">
                <a:solidFill>
                  <a:schemeClr val="accent5">
                    <a:lumMod val="50000"/>
                  </a:schemeClr>
                </a:solidFill>
                <a:latin typeface="Times New Roman" panose="02020603050405020304" pitchFamily="18" charset="0"/>
                <a:cs typeface="Times New Roman" panose="02020603050405020304" pitchFamily="18" charset="0"/>
              </a:rPr>
              <a:t>Bandit </a:t>
            </a:r>
            <a:r>
              <a:rPr lang="zh-TW" altLang="en-US" sz="3000" dirty="0">
                <a:solidFill>
                  <a:schemeClr val="accent5">
                    <a:lumMod val="50000"/>
                  </a:schemeClr>
                </a:solidFill>
                <a:latin typeface="Times New Roman" panose="02020603050405020304" pitchFamily="18" charset="0"/>
                <a:cs typeface="Times New Roman" panose="02020603050405020304" pitchFamily="18" charset="0"/>
              </a:rPr>
              <a:t>意即土匪，是</a:t>
            </a:r>
            <a:r>
              <a:rPr lang="en-US" altLang="zh-TW" sz="3000" dirty="0">
                <a:solidFill>
                  <a:schemeClr val="accent5">
                    <a:lumMod val="50000"/>
                  </a:schemeClr>
                </a:solidFill>
                <a:latin typeface="Times New Roman" panose="02020603050405020304" pitchFamily="18" charset="0"/>
                <a:cs typeface="Times New Roman" panose="02020603050405020304" pitchFamily="18" charset="0"/>
              </a:rPr>
              <a:t>LF2</a:t>
            </a:r>
            <a:r>
              <a:rPr lang="zh-TW" altLang="en-US" sz="3000" dirty="0">
                <a:solidFill>
                  <a:schemeClr val="accent5">
                    <a:lumMod val="50000"/>
                  </a:schemeClr>
                </a:solidFill>
                <a:latin typeface="Times New Roman" panose="02020603050405020304" pitchFamily="18" charset="0"/>
                <a:cs typeface="Times New Roman" panose="02020603050405020304" pitchFamily="18" charset="0"/>
              </a:rPr>
              <a:t>的小卒之一，只能普通攻擊，沒有招式</a:t>
            </a:r>
            <a:r>
              <a:rPr lang="zh-TW" altLang="en-US" sz="3000" dirty="0">
                <a:solidFill>
                  <a:schemeClr val="accent5">
                    <a:lumMod val="50000"/>
                  </a:schemeClr>
                </a:solidFill>
                <a:latin typeface="Times New Roman" panose="02020603050405020304" pitchFamily="18" charset="0"/>
                <a:cs typeface="Times New Roman" panose="02020603050405020304" pitchFamily="18" charset="0"/>
              </a:rPr>
              <a:t>。</a:t>
            </a:r>
            <a:endParaRPr lang="zh-TW" altLang="en-US" sz="3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8" name="Text Placeholder 338"/>
          <p:cNvSpPr txBox="1">
            <a:spLocks/>
          </p:cNvSpPr>
          <p:nvPr/>
        </p:nvSpPr>
        <p:spPr>
          <a:xfrm>
            <a:off x="15353328" y="6551861"/>
            <a:ext cx="14287682" cy="78101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latin typeface="微軟正黑體" panose="020B0604030504040204" pitchFamily="34" charset="-120"/>
                <a:ea typeface="微軟正黑體" panose="020B0604030504040204" pitchFamily="34" charset="-120"/>
              </a:rPr>
              <a:t>Implementation</a:t>
            </a:r>
            <a:endParaRPr lang="en-US" dirty="0">
              <a:latin typeface="微軟正黑體" panose="020B0604030504040204" pitchFamily="34" charset="-120"/>
              <a:ea typeface="微軟正黑體" panose="020B0604030504040204" pitchFamily="34" charset="-120"/>
            </a:endParaRPr>
          </a:p>
        </p:txBody>
      </p:sp>
      <p:sp>
        <p:nvSpPr>
          <p:cNvPr id="69" name="Text Placeholder 339"/>
          <p:cNvSpPr txBox="1">
            <a:spLocks/>
          </p:cNvSpPr>
          <p:nvPr/>
        </p:nvSpPr>
        <p:spPr>
          <a:xfrm>
            <a:off x="15347853" y="7433067"/>
            <a:ext cx="14287682" cy="726014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nSpc>
                <a:spcPct val="150000"/>
              </a:lnSpc>
            </a:pPr>
            <a:r>
              <a:rPr lang="zh-TW" altLang="en-US" dirty="0" smtClean="0"/>
              <a:t>        由於 </a:t>
            </a:r>
            <a:r>
              <a:rPr lang="en-US" altLang="zh-TW" dirty="0" smtClean="0"/>
              <a:t>Open Source</a:t>
            </a:r>
            <a:r>
              <a:rPr lang="zh-TW" altLang="en-US" dirty="0" smtClean="0"/>
              <a:t>的</a:t>
            </a:r>
            <a:r>
              <a:rPr lang="en-US" altLang="zh-TW" dirty="0" smtClean="0"/>
              <a:t>LF2</a:t>
            </a:r>
            <a:r>
              <a:rPr lang="zh-TW" altLang="en-US" dirty="0" smtClean="0"/>
              <a:t>是用 </a:t>
            </a:r>
            <a:r>
              <a:rPr lang="en-US" altLang="zh-TW" dirty="0" err="1"/>
              <a:t>J</a:t>
            </a:r>
            <a:r>
              <a:rPr lang="en-US" altLang="zh-TW" dirty="0" err="1" smtClean="0"/>
              <a:t>avascript</a:t>
            </a:r>
            <a:r>
              <a:rPr lang="zh-TW" altLang="en-US" dirty="0" smtClean="0"/>
              <a:t>寫成的，而我們的 </a:t>
            </a:r>
            <a:r>
              <a:rPr lang="en-US" altLang="zh-TW" dirty="0" smtClean="0"/>
              <a:t>model</a:t>
            </a:r>
            <a:r>
              <a:rPr lang="zh-TW" altLang="en-US" dirty="0" smtClean="0"/>
              <a:t>希望運用 </a:t>
            </a:r>
            <a:r>
              <a:rPr lang="en-US" altLang="zh-TW" dirty="0" smtClean="0"/>
              <a:t>Python</a:t>
            </a:r>
            <a:r>
              <a:rPr lang="zh-TW" altLang="en-US" dirty="0" smtClean="0"/>
              <a:t>來實作，所以我們必須克服語言之間溝通的障礙。</a:t>
            </a:r>
            <a:endParaRPr lang="en-US" altLang="zh-TW" dirty="0" smtClean="0"/>
          </a:p>
          <a:p>
            <a:pPr marL="514350" indent="-514350">
              <a:lnSpc>
                <a:spcPct val="150000"/>
              </a:lnSpc>
              <a:buAutoNum type="arabicPeriod"/>
            </a:pPr>
            <a:r>
              <a:rPr lang="en-US" altLang="zh-TW" dirty="0" smtClean="0"/>
              <a:t>AI</a:t>
            </a:r>
          </a:p>
          <a:p>
            <a:pPr>
              <a:lnSpc>
                <a:spcPct val="150000"/>
              </a:lnSpc>
            </a:pPr>
            <a:r>
              <a:rPr lang="zh-TW" altLang="en-US" dirty="0" smtClean="0"/>
              <a:t>        原本的</a:t>
            </a:r>
            <a:r>
              <a:rPr lang="en-US" altLang="zh-TW" dirty="0" smtClean="0"/>
              <a:t>AI</a:t>
            </a:r>
            <a:r>
              <a:rPr lang="zh-TW" altLang="en-US" dirty="0" smtClean="0"/>
              <a:t>有三種，分別是</a:t>
            </a:r>
            <a:r>
              <a:rPr lang="en-US" altLang="zh-TW" dirty="0" smtClean="0"/>
              <a:t>”Dumbass”</a:t>
            </a:r>
            <a:r>
              <a:rPr lang="zh-TW" altLang="en-US" dirty="0" smtClean="0"/>
              <a:t>、</a:t>
            </a:r>
            <a:r>
              <a:rPr lang="en-US" altLang="zh-TW" dirty="0" smtClean="0"/>
              <a:t>”Challenger”</a:t>
            </a:r>
            <a:r>
              <a:rPr lang="zh-TW" altLang="en-US" dirty="0" smtClean="0"/>
              <a:t>、</a:t>
            </a:r>
            <a:r>
              <a:rPr lang="en-US" altLang="zh-TW" dirty="0" smtClean="0"/>
              <a:t>”Crusher”</a:t>
            </a:r>
            <a:r>
              <a:rPr lang="zh-TW" altLang="en-US" dirty="0" smtClean="0"/>
              <a:t>，我們另外新增了一個</a:t>
            </a:r>
            <a:r>
              <a:rPr lang="en-US" altLang="zh-TW" dirty="0" smtClean="0"/>
              <a:t>AI</a:t>
            </a:r>
            <a:r>
              <a:rPr lang="zh-TW" altLang="en-US" dirty="0" smtClean="0"/>
              <a:t>，叫做</a:t>
            </a:r>
            <a:r>
              <a:rPr lang="en-US" altLang="zh-TW" dirty="0" smtClean="0"/>
              <a:t>“</a:t>
            </a:r>
            <a:r>
              <a:rPr lang="en-US" altLang="zh-TW" dirty="0" err="1" smtClean="0"/>
              <a:t>DeepFighter</a:t>
            </a:r>
            <a:r>
              <a:rPr lang="en-US" altLang="zh-TW" dirty="0" smtClean="0"/>
              <a:t>”</a:t>
            </a:r>
            <a:r>
              <a:rPr lang="zh-TW" altLang="en-US" dirty="0" smtClean="0"/>
              <a:t>，當作我們的</a:t>
            </a:r>
            <a:r>
              <a:rPr lang="en-US" altLang="zh-TW" dirty="0" smtClean="0"/>
              <a:t>Agent</a:t>
            </a:r>
            <a:r>
              <a:rPr lang="zh-TW" altLang="en-US" dirty="0" smtClean="0"/>
              <a:t>，用來蒐集遊戲中的</a:t>
            </a:r>
            <a:r>
              <a:rPr lang="en-US" altLang="zh-TW" dirty="0"/>
              <a:t> </a:t>
            </a:r>
            <a:r>
              <a:rPr lang="en-US" altLang="zh-TW" dirty="0" smtClean="0"/>
              <a:t>observation</a:t>
            </a:r>
            <a:r>
              <a:rPr lang="zh-TW" altLang="en-US" dirty="0" smtClean="0"/>
              <a:t>的資訊，並接收</a:t>
            </a:r>
            <a:r>
              <a:rPr lang="en-US" altLang="zh-TW" dirty="0" smtClean="0"/>
              <a:t>DQN model</a:t>
            </a:r>
            <a:r>
              <a:rPr lang="zh-TW" altLang="en-US" dirty="0" smtClean="0"/>
              <a:t>所產生的動作指令。</a:t>
            </a:r>
            <a:endParaRPr lang="en-US" altLang="zh-TW" dirty="0"/>
          </a:p>
          <a:p>
            <a:pPr>
              <a:lnSpc>
                <a:spcPct val="150000"/>
              </a:lnSpc>
            </a:pPr>
            <a:r>
              <a:rPr lang="en-US" altLang="zh-TW" dirty="0" smtClean="0"/>
              <a:t>2.   Communication</a:t>
            </a:r>
            <a:endParaRPr lang="en-US" altLang="zh-TW" dirty="0"/>
          </a:p>
          <a:p>
            <a:pPr>
              <a:lnSpc>
                <a:spcPct val="150000"/>
              </a:lnSpc>
            </a:pPr>
            <a:r>
              <a:rPr lang="zh-TW" altLang="en-US" dirty="0" smtClean="0"/>
              <a:t>        連接的部分我們在 </a:t>
            </a:r>
            <a:r>
              <a:rPr lang="en-US" altLang="zh-TW" dirty="0" smtClean="0"/>
              <a:t>Python</a:t>
            </a:r>
            <a:r>
              <a:rPr lang="zh-TW" altLang="en-US" dirty="0" smtClean="0"/>
              <a:t>端架了一個 </a:t>
            </a:r>
            <a:r>
              <a:rPr lang="en-US" altLang="zh-TW" dirty="0" smtClean="0"/>
              <a:t>HTTP</a:t>
            </a:r>
            <a:r>
              <a:rPr lang="zh-TW" altLang="en-US" dirty="0" smtClean="0"/>
              <a:t> </a:t>
            </a:r>
            <a:r>
              <a:rPr lang="en-US" altLang="zh-TW" dirty="0" smtClean="0"/>
              <a:t>server</a:t>
            </a:r>
            <a:r>
              <a:rPr lang="zh-TW" altLang="en-US" dirty="0" smtClean="0"/>
              <a:t>在 </a:t>
            </a:r>
            <a:r>
              <a:rPr lang="en-US" altLang="zh-TW" dirty="0" smtClean="0"/>
              <a:t>local host</a:t>
            </a:r>
            <a:r>
              <a:rPr lang="zh-TW" altLang="en-US" dirty="0" smtClean="0"/>
              <a:t>，用來接收 </a:t>
            </a:r>
            <a:r>
              <a:rPr lang="en-US" altLang="zh-TW" dirty="0" smtClean="0"/>
              <a:t>”</a:t>
            </a:r>
            <a:r>
              <a:rPr lang="en-US" altLang="zh-TW" dirty="0" err="1" smtClean="0"/>
              <a:t>DeepFighter</a:t>
            </a:r>
            <a:r>
              <a:rPr lang="en-US" altLang="zh-TW" dirty="0" smtClean="0"/>
              <a:t>”</a:t>
            </a:r>
            <a:r>
              <a:rPr lang="zh-TW" altLang="en-US" dirty="0"/>
              <a:t>經由</a:t>
            </a:r>
            <a:r>
              <a:rPr lang="en-US" altLang="zh-TW" dirty="0"/>
              <a:t>JQuery</a:t>
            </a:r>
            <a:r>
              <a:rPr lang="zh-TW" altLang="en-US" dirty="0"/>
              <a:t>的</a:t>
            </a:r>
            <a:r>
              <a:rPr lang="en-US" altLang="zh-TW" dirty="0" smtClean="0"/>
              <a:t>Ajax</a:t>
            </a:r>
            <a:r>
              <a:rPr lang="zh-TW" altLang="en-US" dirty="0" smtClean="0"/>
              <a:t>傳送過來的 </a:t>
            </a:r>
            <a:r>
              <a:rPr lang="en-US" altLang="zh-TW" dirty="0" smtClean="0"/>
              <a:t>observation</a:t>
            </a:r>
            <a:r>
              <a:rPr lang="zh-TW" altLang="en-US" dirty="0" smtClean="0"/>
              <a:t>，並將這些資訊經由</a:t>
            </a:r>
            <a:r>
              <a:rPr lang="en-US" altLang="zh-TW" dirty="0" smtClean="0"/>
              <a:t>DQN model</a:t>
            </a:r>
            <a:r>
              <a:rPr lang="zh-TW" altLang="en-US" dirty="0" smtClean="0"/>
              <a:t>產生下一個動作後，回傳給 </a:t>
            </a:r>
            <a:r>
              <a:rPr lang="en-US" altLang="zh-TW" dirty="0"/>
              <a:t>”</a:t>
            </a:r>
            <a:r>
              <a:rPr lang="en-US" altLang="zh-TW" dirty="0" err="1"/>
              <a:t>DeepFighter</a:t>
            </a:r>
            <a:r>
              <a:rPr lang="en-US" altLang="zh-TW" dirty="0" smtClean="0"/>
              <a:t>”</a:t>
            </a:r>
            <a:r>
              <a:rPr lang="zh-TW" altLang="en-US" dirty="0" smtClean="0"/>
              <a:t>。</a:t>
            </a:r>
            <a:endParaRPr lang="en-US" dirty="0" smtClean="0"/>
          </a:p>
        </p:txBody>
      </p:sp>
      <p:sp>
        <p:nvSpPr>
          <p:cNvPr id="70" name="Text Placeholder 338"/>
          <p:cNvSpPr txBox="1">
            <a:spLocks/>
          </p:cNvSpPr>
          <p:nvPr/>
        </p:nvSpPr>
        <p:spPr>
          <a:xfrm>
            <a:off x="15403510" y="33479747"/>
            <a:ext cx="14287682" cy="78101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TW" dirty="0" smtClean="0">
                <a:latin typeface="微軟正黑體" panose="020B0604030504040204" pitchFamily="34" charset="-120"/>
                <a:ea typeface="微軟正黑體" panose="020B0604030504040204" pitchFamily="34" charset="-120"/>
              </a:rPr>
              <a:t>Future work</a:t>
            </a:r>
            <a:endParaRPr lang="en-US" dirty="0">
              <a:latin typeface="微軟正黑體" panose="020B0604030504040204" pitchFamily="34" charset="-120"/>
              <a:ea typeface="微軟正黑體" panose="020B0604030504040204" pitchFamily="34" charset="-120"/>
            </a:endParaRPr>
          </a:p>
        </p:txBody>
      </p:sp>
      <p:sp>
        <p:nvSpPr>
          <p:cNvPr id="71" name="Text Placeholder 339"/>
          <p:cNvSpPr txBox="1">
            <a:spLocks/>
          </p:cNvSpPr>
          <p:nvPr/>
        </p:nvSpPr>
        <p:spPr>
          <a:xfrm>
            <a:off x="15213073" y="34201905"/>
            <a:ext cx="14287682" cy="239111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nSpc>
                <a:spcPct val="150000"/>
              </a:lnSpc>
            </a:pPr>
            <a:r>
              <a:rPr lang="zh-TW" altLang="en-US" dirty="0" smtClean="0"/>
              <a:t>        我們目前能夠穩定勝過的</a:t>
            </a:r>
            <a:r>
              <a:rPr lang="en-US" altLang="zh-TW" dirty="0" smtClean="0"/>
              <a:t>AI</a:t>
            </a:r>
            <a:r>
              <a:rPr lang="zh-TW" altLang="en-US" dirty="0" smtClean="0"/>
              <a:t>只有</a:t>
            </a:r>
            <a:r>
              <a:rPr lang="en-US" altLang="zh-TW" dirty="0" smtClean="0"/>
              <a:t>”Dumbass”</a:t>
            </a:r>
            <a:r>
              <a:rPr lang="zh-TW" altLang="en-US" dirty="0" smtClean="0"/>
              <a:t>，</a:t>
            </a:r>
            <a:r>
              <a:rPr lang="en-US" altLang="zh-TW" dirty="0" smtClean="0"/>
              <a:t>”Crusher”</a:t>
            </a:r>
            <a:r>
              <a:rPr lang="zh-TW" altLang="en-US" dirty="0"/>
              <a:t>現在</a:t>
            </a:r>
            <a:r>
              <a:rPr lang="zh-TW" altLang="en-US" dirty="0" smtClean="0"/>
              <a:t>能過勝過的角色還很有限，而且還不能放技能，所以我們希望未來我們的</a:t>
            </a:r>
            <a:r>
              <a:rPr lang="en-US" altLang="zh-TW" dirty="0" smtClean="0"/>
              <a:t>”</a:t>
            </a:r>
            <a:r>
              <a:rPr lang="en-US" altLang="zh-TW" smtClean="0"/>
              <a:t>DeepFighter”</a:t>
            </a:r>
            <a:r>
              <a:rPr lang="zh-TW" altLang="en-US" dirty="0" smtClean="0"/>
              <a:t>能夠駕馭所有的角色，並且最終能夠達到比人類更高的境界。</a:t>
            </a:r>
            <a:endParaRPr lang="en-US" dirty="0" smtClean="0"/>
          </a:p>
        </p:txBody>
      </p:sp>
      <p:sp>
        <p:nvSpPr>
          <p:cNvPr id="53" name="文字方塊 52"/>
          <p:cNvSpPr txBox="1"/>
          <p:nvPr/>
        </p:nvSpPr>
        <p:spPr>
          <a:xfrm>
            <a:off x="21278847" y="32230127"/>
            <a:ext cx="2497800" cy="523220"/>
          </a:xfrm>
          <a:prstGeom prst="rect">
            <a:avLst/>
          </a:prstGeom>
          <a:noFill/>
        </p:spPr>
        <p:txBody>
          <a:bodyPr wrap="none" rtlCol="0">
            <a:spAutoFit/>
          </a:bodyPr>
          <a:lstStyle/>
          <a:p>
            <a:r>
              <a:rPr lang="en-US" altLang="zh-TW" sz="2800" dirty="0">
                <a:solidFill>
                  <a:schemeClr val="accent5">
                    <a:lumMod val="50000"/>
                  </a:schemeClr>
                </a:solidFill>
                <a:latin typeface="Times New Roman" panose="02020603050405020304" pitchFamily="18" charset="0"/>
                <a:cs typeface="Times New Roman" panose="02020603050405020304" pitchFamily="18" charset="0"/>
              </a:rPr>
              <a:t>Crusher</a:t>
            </a:r>
            <a:r>
              <a:rPr lang="zh-TW" altLang="en-US" sz="2800" dirty="0">
                <a:solidFill>
                  <a:schemeClr val="accent5">
                    <a:lumMod val="50000"/>
                  </a:schemeClr>
                </a:solidFill>
                <a:latin typeface="Times New Roman" panose="02020603050405020304" pitchFamily="18" charset="0"/>
                <a:cs typeface="Times New Roman" panose="02020603050405020304" pitchFamily="18" charset="0"/>
              </a:rPr>
              <a:t>的</a:t>
            </a:r>
            <a:r>
              <a:rPr lang="en-US" altLang="zh-TW" sz="2800" dirty="0">
                <a:solidFill>
                  <a:schemeClr val="accent5">
                    <a:lumMod val="50000"/>
                  </a:schemeClr>
                </a:solidFill>
                <a:latin typeface="Times New Roman" panose="02020603050405020304" pitchFamily="18" charset="0"/>
                <a:cs typeface="Times New Roman" panose="02020603050405020304" pitchFamily="18" charset="0"/>
              </a:rPr>
              <a:t>Louis</a:t>
            </a:r>
            <a:endParaRPr lang="zh-TW" alt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193</TotalTime>
  <Words>596</Words>
  <Application>Microsoft Office PowerPoint</Application>
  <PresentationFormat>自訂</PresentationFormat>
  <Paragraphs>76</Paragraphs>
  <Slides>1</Slides>
  <Notes>1</Notes>
  <HiddenSlides>0</HiddenSlides>
  <MMClips>0</MMClips>
  <ScaleCrop>false</ScaleCrop>
  <HeadingPairs>
    <vt:vector size="8" baseType="variant">
      <vt:variant>
        <vt:lpstr>使用字型</vt:lpstr>
      </vt:variant>
      <vt:variant>
        <vt:i4>6</vt:i4>
      </vt:variant>
      <vt:variant>
        <vt:lpstr>佈景主題</vt:lpstr>
      </vt:variant>
      <vt:variant>
        <vt:i4>2</vt:i4>
      </vt:variant>
      <vt:variant>
        <vt:lpstr>內嵌 OLE 伺服程式</vt:lpstr>
      </vt:variant>
      <vt:variant>
        <vt:i4>1</vt:i4>
      </vt:variant>
      <vt:variant>
        <vt:lpstr>投影片標題</vt:lpstr>
      </vt:variant>
      <vt:variant>
        <vt:i4>1</vt:i4>
      </vt:variant>
    </vt:vector>
  </HeadingPairs>
  <TitlesOfParts>
    <vt:vector size="10" baseType="lpstr">
      <vt:lpstr>微軟正黑體</vt:lpstr>
      <vt:lpstr>Arial</vt:lpstr>
      <vt:lpstr>Calibri</vt:lpstr>
      <vt:lpstr>Garamond</vt:lpstr>
      <vt:lpstr>Times New Roman</vt:lpstr>
      <vt:lpstr>Trebuchet MS</vt:lpstr>
      <vt:lpstr>PosterPresentations.com-100CMx140CM</vt:lpstr>
      <vt:lpstr>Classic - Wide Center</vt:lpstr>
      <vt:lpstr>Image</vt:lpstr>
      <vt:lpstr>PowerPoint 簡報</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fakenameex1@yahoo.com.tw</cp:lastModifiedBy>
  <cp:revision>291</cp:revision>
  <dcterms:created xsi:type="dcterms:W3CDTF">2012-02-10T00:21:22Z</dcterms:created>
  <dcterms:modified xsi:type="dcterms:W3CDTF">2018-01-12T13:19:06Z</dcterms:modified>
</cp:coreProperties>
</file>