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367" r:id="rId2"/>
    <p:sldId id="362" r:id="rId3"/>
    <p:sldId id="363" r:id="rId4"/>
    <p:sldId id="365" r:id="rId5"/>
    <p:sldId id="366"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01" d="100"/>
          <a:sy n="101" d="100"/>
        </p:scale>
        <p:origin x="138" y="3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6/19/2021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6/19/2021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64C2AE4C-EE68-4B62-91D4-17584BDB8D57}"/>
              </a:ext>
            </a:extLst>
          </p:cNvPr>
          <p:cNvSpPr>
            <a:spLocks noGrp="1"/>
          </p:cNvSpPr>
          <p:nvPr>
            <p:ph type="pic" sz="quarter" idx="13"/>
          </p:nvPr>
        </p:nvSpPr>
        <p:spPr/>
      </p:sp>
      <p:sp>
        <p:nvSpPr>
          <p:cNvPr id="5" name="文字版面配置區 4">
            <a:extLst>
              <a:ext uri="{FF2B5EF4-FFF2-40B4-BE49-F238E27FC236}">
                <a16:creationId xmlns:a16="http://schemas.microsoft.com/office/drawing/2014/main" id="{E6F6D36C-10FB-4540-9765-74BA11B94886}"/>
              </a:ext>
            </a:extLst>
          </p:cNvPr>
          <p:cNvSpPr>
            <a:spLocks noGrp="1"/>
          </p:cNvSpPr>
          <p:nvPr>
            <p:ph type="body" sz="quarter" idx="12"/>
          </p:nvPr>
        </p:nvSpPr>
        <p:spPr/>
        <p:txBody>
          <a:bodyPr/>
          <a:lstStyle/>
          <a:p>
            <a:endParaRPr lang="zh-TW" altLang="en-US"/>
          </a:p>
        </p:txBody>
      </p:sp>
      <p:sp>
        <p:nvSpPr>
          <p:cNvPr id="4" name="副標題 3">
            <a:extLst>
              <a:ext uri="{FF2B5EF4-FFF2-40B4-BE49-F238E27FC236}">
                <a16:creationId xmlns:a16="http://schemas.microsoft.com/office/drawing/2014/main" id="{0FE4E00B-FBD7-48DF-BC13-988A69033776}"/>
              </a:ext>
            </a:extLst>
          </p:cNvPr>
          <p:cNvSpPr>
            <a:spLocks noGrp="1"/>
          </p:cNvSpPr>
          <p:nvPr>
            <p:ph type="subTitle" idx="1"/>
          </p:nvPr>
        </p:nvSpPr>
        <p:spPr/>
        <p:txBody>
          <a:bodyPr/>
          <a:lstStyle/>
          <a:p>
            <a:r>
              <a:rPr lang="en-US" altLang="zh-TW" dirty="0"/>
              <a:t>The insights that we found by analyzing </a:t>
            </a:r>
            <a:r>
              <a:rPr lang="en-US" altLang="zh-TW"/>
              <a:t>the Consumption data set</a:t>
            </a:r>
            <a:endParaRPr lang="zh-TW" altLang="en-US"/>
          </a:p>
        </p:txBody>
      </p:sp>
      <p:sp>
        <p:nvSpPr>
          <p:cNvPr id="3" name="標題 2">
            <a:extLst>
              <a:ext uri="{FF2B5EF4-FFF2-40B4-BE49-F238E27FC236}">
                <a16:creationId xmlns:a16="http://schemas.microsoft.com/office/drawing/2014/main" id="{54CAA905-85A2-47A8-BB88-719032E35AA0}"/>
              </a:ext>
            </a:extLst>
          </p:cNvPr>
          <p:cNvSpPr>
            <a:spLocks noGrp="1"/>
          </p:cNvSpPr>
          <p:nvPr>
            <p:ph type="ctrTitle"/>
          </p:nvPr>
        </p:nvSpPr>
        <p:spPr/>
        <p:txBody>
          <a:bodyPr/>
          <a:lstStyle/>
          <a:p>
            <a:r>
              <a:rPr lang="en-US" altLang="zh-TW" dirty="0"/>
              <a:t>Insights Sharing</a:t>
            </a:r>
            <a:endParaRPr lang="zh-TW" altLang="en-US" dirty="0"/>
          </a:p>
        </p:txBody>
      </p:sp>
    </p:spTree>
    <p:extLst>
      <p:ext uri="{BB962C8B-B14F-4D97-AF65-F5344CB8AC3E}">
        <p14:creationId xmlns:p14="http://schemas.microsoft.com/office/powerpoint/2010/main" val="354205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Tenure of customers matters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Data shows that tenure of customers directly is highly correlated to churn rate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Electricity Consumption past 12M (Model evaluation)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altLang="zh-TW" sz="1800" b="0" i="0" u="none" strike="noStrike" baseline="0" dirty="0">
                <a:solidFill>
                  <a:srgbClr val="575757"/>
                </a:solidFill>
                <a:latin typeface="TrebuchetMS"/>
              </a:rPr>
              <a:t>Electricity consumption of the past 12 months can contribute much to our model</a:t>
            </a: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Net margin </a:t>
            </a:r>
            <a:r>
              <a:rPr lang="en-US" altLang="zh-TW" sz="1600" dirty="0">
                <a:solidFill>
                  <a:schemeClr val="tx1">
                    <a:lumMod val="100000"/>
                  </a:schemeClr>
                </a:solidFill>
                <a:latin typeface="Trebuchet MS" panose="020B0703020202090204" pitchFamily="34" charset="0"/>
              </a:rPr>
              <a:t>(Model evaluation)</a:t>
            </a: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The net margin regarding customers are also crucial for model</a:t>
            </a:r>
          </a:p>
          <a:p>
            <a:pPr marL="393750" lvl="1" indent="-285750">
              <a:lnSpc>
                <a:spcPct val="100000"/>
              </a:lnSpc>
              <a:spcAft>
                <a:spcPts val="0"/>
              </a:spcAft>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1600" dirty="0">
                <a:solidFill>
                  <a:schemeClr val="tx1">
                    <a:lumMod val="100000"/>
                  </a:schemeClr>
                </a:solidFill>
                <a:latin typeface="Trebuchet MS" panose="020B0703020202090204" pitchFamily="34" charset="0"/>
              </a:rPr>
              <a:t>Best cut-off rate </a:t>
            </a:r>
          </a:p>
          <a:p>
            <a:pPr marL="393750" lvl="1" indent="-285750">
              <a:lnSpc>
                <a:spcPct val="100000"/>
              </a:lnSpc>
              <a:spcAft>
                <a:spcPts val="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The indicated cut-off rate for optimal revenue</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685A1-E0F2-48CD-B939-C4B84B411909}"/>
              </a:ext>
            </a:extLst>
          </p:cNvPr>
          <p:cNvSpPr>
            <a:spLocks noGrp="1"/>
          </p:cNvSpPr>
          <p:nvPr>
            <p:ph type="title"/>
          </p:nvPr>
        </p:nvSpPr>
        <p:spPr/>
        <p:txBody>
          <a:bodyPr/>
          <a:lstStyle/>
          <a:p>
            <a:r>
              <a:rPr lang="en-US" altLang="zh-TW" dirty="0"/>
              <a:t>Tenure</a:t>
            </a:r>
            <a:endParaRPr lang="zh-TW" altLang="en-US" dirty="0"/>
          </a:p>
        </p:txBody>
      </p:sp>
      <p:sp>
        <p:nvSpPr>
          <p:cNvPr id="3" name="文字方塊 2">
            <a:extLst>
              <a:ext uri="{FF2B5EF4-FFF2-40B4-BE49-F238E27FC236}">
                <a16:creationId xmlns:a16="http://schemas.microsoft.com/office/drawing/2014/main" id="{C619BF12-FCF9-4ABD-94C4-B079519FC805}"/>
              </a:ext>
            </a:extLst>
          </p:cNvPr>
          <p:cNvSpPr txBox="1"/>
          <p:nvPr/>
        </p:nvSpPr>
        <p:spPr>
          <a:xfrm>
            <a:off x="4151859" y="405824"/>
            <a:ext cx="7266253" cy="11669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dirty="0">
                <a:solidFill>
                  <a:srgbClr val="575757"/>
                </a:solidFill>
              </a:rPr>
              <a:t>We Define the tenure of each customers to be:</a:t>
            </a:r>
          </a:p>
          <a:p>
            <a:r>
              <a:rPr lang="en-US" altLang="zh-TW" dirty="0">
                <a:solidFill>
                  <a:srgbClr val="575757"/>
                </a:solidFill>
              </a:rPr>
              <a:t>Date of end – Date of activation</a:t>
            </a:r>
            <a:endParaRPr lang="zh-TW" altLang="en-US" dirty="0" err="1">
              <a:solidFill>
                <a:srgbClr val="575757"/>
              </a:solidFill>
            </a:endParaRPr>
          </a:p>
        </p:txBody>
      </p:sp>
      <p:pic>
        <p:nvPicPr>
          <p:cNvPr id="5" name="圖片 4">
            <a:extLst>
              <a:ext uri="{FF2B5EF4-FFF2-40B4-BE49-F238E27FC236}">
                <a16:creationId xmlns:a16="http://schemas.microsoft.com/office/drawing/2014/main" id="{C840DE5A-B55B-439F-828C-DC2657592829}"/>
              </a:ext>
            </a:extLst>
          </p:cNvPr>
          <p:cNvPicPr>
            <a:picLocks noChangeAspect="1"/>
          </p:cNvPicPr>
          <p:nvPr/>
        </p:nvPicPr>
        <p:blipFill>
          <a:blip r:embed="rId2"/>
          <a:stretch>
            <a:fillRect/>
          </a:stretch>
        </p:blipFill>
        <p:spPr>
          <a:xfrm>
            <a:off x="4151859" y="1572772"/>
            <a:ext cx="6456034" cy="3556577"/>
          </a:xfrm>
          <a:prstGeom prst="rect">
            <a:avLst/>
          </a:prstGeom>
        </p:spPr>
      </p:pic>
      <p:sp>
        <p:nvSpPr>
          <p:cNvPr id="6" name="文字方塊 5">
            <a:extLst>
              <a:ext uri="{FF2B5EF4-FFF2-40B4-BE49-F238E27FC236}">
                <a16:creationId xmlns:a16="http://schemas.microsoft.com/office/drawing/2014/main" id="{D2CA6BA9-98D5-4CC8-98B7-4E7A07925002}"/>
              </a:ext>
            </a:extLst>
          </p:cNvPr>
          <p:cNvSpPr txBox="1"/>
          <p:nvPr/>
        </p:nvSpPr>
        <p:spPr>
          <a:xfrm>
            <a:off x="3326418" y="5364224"/>
            <a:ext cx="8345629" cy="6510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sz="1200" dirty="0">
                <a:solidFill>
                  <a:srgbClr val="575757"/>
                </a:solidFill>
              </a:rPr>
              <a:t>We can clearly that churn is very low for companies which joined recently or that have made the contract a long time ago. </a:t>
            </a:r>
          </a:p>
          <a:p>
            <a:r>
              <a:rPr lang="en-US" altLang="zh-TW" sz="1200" dirty="0">
                <a:solidFill>
                  <a:srgbClr val="575757"/>
                </a:solidFill>
              </a:rPr>
              <a:t>With the higher number of  churners within the 3-7 years of tenure.</a:t>
            </a:r>
          </a:p>
          <a:p>
            <a:r>
              <a:rPr lang="en-US" altLang="zh-TW" sz="1200" dirty="0">
                <a:solidFill>
                  <a:srgbClr val="575757"/>
                </a:solidFill>
              </a:rPr>
              <a:t>We will also transform the dates provided in such a way that we can make more sense out of those</a:t>
            </a:r>
            <a:endParaRPr lang="zh-TW" altLang="en-US" sz="1200" dirty="0" err="1">
              <a:solidFill>
                <a:srgbClr val="575757"/>
              </a:solidFill>
            </a:endParaRPr>
          </a:p>
        </p:txBody>
      </p:sp>
    </p:spTree>
    <p:extLst>
      <p:ext uri="{BB962C8B-B14F-4D97-AF65-F5344CB8AC3E}">
        <p14:creationId xmlns:p14="http://schemas.microsoft.com/office/powerpoint/2010/main" val="1863614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1A4BCE-CDF2-412E-A45F-0F38C3953846}"/>
              </a:ext>
            </a:extLst>
          </p:cNvPr>
          <p:cNvSpPr>
            <a:spLocks noGrp="1"/>
          </p:cNvSpPr>
          <p:nvPr>
            <p:ph type="title"/>
          </p:nvPr>
        </p:nvSpPr>
        <p:spPr/>
        <p:txBody>
          <a:bodyPr/>
          <a:lstStyle/>
          <a:p>
            <a:r>
              <a:rPr lang="en-US" altLang="zh-TW" dirty="0"/>
              <a:t>Electricity Consumption</a:t>
            </a:r>
            <a:br>
              <a:rPr lang="en-US" altLang="zh-TW" dirty="0"/>
            </a:br>
            <a:r>
              <a:rPr lang="en-US" altLang="zh-TW" dirty="0"/>
              <a:t>&amp;</a:t>
            </a:r>
            <a:br>
              <a:rPr lang="en-US" altLang="zh-TW" dirty="0"/>
            </a:br>
            <a:r>
              <a:rPr lang="en-US" altLang="zh-TW" dirty="0"/>
              <a:t>Net margin</a:t>
            </a:r>
            <a:br>
              <a:rPr lang="en-US" altLang="zh-TW" dirty="0"/>
            </a:br>
            <a:endParaRPr lang="zh-TW" altLang="en-US" dirty="0"/>
          </a:p>
        </p:txBody>
      </p:sp>
      <p:pic>
        <p:nvPicPr>
          <p:cNvPr id="6" name="圖片 5">
            <a:extLst>
              <a:ext uri="{FF2B5EF4-FFF2-40B4-BE49-F238E27FC236}">
                <a16:creationId xmlns:a16="http://schemas.microsoft.com/office/drawing/2014/main" id="{1C1BB75C-0613-4773-A9A8-B3F38D1483A9}"/>
              </a:ext>
            </a:extLst>
          </p:cNvPr>
          <p:cNvPicPr>
            <a:picLocks noChangeAspect="1"/>
          </p:cNvPicPr>
          <p:nvPr/>
        </p:nvPicPr>
        <p:blipFill>
          <a:blip r:embed="rId2"/>
          <a:stretch>
            <a:fillRect/>
          </a:stretch>
        </p:blipFill>
        <p:spPr>
          <a:xfrm>
            <a:off x="3999863" y="1582297"/>
            <a:ext cx="7908573" cy="2030802"/>
          </a:xfrm>
          <a:prstGeom prst="rect">
            <a:avLst/>
          </a:prstGeom>
        </p:spPr>
      </p:pic>
      <p:sp>
        <p:nvSpPr>
          <p:cNvPr id="9" name="文字方塊 8">
            <a:extLst>
              <a:ext uri="{FF2B5EF4-FFF2-40B4-BE49-F238E27FC236}">
                <a16:creationId xmlns:a16="http://schemas.microsoft.com/office/drawing/2014/main" id="{3B59C30C-C8C3-46BF-8743-A3A9210B5AE0}"/>
              </a:ext>
            </a:extLst>
          </p:cNvPr>
          <p:cNvSpPr txBox="1"/>
          <p:nvPr/>
        </p:nvSpPr>
        <p:spPr>
          <a:xfrm>
            <a:off x="3999863" y="415349"/>
            <a:ext cx="7266253" cy="11669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dirty="0">
                <a:solidFill>
                  <a:srgbClr val="575757"/>
                </a:solidFill>
              </a:rPr>
              <a:t>After building model that predict the churn rate of our customers.</a:t>
            </a:r>
          </a:p>
        </p:txBody>
      </p:sp>
      <p:sp>
        <p:nvSpPr>
          <p:cNvPr id="10" name="文字方塊 9">
            <a:extLst>
              <a:ext uri="{FF2B5EF4-FFF2-40B4-BE49-F238E27FC236}">
                <a16:creationId xmlns:a16="http://schemas.microsoft.com/office/drawing/2014/main" id="{5452D002-34E6-4E5B-84DF-EF8928A76101}"/>
              </a:ext>
            </a:extLst>
          </p:cNvPr>
          <p:cNvSpPr txBox="1"/>
          <p:nvPr/>
        </p:nvSpPr>
        <p:spPr>
          <a:xfrm>
            <a:off x="4008572" y="3646670"/>
            <a:ext cx="7785463" cy="178235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dirty="0">
                <a:solidFill>
                  <a:srgbClr val="575757"/>
                </a:solidFill>
              </a:rPr>
              <a:t>We found out that the Electricity Consumption of last 12month</a:t>
            </a:r>
          </a:p>
          <a:p>
            <a:r>
              <a:rPr lang="en-US" altLang="zh-TW" dirty="0">
                <a:solidFill>
                  <a:srgbClr val="575757"/>
                </a:solidFill>
              </a:rPr>
              <a:t>And the </a:t>
            </a:r>
            <a:r>
              <a:rPr lang="en-US" altLang="zh-TW" dirty="0" err="1">
                <a:solidFill>
                  <a:srgbClr val="575757"/>
                </a:solidFill>
              </a:rPr>
              <a:t>net_margin</a:t>
            </a:r>
            <a:r>
              <a:rPr lang="en-US" altLang="zh-TW" dirty="0">
                <a:solidFill>
                  <a:srgbClr val="575757"/>
                </a:solidFill>
              </a:rPr>
              <a:t> are the two most decisive factors for our model</a:t>
            </a:r>
          </a:p>
          <a:p>
            <a:endParaRPr lang="en-US" altLang="zh-TW" dirty="0">
              <a:solidFill>
                <a:srgbClr val="575757"/>
              </a:solidFill>
            </a:endParaRPr>
          </a:p>
          <a:p>
            <a:r>
              <a:rPr lang="en-US" altLang="zh-TW" dirty="0">
                <a:solidFill>
                  <a:srgbClr val="575757"/>
                </a:solidFill>
              </a:rPr>
              <a:t>This can also serve as a supplement when dealing with important customers</a:t>
            </a:r>
            <a:endParaRPr lang="zh-TW" altLang="en-US" dirty="0">
              <a:solidFill>
                <a:srgbClr val="575757"/>
              </a:solidFill>
            </a:endParaRPr>
          </a:p>
          <a:p>
            <a:endParaRPr lang="zh-TW" altLang="en-US" dirty="0" err="1">
              <a:solidFill>
                <a:srgbClr val="575757"/>
              </a:solidFill>
            </a:endParaRPr>
          </a:p>
        </p:txBody>
      </p:sp>
    </p:spTree>
    <p:extLst>
      <p:ext uri="{BB962C8B-B14F-4D97-AF65-F5344CB8AC3E}">
        <p14:creationId xmlns:p14="http://schemas.microsoft.com/office/powerpoint/2010/main" val="293187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78784C-19A2-4D5F-8F26-419934DEFC9B}"/>
              </a:ext>
            </a:extLst>
          </p:cNvPr>
          <p:cNvSpPr>
            <a:spLocks noGrp="1"/>
          </p:cNvSpPr>
          <p:nvPr>
            <p:ph type="title"/>
          </p:nvPr>
        </p:nvSpPr>
        <p:spPr>
          <a:xfrm>
            <a:off x="630000" y="2764203"/>
            <a:ext cx="3175646" cy="1137237"/>
          </a:xfrm>
        </p:spPr>
        <p:txBody>
          <a:bodyPr/>
          <a:lstStyle/>
          <a:p>
            <a:r>
              <a:rPr lang="en-US" altLang="zh-TW" dirty="0"/>
              <a:t>Best cut-off rate </a:t>
            </a:r>
            <a:br>
              <a:rPr lang="en-US" altLang="zh-TW" dirty="0"/>
            </a:br>
            <a:endParaRPr lang="zh-TW" altLang="en-US" dirty="0"/>
          </a:p>
        </p:txBody>
      </p:sp>
      <p:pic>
        <p:nvPicPr>
          <p:cNvPr id="4" name="圖片 3">
            <a:extLst>
              <a:ext uri="{FF2B5EF4-FFF2-40B4-BE49-F238E27FC236}">
                <a16:creationId xmlns:a16="http://schemas.microsoft.com/office/drawing/2014/main" id="{BDF9320C-2B00-4C41-BE02-A138FE3C286B}"/>
              </a:ext>
            </a:extLst>
          </p:cNvPr>
          <p:cNvPicPr>
            <a:picLocks noChangeAspect="1"/>
          </p:cNvPicPr>
          <p:nvPr/>
        </p:nvPicPr>
        <p:blipFill>
          <a:blip r:embed="rId2"/>
          <a:stretch>
            <a:fillRect/>
          </a:stretch>
        </p:blipFill>
        <p:spPr>
          <a:xfrm>
            <a:off x="4399038" y="1941687"/>
            <a:ext cx="7495279" cy="3335163"/>
          </a:xfrm>
          <a:prstGeom prst="rect">
            <a:avLst/>
          </a:prstGeom>
        </p:spPr>
      </p:pic>
      <p:sp>
        <p:nvSpPr>
          <p:cNvPr id="5" name="文字方塊 4">
            <a:extLst>
              <a:ext uri="{FF2B5EF4-FFF2-40B4-BE49-F238E27FC236}">
                <a16:creationId xmlns:a16="http://schemas.microsoft.com/office/drawing/2014/main" id="{979350EC-90BD-4B38-9EC7-9196817305FA}"/>
              </a:ext>
            </a:extLst>
          </p:cNvPr>
          <p:cNvSpPr txBox="1"/>
          <p:nvPr/>
        </p:nvSpPr>
        <p:spPr>
          <a:xfrm>
            <a:off x="3999863" y="415349"/>
            <a:ext cx="7668262" cy="116694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dirty="0">
                <a:solidFill>
                  <a:srgbClr val="575757"/>
                </a:solidFill>
              </a:rPr>
              <a:t>Based on our model.</a:t>
            </a:r>
          </a:p>
          <a:p>
            <a:r>
              <a:rPr lang="en-US" altLang="zh-TW" dirty="0">
                <a:solidFill>
                  <a:srgbClr val="575757"/>
                </a:solidFill>
              </a:rPr>
              <a:t>With 75% precision, we can predict the probability of customer’s Churn rate.</a:t>
            </a:r>
          </a:p>
        </p:txBody>
      </p:sp>
      <p:sp>
        <p:nvSpPr>
          <p:cNvPr id="6" name="文字方塊 5">
            <a:extLst>
              <a:ext uri="{FF2B5EF4-FFF2-40B4-BE49-F238E27FC236}">
                <a16:creationId xmlns:a16="http://schemas.microsoft.com/office/drawing/2014/main" id="{0AB27162-83E2-48E8-8714-80791CDB20B1}"/>
              </a:ext>
            </a:extLst>
          </p:cNvPr>
          <p:cNvSpPr txBox="1"/>
          <p:nvPr/>
        </p:nvSpPr>
        <p:spPr>
          <a:xfrm>
            <a:off x="4171949" y="5686425"/>
            <a:ext cx="6696075" cy="5524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zh-TW" dirty="0">
                <a:solidFill>
                  <a:srgbClr val="575757"/>
                </a:solidFill>
              </a:rPr>
              <a:t>And we found out if we set 0.3 as the cutoff rate,</a:t>
            </a:r>
          </a:p>
          <a:p>
            <a:r>
              <a:rPr lang="en-US" altLang="zh-TW" dirty="0">
                <a:solidFill>
                  <a:srgbClr val="575757"/>
                </a:solidFill>
              </a:rPr>
              <a:t>We can obtain 53,985 plus in revenue.</a:t>
            </a:r>
            <a:endParaRPr lang="zh-TW" altLang="en-US" dirty="0" err="1">
              <a:solidFill>
                <a:srgbClr val="575757"/>
              </a:solidFill>
            </a:endParaRPr>
          </a:p>
        </p:txBody>
      </p:sp>
    </p:spTree>
    <p:extLst>
      <p:ext uri="{BB962C8B-B14F-4D97-AF65-F5344CB8AC3E}">
        <p14:creationId xmlns:p14="http://schemas.microsoft.com/office/powerpoint/2010/main" val="194018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260</Words>
  <Application>Microsoft Office PowerPoint</Application>
  <PresentationFormat>寬螢幕</PresentationFormat>
  <Paragraphs>32</Paragraphs>
  <Slides>5</Slides>
  <Notes>1</Notes>
  <HiddenSlides>0</HiddenSlides>
  <MMClips>0</MMClips>
  <ScaleCrop>false</ScaleCrop>
  <HeadingPairs>
    <vt:vector size="10"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5</vt:i4>
      </vt:variant>
      <vt:variant>
        <vt:lpstr>自訂放映</vt:lpstr>
      </vt:variant>
      <vt:variant>
        <vt:i4>1</vt:i4>
      </vt:variant>
    </vt:vector>
  </HeadingPairs>
  <TitlesOfParts>
    <vt:vector size="11" baseType="lpstr">
      <vt:lpstr>TrebuchetMS</vt:lpstr>
      <vt:lpstr>Arial</vt:lpstr>
      <vt:lpstr>Trebuchet MS</vt:lpstr>
      <vt:lpstr>BCG Grid 16:9</vt:lpstr>
      <vt:lpstr>think-cell Slide</vt:lpstr>
      <vt:lpstr>Insights Sharing</vt:lpstr>
      <vt:lpstr>Executive summary template</vt:lpstr>
      <vt:lpstr>Tenure</vt:lpstr>
      <vt:lpstr>Electricity Consumption &amp; Net margin </vt:lpstr>
      <vt:lpstr>Best cut-off rate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陳奕安</cp:lastModifiedBy>
  <cp:revision>452</cp:revision>
  <cp:lastPrinted>2016-04-06T18:59:25Z</cp:lastPrinted>
  <dcterms:created xsi:type="dcterms:W3CDTF">2016-11-04T11:46:04Z</dcterms:created>
  <dcterms:modified xsi:type="dcterms:W3CDTF">2021-06-19T13:44:19Z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