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Libre Frankl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7.xml"/><Relationship Id="rId22" Type="http://schemas.openxmlformats.org/officeDocument/2006/relationships/font" Target="fonts/LibreFranklin-boldItalic.fntdata"/><Relationship Id="rId10" Type="http://schemas.openxmlformats.org/officeDocument/2006/relationships/slide" Target="slides/slide6.xml"/><Relationship Id="rId21" Type="http://schemas.openxmlformats.org/officeDocument/2006/relationships/font" Target="fonts/LibreFranklin-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 everyone. We’re group 14.</a:t>
            </a:r>
            <a:r>
              <a:rPr lang="en-US"/>
              <a:t> Today we going to introduce you guys with 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because we already did a lot of basic EDA in our homework, in our project we won’t mention that. Instead we’ll focus on the project goal itself.</a:t>
            </a:r>
            <a:endParaRPr/>
          </a:p>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ba123f03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ba123f03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FFFFF"/>
                </a:highlight>
              </a:rPr>
              <a:t>Next, we want to dig deeper and analyze how the number of characters in project name will influence the successful rate.</a:t>
            </a:r>
            <a:endParaRPr sz="1050">
              <a:highlight>
                <a:srgbClr val="FFFFFF"/>
              </a:highlight>
            </a:endParaRPr>
          </a:p>
          <a:p>
            <a:pPr indent="0" lvl="0" marL="0" rtl="0" algn="l">
              <a:spcBef>
                <a:spcPts val="0"/>
              </a:spcBef>
              <a:spcAft>
                <a:spcPts val="0"/>
              </a:spcAft>
              <a:buNone/>
            </a:pPr>
            <a:r>
              <a:rPr lang="en-US" sz="1050">
                <a:highlight>
                  <a:srgbClr val="FFFFFF"/>
                </a:highlight>
              </a:rPr>
              <a:t>Firstly, when the number of characters is less than 20, the </a:t>
            </a:r>
            <a:r>
              <a:rPr lang="en-US" sz="1050">
                <a:highlight>
                  <a:schemeClr val="lt1"/>
                </a:highlight>
              </a:rPr>
              <a:t>project actually </a:t>
            </a:r>
            <a:r>
              <a:rPr lang="en-US" sz="1050">
                <a:highlight>
                  <a:schemeClr val="lt1"/>
                </a:highlight>
              </a:rPr>
              <a:t>performs worse than a average value.</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US" sz="1050">
                <a:highlight>
                  <a:srgbClr val="FFFFFF"/>
                </a:highlight>
              </a:rPr>
              <a:t>The successful rate continues growing along with the character number, and it stop growing until about 50 characters. </a:t>
            </a:r>
            <a:endParaRPr sz="1050">
              <a:highlight>
                <a:srgbClr val="FFFFFF"/>
              </a:highlight>
            </a:endParaRPr>
          </a:p>
          <a:p>
            <a:pPr indent="0" lvl="0" marL="0" rtl="0" algn="l">
              <a:spcBef>
                <a:spcPts val="0"/>
              </a:spcBef>
              <a:spcAft>
                <a:spcPts val="0"/>
              </a:spcAft>
              <a:buNone/>
            </a:pPr>
            <a:r>
              <a:rPr lang="en-US" sz="1050">
                <a:highlight>
                  <a:srgbClr val="FFFFFF"/>
                </a:highlight>
              </a:rPr>
              <a:t>Even it decrease a little bit.</a:t>
            </a:r>
            <a:endParaRPr/>
          </a:p>
        </p:txBody>
      </p:sp>
      <p:sp>
        <p:nvSpPr>
          <p:cNvPr id="181" name="Google Shape;181;g7ba123f03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ba123f03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ba123f03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FFFFF"/>
                </a:highlight>
              </a:rPr>
              <a:t>Next</a:t>
            </a:r>
            <a:r>
              <a:rPr lang="en-US" sz="1050">
                <a:highlight>
                  <a:srgbClr val="FFFFFF"/>
                </a:highlight>
              </a:rPr>
              <a:t>, we move on to focus on the impact of project duration will bring.</a:t>
            </a:r>
            <a:endParaRPr sz="1050">
              <a:highlight>
                <a:srgbClr val="FFFFFF"/>
              </a:highlight>
            </a:endParaRPr>
          </a:p>
          <a:p>
            <a:pPr indent="0" lvl="0" marL="0" rtl="0" algn="l">
              <a:spcBef>
                <a:spcPts val="0"/>
              </a:spcBef>
              <a:spcAft>
                <a:spcPts val="0"/>
              </a:spcAft>
              <a:buNone/>
            </a:pPr>
            <a:r>
              <a:rPr lang="en-US" sz="1050">
                <a:highlight>
                  <a:srgbClr val="FFFFFF"/>
                </a:highlight>
              </a:rPr>
              <a:t>For shorter project duration (let’s say,less than 20 days), the chances</a:t>
            </a:r>
            <a:r>
              <a:rPr lang="en-US" sz="1050">
                <a:highlight>
                  <a:srgbClr val="FFFFFF"/>
                </a:highlight>
              </a:rPr>
              <a:t> of success will be </a:t>
            </a:r>
            <a:r>
              <a:rPr lang="en-US" sz="1050">
                <a:highlight>
                  <a:srgbClr val="FFFFFF"/>
                </a:highlight>
              </a:rPr>
              <a:t>higher. </a:t>
            </a:r>
            <a:endParaRPr sz="1050">
              <a:highlight>
                <a:srgbClr val="FFFFFF"/>
              </a:highlight>
            </a:endParaRPr>
          </a:p>
          <a:p>
            <a:pPr indent="0" lvl="0" marL="0" rtl="0" algn="l">
              <a:spcBef>
                <a:spcPts val="0"/>
              </a:spcBef>
              <a:spcAft>
                <a:spcPts val="0"/>
              </a:spcAft>
              <a:buNone/>
            </a:pPr>
            <a:r>
              <a:rPr lang="en-US" sz="1050">
                <a:highlight>
                  <a:srgbClr val="FFFFFF"/>
                </a:highlight>
              </a:rPr>
              <a:t>The 20 days will be the peak.</a:t>
            </a:r>
            <a:endParaRPr sz="1050">
              <a:highlight>
                <a:srgbClr val="FFFFFF"/>
              </a:highlight>
            </a:endParaRPr>
          </a:p>
          <a:p>
            <a:pPr indent="0" lvl="0" marL="0" rtl="0" algn="l">
              <a:spcBef>
                <a:spcPts val="0"/>
              </a:spcBef>
              <a:spcAft>
                <a:spcPts val="0"/>
              </a:spcAft>
              <a:buNone/>
            </a:pPr>
            <a:r>
              <a:rPr lang="en-US" sz="1050">
                <a:highlight>
                  <a:srgbClr val="FFFFFF"/>
                </a:highlight>
              </a:rPr>
              <a:t>However if the duration of a project increased to say 60-90 days, it is less likely to achieve its goal.</a:t>
            </a:r>
            <a:endParaRPr sz="1050">
              <a:highlight>
                <a:srgbClr val="FFFFFF"/>
              </a:highlight>
            </a:endParaRPr>
          </a:p>
          <a:p>
            <a:pPr indent="0" lvl="0" marL="0" rtl="0" algn="l">
              <a:spcBef>
                <a:spcPts val="0"/>
              </a:spcBef>
              <a:spcAft>
                <a:spcPts val="0"/>
              </a:spcAft>
              <a:buNone/>
            </a:pPr>
            <a:r>
              <a:t/>
            </a:r>
            <a:endParaRPr sz="1050">
              <a:highlight>
                <a:schemeClr val="lt1"/>
              </a:highlight>
            </a:endParaRPr>
          </a:p>
        </p:txBody>
      </p:sp>
      <p:sp>
        <p:nvSpPr>
          <p:cNvPr id="189" name="Google Shape;189;g7ba123f03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ba123f03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a123f03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FFFFF"/>
                </a:highlight>
              </a:rPr>
              <a:t>This graph shows that the categories of the project also heavily impact the success rate.  </a:t>
            </a:r>
            <a:endParaRPr sz="1050">
              <a:highlight>
                <a:srgbClr val="FFFFFF"/>
              </a:highlight>
            </a:endParaRPr>
          </a:p>
          <a:p>
            <a:pPr indent="0" lvl="0" marL="0" rtl="0" algn="l">
              <a:spcBef>
                <a:spcPts val="0"/>
              </a:spcBef>
              <a:spcAft>
                <a:spcPts val="0"/>
              </a:spcAft>
              <a:buNone/>
            </a:pPr>
            <a:r>
              <a:rPr lang="en-US" sz="1050">
                <a:highlight>
                  <a:srgbClr val="FFFFFF"/>
                </a:highlight>
              </a:rPr>
              <a:t> the project success rate increases if it belongs to "Music", "Comics", "Theater", or "Dance" categories.</a:t>
            </a:r>
            <a:endParaRPr sz="1050">
              <a:highlight>
                <a:srgbClr val="FFFFFF"/>
              </a:highlight>
            </a:endParaRPr>
          </a:p>
          <a:p>
            <a:pPr indent="0" lvl="0" marL="0" rtl="0" algn="l">
              <a:spcBef>
                <a:spcPts val="0"/>
              </a:spcBef>
              <a:spcAft>
                <a:spcPts val="0"/>
              </a:spcAft>
              <a:buNone/>
            </a:pPr>
            <a:r>
              <a:rPr lang="en-US" sz="1050">
                <a:highlight>
                  <a:srgbClr val="FFFFFF"/>
                </a:highlight>
              </a:rPr>
              <a:t>On the other hand, It decreases if it belongs to "Crafts", "Fashion Film &amp; Video". </a:t>
            </a:r>
            <a:endParaRPr sz="1050">
              <a:highlight>
                <a:srgbClr val="FFFFFF"/>
              </a:highlight>
            </a:endParaRPr>
          </a:p>
          <a:p>
            <a:pPr indent="0" lvl="0" marL="0" rtl="0" algn="l">
              <a:spcBef>
                <a:spcPts val="0"/>
              </a:spcBef>
              <a:spcAft>
                <a:spcPts val="0"/>
              </a:spcAft>
              <a:buNone/>
            </a:pPr>
            <a:r>
              <a:rPr lang="en-US" sz="1050">
                <a:highlight>
                  <a:srgbClr val="FFFFFF"/>
                </a:highlight>
              </a:rPr>
              <a:t>By this graph, we can find which ca</a:t>
            </a:r>
            <a:r>
              <a:rPr lang="en-US" sz="1050">
                <a:highlight>
                  <a:srgbClr val="FFFFFF"/>
                </a:highlight>
              </a:rPr>
              <a:t>tegories is the most popular among the public.</a:t>
            </a:r>
            <a:endParaRPr sz="1050">
              <a:highlight>
                <a:srgbClr val="FFFFFF"/>
              </a:highlight>
            </a:endParaRPr>
          </a:p>
          <a:p>
            <a:pPr indent="0" lvl="0" marL="0" rtl="0" algn="l">
              <a:spcBef>
                <a:spcPts val="0"/>
              </a:spcBef>
              <a:spcAft>
                <a:spcPts val="0"/>
              </a:spcAft>
              <a:buNone/>
            </a:pPr>
            <a:r>
              <a:t/>
            </a:r>
            <a:endParaRPr sz="1050">
              <a:highlight>
                <a:srgbClr val="FFFFFF"/>
              </a:highlight>
            </a:endParaRPr>
          </a:p>
        </p:txBody>
      </p:sp>
      <p:sp>
        <p:nvSpPr>
          <p:cNvPr id="197" name="Google Shape;197;g7ba123f03e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ba123f03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ba123f03e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use the package named word cloud in python.</a:t>
            </a:r>
            <a:endParaRPr/>
          </a:p>
          <a:p>
            <a:pPr indent="0" lvl="0" marL="0" rtl="0" algn="l">
              <a:spcBef>
                <a:spcPts val="0"/>
              </a:spcBef>
              <a:spcAft>
                <a:spcPts val="0"/>
              </a:spcAft>
              <a:buNone/>
            </a:pPr>
            <a:r>
              <a:rPr lang="en-US"/>
              <a:t>it counts the words of the whole project name, and shows the most frequent words that project owners choose.</a:t>
            </a:r>
            <a:endParaRPr/>
          </a:p>
          <a:p>
            <a:pPr indent="0" lvl="0" marL="0" rtl="0" algn="l">
              <a:spcBef>
                <a:spcPts val="0"/>
              </a:spcBef>
              <a:spcAft>
                <a:spcPts val="0"/>
              </a:spcAft>
              <a:buNone/>
            </a:pPr>
            <a:r>
              <a:rPr lang="en-US"/>
              <a:t>such as project,game…….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205" name="Google Shape;205;g7ba123f03e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ba123f03e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a123f03e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7ba123f03e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ac603255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c603255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And the project is based one dataset that contains transaction records on the kickstarter.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Kickstarter is a crowdfunding platform.Just as you know.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such platform,the project owner can decide how much is their fundraising goal,and how long is the fundraising duration. If they didn’t achieve such goal in the duration time they set,the whole fundraising process will fail. And they cannot get a penny.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it’s obvious that besides from the project content itself,other external factors also will impact the successful rate of the project. </a:t>
            </a:r>
            <a:endParaRPr/>
          </a:p>
          <a:p>
            <a:pPr indent="0" lvl="0" marL="0" rtl="0" algn="l">
              <a:spcBef>
                <a:spcPts val="0"/>
              </a:spcBef>
              <a:spcAft>
                <a:spcPts val="0"/>
              </a:spcAft>
              <a:buNone/>
            </a:pPr>
            <a:r>
              <a:t/>
            </a:r>
            <a:endParaRPr/>
          </a:p>
        </p:txBody>
      </p:sp>
      <p:sp>
        <p:nvSpPr>
          <p:cNvPr id="107" name="Google Shape;107;g7ac603255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our project focus on three main goal. </a:t>
            </a:r>
            <a:endParaRPr/>
          </a:p>
          <a:p>
            <a:pPr indent="0" lvl="0" marL="0" rtl="0" algn="l">
              <a:spcBef>
                <a:spcPts val="0"/>
              </a:spcBef>
              <a:spcAft>
                <a:spcPts val="0"/>
              </a:spcAft>
              <a:buNone/>
            </a:pPr>
            <a:r>
              <a:rPr lang="en-US"/>
              <a:t>1, which are the most important feature of a project. (Does not have direct relation with the success rate, weighting.)</a:t>
            </a:r>
            <a:endParaRPr/>
          </a:p>
          <a:p>
            <a:pPr indent="0" lvl="0" marL="0" rtl="0" algn="l">
              <a:spcBef>
                <a:spcPts val="0"/>
              </a:spcBef>
              <a:spcAft>
                <a:spcPts val="0"/>
              </a:spcAft>
              <a:buNone/>
            </a:pPr>
            <a:r>
              <a:rPr lang="en-US"/>
              <a:t>2,Which features have the biggest impact on the project success. </a:t>
            </a:r>
            <a:endParaRPr/>
          </a:p>
          <a:p>
            <a:pPr indent="0" lvl="0" marL="0" rtl="0" algn="l">
              <a:spcBef>
                <a:spcPts val="0"/>
              </a:spcBef>
              <a:spcAft>
                <a:spcPts val="0"/>
              </a:spcAft>
              <a:buNone/>
            </a:pPr>
            <a:r>
              <a:rPr lang="en-US"/>
              <a:t>3,How does changes in those features affect the project success?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46eec07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46eec07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very beginning ,I did some preprocessing and data engineering. </a:t>
            </a:r>
            <a:endParaRPr/>
          </a:p>
          <a:p>
            <a:pPr indent="0" lvl="0" marL="0" rtl="0" algn="l">
              <a:spcBef>
                <a:spcPts val="0"/>
              </a:spcBef>
              <a:spcAft>
                <a:spcPts val="0"/>
              </a:spcAft>
              <a:buNone/>
            </a:pPr>
            <a:r>
              <a:rPr lang="en-US"/>
              <a:t>In our dataset, we originally have the project name, the final result of fundraising,how much is their goal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Specifically, I count how many vowels,how many words, and how many characters in the project name. Because I think the name is an integral part of the project, I will use them in further research.</a:t>
            </a:r>
            <a:endParaRPr/>
          </a:p>
          <a:p>
            <a:pPr indent="0" lvl="0" marL="0" rtl="0" algn="l">
              <a:spcBef>
                <a:spcPts val="0"/>
              </a:spcBef>
              <a:spcAft>
                <a:spcPts val="0"/>
              </a:spcAft>
              <a:buNone/>
            </a:pPr>
            <a:r>
              <a:rPr lang="en-US"/>
              <a:t>And I also transform other feature to more easy accessible data type.   </a:t>
            </a:r>
            <a:endParaRPr/>
          </a:p>
        </p:txBody>
      </p:sp>
      <p:sp>
        <p:nvSpPr>
          <p:cNvPr id="133" name="Google Shape;133;g6c46eec07b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ac603255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c603255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Firstly, We gonna focus on finding out which is the most important feature.We use the random forest classifier to fit our data. </a:t>
            </a:r>
            <a:endParaRPr/>
          </a:p>
          <a:p>
            <a:pPr indent="0" lvl="0" marL="0" rtl="0" algn="l">
              <a:spcBef>
                <a:spcPts val="0"/>
              </a:spcBef>
              <a:spcAft>
                <a:spcPts val="0"/>
              </a:spcAft>
              <a:buNone/>
            </a:pPr>
            <a:r>
              <a:rPr lang="en-US"/>
              <a:t>And there is an intrinsic attribute that is quite helpful for us,that is feature_importances. According to documents, this feature_importances is based on relative importance.</a:t>
            </a:r>
            <a:endParaRPr/>
          </a:p>
          <a:p>
            <a:pPr indent="0" lvl="0" marL="0" rtl="0" algn="l">
              <a:spcBef>
                <a:spcPts val="0"/>
              </a:spcBef>
              <a:spcAft>
                <a:spcPts val="0"/>
              </a:spcAft>
              <a:buNone/>
            </a:pPr>
            <a:r>
              <a:rPr lang="en-US"/>
              <a:t>We can see from the graph. The fundraising goal is the most important feature,which is quite make sense. Following are the number of characters, and the launched_week etc.</a:t>
            </a:r>
            <a:endParaRPr/>
          </a:p>
          <a:p>
            <a:pPr indent="0" lvl="0" marL="0" rtl="0" algn="l">
              <a:spcBef>
                <a:spcPts val="0"/>
              </a:spcBef>
              <a:spcAft>
                <a:spcPts val="0"/>
              </a:spcAft>
              <a:buClr>
                <a:schemeClr val="dk1"/>
              </a:buClr>
              <a:buSzPts val="1100"/>
              <a:buFont typeface="Arial"/>
              <a:buNone/>
            </a:pPr>
            <a:r>
              <a:rPr lang="en-US"/>
              <a:t>(Diff…. :</a:t>
            </a:r>
            <a:r>
              <a:rPr lang="en-US"/>
              <a:t> the difference between their goal and the mean goal of that category) </a:t>
            </a:r>
            <a:endParaRPr/>
          </a:p>
          <a:p>
            <a:pPr indent="0" lvl="0" marL="0" rtl="0" algn="l">
              <a:spcBef>
                <a:spcPts val="0"/>
              </a:spcBef>
              <a:spcAft>
                <a:spcPts val="0"/>
              </a:spcAft>
              <a:buNone/>
            </a:pPr>
            <a:r>
              <a:t/>
            </a:r>
            <a:endParaRPr/>
          </a:p>
        </p:txBody>
      </p:sp>
      <p:sp>
        <p:nvSpPr>
          <p:cNvPr id="141" name="Google Shape;141;g7ac603255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46eec07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46eec07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Further we want to do a rather comprehensive</a:t>
            </a:r>
            <a:r>
              <a:rPr lang="en-US"/>
              <a:t> </a:t>
            </a:r>
            <a:r>
              <a:rPr lang="en-US"/>
              <a:t>comparison.We use the permutation importance, which also is supported by ELI5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Permutation importance basically is another method to check the importance for each feature. </a:t>
            </a:r>
            <a:endParaRPr/>
          </a:p>
          <a:p>
            <a:pPr indent="0" lvl="0" marL="0" rtl="0" algn="l">
              <a:spcBef>
                <a:spcPts val="0"/>
              </a:spcBef>
              <a:spcAft>
                <a:spcPts val="0"/>
              </a:spcAft>
              <a:buNone/>
            </a:pPr>
            <a:r>
              <a:rPr lang="en-US"/>
              <a:t>The target goal is still the most important one, But we can see that this time is the fundraising duration is the second important feature. To illustrates the distinction between relative importance and permutation importance I combine them into one graph </a:t>
            </a:r>
            <a:endParaRPr/>
          </a:p>
        </p:txBody>
      </p:sp>
      <p:sp>
        <p:nvSpPr>
          <p:cNvPr id="149" name="Google Shape;149;g6c46eec07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46eec07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46eec07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this graph, the horizontal axis represents for Relative, the vertical axis for permutation.</a:t>
            </a:r>
            <a:r>
              <a:rPr lang="en-US"/>
              <a:t>Whichever the feature is on the up right side is more important </a:t>
            </a:r>
            <a:endParaRPr/>
          </a:p>
          <a:p>
            <a:pPr indent="0" lvl="0" marL="0" rtl="0" algn="l">
              <a:spcBef>
                <a:spcPts val="0"/>
              </a:spcBef>
              <a:spcAft>
                <a:spcPts val="0"/>
              </a:spcAft>
              <a:buNone/>
            </a:pPr>
            <a:r>
              <a:rPr lang="en-US"/>
              <a:t>And it’s quite clear that the target goal is the dominantly important feature.By the graph we can conclude that, target goal, fundraising duration are the most important features.</a:t>
            </a:r>
            <a:endParaRPr/>
          </a:p>
        </p:txBody>
      </p:sp>
      <p:sp>
        <p:nvSpPr>
          <p:cNvPr id="157" name="Google Shape;157;g6c46eec07b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46eec07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46eec07b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7F7F7"/>
                </a:highlight>
                <a:latin typeface="Courier New"/>
                <a:ea typeface="Courier New"/>
                <a:cs typeface="Courier New"/>
                <a:sym typeface="Courier New"/>
              </a:rPr>
              <a:t>pi_df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eli5</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explain_weights_df(perm, feature_names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X_test2</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columns</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tolist(), feature_filter</a:t>
            </a:r>
            <a:r>
              <a:rPr lang="en-US" sz="1050">
                <a:solidFill>
                  <a:srgbClr val="055BE0"/>
                </a:solidFill>
                <a:highlight>
                  <a:srgbClr val="F7F7F7"/>
                </a:highlight>
                <a:latin typeface="Courier New"/>
                <a:ea typeface="Courier New"/>
                <a:cs typeface="Courier New"/>
                <a:sym typeface="Courier New"/>
              </a:rPr>
              <a:t>=</a:t>
            </a:r>
            <a:r>
              <a:rPr lang="en-US" sz="1050">
                <a:solidFill>
                  <a:srgbClr val="007B00"/>
                </a:solidFill>
                <a:highlight>
                  <a:srgbClr val="F7F7F7"/>
                </a:highlight>
                <a:latin typeface="Courier New"/>
                <a:ea typeface="Courier New"/>
                <a:cs typeface="Courier New"/>
                <a:sym typeface="Courier New"/>
              </a:rPr>
              <a:t>lambda</a:t>
            </a:r>
            <a:r>
              <a:rPr lang="en-US" sz="1050">
                <a:highlight>
                  <a:srgbClr val="F7F7F7"/>
                </a:highlight>
                <a:latin typeface="Courier New"/>
                <a:ea typeface="Courier New"/>
                <a:cs typeface="Courier New"/>
                <a:sym typeface="Courier New"/>
              </a:rPr>
              <a:t> x: x[</a:t>
            </a:r>
            <a:r>
              <a:rPr lang="en-US" sz="1050">
                <a:solidFill>
                  <a:srgbClr val="666666"/>
                </a:solidFill>
                <a:highlight>
                  <a:srgbClr val="F7F7F7"/>
                </a:highlight>
                <a:latin typeface="Courier New"/>
                <a:ea typeface="Courier New"/>
                <a:cs typeface="Courier New"/>
                <a:sym typeface="Courier New"/>
              </a:rPr>
              <a:t>0</a:t>
            </a:r>
            <a:r>
              <a:rPr lang="en-US" sz="1050">
                <a:highlight>
                  <a:srgbClr val="F7F7F7"/>
                </a:highlight>
                <a:latin typeface="Courier New"/>
                <a:ea typeface="Courier New"/>
                <a:cs typeface="Courier New"/>
                <a:sym typeface="Courier New"/>
              </a:rPr>
              <a:t>]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a:t>
            </a:r>
            <a:r>
              <a:rPr lang="en-US" sz="1050">
                <a:solidFill>
                  <a:srgbClr val="BB2323"/>
                </a:solidFill>
                <a:highlight>
                  <a:srgbClr val="F7F7F7"/>
                </a:highlight>
                <a:latin typeface="Courier New"/>
                <a:ea typeface="Courier New"/>
                <a:cs typeface="Courier New"/>
                <a:sym typeface="Courier New"/>
              </a:rPr>
              <a:t>'_'</a:t>
            </a:r>
            <a:r>
              <a:rPr lang="en-US"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US" sz="1050">
                <a:highlight>
                  <a:srgbClr val="F7F7F7"/>
                </a:highlight>
                <a:latin typeface="Courier New"/>
                <a:ea typeface="Courier New"/>
                <a:cs typeface="Courier New"/>
                <a:sym typeface="Courier New"/>
              </a:rPr>
              <a:t>pi_df[</a:t>
            </a:r>
            <a:r>
              <a:rPr lang="en-US" sz="1050">
                <a:solidFill>
                  <a:srgbClr val="BA2121"/>
                </a:solidFill>
                <a:highlight>
                  <a:srgbClr val="F7F7F7"/>
                </a:highlight>
                <a:latin typeface="Courier New"/>
                <a:ea typeface="Courier New"/>
                <a:cs typeface="Courier New"/>
                <a:sym typeface="Courier New"/>
              </a:rPr>
              <a:t>"feature"</a:t>
            </a:r>
            <a:r>
              <a:rPr lang="en-US" sz="1050">
                <a:highlight>
                  <a:srgbClr val="F7F7F7"/>
                </a:highlight>
                <a:latin typeface="Courier New"/>
                <a:ea typeface="Courier New"/>
                <a:cs typeface="Courier New"/>
                <a:sym typeface="Courier New"/>
              </a:rPr>
              <a:t>]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pi_df[</a:t>
            </a:r>
            <a:r>
              <a:rPr lang="en-US" sz="1050">
                <a:solidFill>
                  <a:srgbClr val="BA2121"/>
                </a:solidFill>
                <a:highlight>
                  <a:srgbClr val="F7F7F7"/>
                </a:highlight>
                <a:latin typeface="Courier New"/>
                <a:ea typeface="Courier New"/>
                <a:cs typeface="Courier New"/>
                <a:sym typeface="Courier New"/>
              </a:rPr>
              <a:t>"feature"</a:t>
            </a:r>
            <a:r>
              <a:rPr lang="en-US" sz="1050">
                <a:highlight>
                  <a:srgbClr val="F7F7F7"/>
                </a:highlight>
                <a:latin typeface="Courier New"/>
                <a:ea typeface="Courier New"/>
                <a:cs typeface="Courier New"/>
                <a:sym typeface="Courier New"/>
              </a:rPr>
              <a:t>]</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apply(</a:t>
            </a:r>
            <a:r>
              <a:rPr lang="en-US" sz="1050">
                <a:solidFill>
                  <a:srgbClr val="007B00"/>
                </a:solidFill>
                <a:highlight>
                  <a:srgbClr val="F7F7F7"/>
                </a:highlight>
                <a:latin typeface="Courier New"/>
                <a:ea typeface="Courier New"/>
                <a:cs typeface="Courier New"/>
                <a:sym typeface="Courier New"/>
              </a:rPr>
              <a:t>lambda</a:t>
            </a:r>
            <a:r>
              <a:rPr lang="en-US" sz="1050">
                <a:highlight>
                  <a:srgbClr val="F7F7F7"/>
                </a:highlight>
                <a:latin typeface="Courier New"/>
                <a:ea typeface="Courier New"/>
                <a:cs typeface="Courier New"/>
                <a:sym typeface="Courier New"/>
              </a:rPr>
              <a:t> x : x[</a:t>
            </a:r>
            <a:r>
              <a:rPr lang="en-US" sz="1050">
                <a:solidFill>
                  <a:srgbClr val="666666"/>
                </a:solidFill>
                <a:highlight>
                  <a:srgbClr val="F7F7F7"/>
                </a:highlight>
                <a:latin typeface="Courier New"/>
                <a:ea typeface="Courier New"/>
                <a:cs typeface="Courier New"/>
                <a:sym typeface="Courier New"/>
              </a:rPr>
              <a:t>1</a:t>
            </a:r>
            <a:r>
              <a:rPr lang="en-US"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US" sz="1050">
                <a:highlight>
                  <a:srgbClr val="F7F7F7"/>
                </a:highlight>
                <a:latin typeface="Courier New"/>
                <a:ea typeface="Courier New"/>
                <a:cs typeface="Courier New"/>
                <a:sym typeface="Courier New"/>
              </a:rPr>
              <a:t>highs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pi_df[pi_df</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weight </a:t>
            </a:r>
            <a:r>
              <a:rPr lang="en-US" sz="1050">
                <a:solidFill>
                  <a:srgbClr val="055BE0"/>
                </a:solidFill>
                <a:highlight>
                  <a:srgbClr val="F7F7F7"/>
                </a:highlight>
                <a:latin typeface="Courier New"/>
                <a:ea typeface="Courier New"/>
                <a:cs typeface="Courier New"/>
                <a:sym typeface="Courier New"/>
              </a:rPr>
              <a:t>&gt;=</a:t>
            </a:r>
            <a:r>
              <a:rPr lang="en-US" sz="1050">
                <a:highlight>
                  <a:srgbClr val="F7F7F7"/>
                </a:highlight>
                <a:latin typeface="Courier New"/>
                <a:ea typeface="Courier New"/>
                <a:cs typeface="Courier New"/>
                <a:sym typeface="Courier New"/>
              </a:rPr>
              <a:t> </a:t>
            </a:r>
            <a:r>
              <a:rPr lang="en-US" sz="1050">
                <a:solidFill>
                  <a:srgbClr val="666666"/>
                </a:solidFill>
                <a:highlight>
                  <a:srgbClr val="F7F7F7"/>
                </a:highlight>
                <a:latin typeface="Courier New"/>
                <a:ea typeface="Courier New"/>
                <a:cs typeface="Courier New"/>
                <a:sym typeface="Courier New"/>
              </a:rPr>
              <a:t>0.001</a:t>
            </a:r>
            <a:r>
              <a:rPr lang="en-US"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US" sz="1050">
                <a:highlight>
                  <a:srgbClr val="F7F7F7"/>
                </a:highlight>
                <a:latin typeface="Courier New"/>
                <a:ea typeface="Courier New"/>
                <a:cs typeface="Courier New"/>
                <a:sym typeface="Courier New"/>
              </a:rPr>
              <a:t>med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pi_df[(pi_df</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weight </a:t>
            </a:r>
            <a:r>
              <a:rPr lang="en-US" sz="1050">
                <a:solidFill>
                  <a:srgbClr val="055BE0"/>
                </a:solidFill>
                <a:highlight>
                  <a:srgbClr val="F7F7F7"/>
                </a:highlight>
                <a:latin typeface="Courier New"/>
                <a:ea typeface="Courier New"/>
                <a:cs typeface="Courier New"/>
                <a:sym typeface="Courier New"/>
              </a:rPr>
              <a:t>&gt;</a:t>
            </a:r>
            <a:r>
              <a:rPr lang="en-US" sz="1050">
                <a:highlight>
                  <a:srgbClr val="F7F7F7"/>
                </a:highlight>
                <a:latin typeface="Courier New"/>
                <a:ea typeface="Courier New"/>
                <a:cs typeface="Courier New"/>
                <a:sym typeface="Courier New"/>
              </a:rPr>
              <a:t> </a:t>
            </a:r>
            <a:r>
              <a:rPr lang="en-US" sz="1050">
                <a:solidFill>
                  <a:srgbClr val="055BE0"/>
                </a:solidFill>
                <a:highlight>
                  <a:srgbClr val="F7F7F7"/>
                </a:highlight>
                <a:latin typeface="Courier New"/>
                <a:ea typeface="Courier New"/>
                <a:cs typeface="Courier New"/>
                <a:sym typeface="Courier New"/>
              </a:rPr>
              <a:t>-</a:t>
            </a:r>
            <a:r>
              <a:rPr lang="en-US" sz="1050">
                <a:solidFill>
                  <a:srgbClr val="666666"/>
                </a:solidFill>
                <a:highlight>
                  <a:srgbClr val="F7F7F7"/>
                </a:highlight>
                <a:latin typeface="Courier New"/>
                <a:ea typeface="Courier New"/>
                <a:cs typeface="Courier New"/>
                <a:sym typeface="Courier New"/>
              </a:rPr>
              <a:t>0.0005</a:t>
            </a:r>
            <a:r>
              <a:rPr lang="en-US" sz="1050">
                <a:highlight>
                  <a:srgbClr val="F7F7F7"/>
                </a:highlight>
                <a:latin typeface="Courier New"/>
                <a:ea typeface="Courier New"/>
                <a:cs typeface="Courier New"/>
                <a:sym typeface="Courier New"/>
              </a:rPr>
              <a:t>) </a:t>
            </a:r>
            <a:r>
              <a:rPr lang="en-US" sz="1050">
                <a:solidFill>
                  <a:srgbClr val="055BE0"/>
                </a:solidFill>
                <a:highlight>
                  <a:srgbClr val="F7F7F7"/>
                </a:highlight>
                <a:latin typeface="Courier New"/>
                <a:ea typeface="Courier New"/>
                <a:cs typeface="Courier New"/>
                <a:sym typeface="Courier New"/>
              </a:rPr>
              <a:t>&amp;</a:t>
            </a:r>
            <a:r>
              <a:rPr lang="en-US" sz="1050">
                <a:highlight>
                  <a:srgbClr val="F7F7F7"/>
                </a:highlight>
                <a:latin typeface="Courier New"/>
                <a:ea typeface="Courier New"/>
                <a:cs typeface="Courier New"/>
                <a:sym typeface="Courier New"/>
              </a:rPr>
              <a:t> (pi_df</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weight </a:t>
            </a:r>
            <a:r>
              <a:rPr lang="en-US" sz="1050">
                <a:solidFill>
                  <a:srgbClr val="055BE0"/>
                </a:solidFill>
                <a:highlight>
                  <a:srgbClr val="F7F7F7"/>
                </a:highlight>
                <a:latin typeface="Courier New"/>
                <a:ea typeface="Courier New"/>
                <a:cs typeface="Courier New"/>
                <a:sym typeface="Courier New"/>
              </a:rPr>
              <a:t>&lt;</a:t>
            </a:r>
            <a:r>
              <a:rPr lang="en-US" sz="1050">
                <a:highlight>
                  <a:srgbClr val="F7F7F7"/>
                </a:highlight>
                <a:latin typeface="Courier New"/>
                <a:ea typeface="Courier New"/>
                <a:cs typeface="Courier New"/>
                <a:sym typeface="Courier New"/>
              </a:rPr>
              <a:t> </a:t>
            </a:r>
            <a:r>
              <a:rPr lang="en-US" sz="1050">
                <a:solidFill>
                  <a:srgbClr val="666666"/>
                </a:solidFill>
                <a:highlight>
                  <a:srgbClr val="F7F7F7"/>
                </a:highlight>
                <a:latin typeface="Courier New"/>
                <a:ea typeface="Courier New"/>
                <a:cs typeface="Courier New"/>
                <a:sym typeface="Courier New"/>
              </a:rPr>
              <a:t>0.001</a:t>
            </a:r>
            <a:r>
              <a:rPr lang="en-US"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lnSpc>
                <a:spcPct val="170000"/>
              </a:lnSpc>
              <a:spcBef>
                <a:spcPts val="0"/>
              </a:spcBef>
              <a:spcAft>
                <a:spcPts val="0"/>
              </a:spcAft>
              <a:buClr>
                <a:schemeClr val="dk1"/>
              </a:buClr>
              <a:buSzPts val="1100"/>
              <a:buFont typeface="Arial"/>
              <a:buNone/>
            </a:pPr>
            <a:r>
              <a:rPr lang="en-US" sz="1050">
                <a:highlight>
                  <a:srgbClr val="F7F7F7"/>
                </a:highlight>
                <a:latin typeface="Courier New"/>
                <a:ea typeface="Courier New"/>
                <a:cs typeface="Courier New"/>
                <a:sym typeface="Courier New"/>
              </a:rPr>
              <a:t>lows </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 pi_df[pi_df</a:t>
            </a:r>
            <a:r>
              <a:rPr lang="en-US" sz="1050">
                <a:solidFill>
                  <a:srgbClr val="055BE0"/>
                </a:solidFill>
                <a:highlight>
                  <a:srgbClr val="F7F7F7"/>
                </a:highlight>
                <a:latin typeface="Courier New"/>
                <a:ea typeface="Courier New"/>
                <a:cs typeface="Courier New"/>
                <a:sym typeface="Courier New"/>
              </a:rPr>
              <a:t>.</a:t>
            </a:r>
            <a:r>
              <a:rPr lang="en-US" sz="1050">
                <a:highlight>
                  <a:srgbClr val="F7F7F7"/>
                </a:highlight>
                <a:latin typeface="Courier New"/>
                <a:ea typeface="Courier New"/>
                <a:cs typeface="Courier New"/>
                <a:sym typeface="Courier New"/>
              </a:rPr>
              <a:t>weight </a:t>
            </a:r>
            <a:r>
              <a:rPr lang="en-US" sz="1050">
                <a:solidFill>
                  <a:srgbClr val="055BE0"/>
                </a:solidFill>
                <a:highlight>
                  <a:srgbClr val="F7F7F7"/>
                </a:highlight>
                <a:latin typeface="Courier New"/>
                <a:ea typeface="Courier New"/>
                <a:cs typeface="Courier New"/>
                <a:sym typeface="Courier New"/>
              </a:rPr>
              <a:t>&lt;=</a:t>
            </a:r>
            <a:r>
              <a:rPr lang="en-US" sz="1050">
                <a:highlight>
                  <a:srgbClr val="F7F7F7"/>
                </a:highlight>
                <a:latin typeface="Courier New"/>
                <a:ea typeface="Courier New"/>
                <a:cs typeface="Courier New"/>
                <a:sym typeface="Courier New"/>
              </a:rPr>
              <a:t> </a:t>
            </a:r>
            <a:r>
              <a:rPr lang="en-US" sz="1050">
                <a:solidFill>
                  <a:srgbClr val="055BE0"/>
                </a:solidFill>
                <a:highlight>
                  <a:srgbClr val="F7F7F7"/>
                </a:highlight>
                <a:latin typeface="Courier New"/>
                <a:ea typeface="Courier New"/>
                <a:cs typeface="Courier New"/>
                <a:sym typeface="Courier New"/>
              </a:rPr>
              <a:t>-</a:t>
            </a:r>
            <a:r>
              <a:rPr lang="en-US" sz="1050">
                <a:solidFill>
                  <a:srgbClr val="666666"/>
                </a:solidFill>
                <a:highlight>
                  <a:srgbClr val="F7F7F7"/>
                </a:highlight>
                <a:latin typeface="Courier New"/>
                <a:ea typeface="Courier New"/>
                <a:cs typeface="Courier New"/>
                <a:sym typeface="Courier New"/>
              </a:rPr>
              <a:t>0.0005</a:t>
            </a:r>
            <a:r>
              <a:rPr lang="en-US"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US"/>
              <a:t>And we also use the ELI5 library, to found the positive or negative influence regarding each key words.We </a:t>
            </a:r>
            <a:r>
              <a:rPr lang="en-US"/>
              <a:t>found out that there are certain words such as band,card, recording will increase the successful rate of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Record,make,live these are rather neutral key words,they have neutral influence toward the successful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words like playing  ,  game , short film,contraryly, will do bad to the </a:t>
            </a:r>
            <a:r>
              <a:rPr lang="en-US"/>
              <a:t>success rate for the project.</a:t>
            </a:r>
            <a:endParaRPr/>
          </a:p>
        </p:txBody>
      </p:sp>
      <p:sp>
        <p:nvSpPr>
          <p:cNvPr id="165" name="Google Shape;165;g6c46eec07b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a123f0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a123f0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highlight>
                  <a:srgbClr val="FFFFFF"/>
                </a:highlight>
              </a:rPr>
              <a:t>this graph Impact of the number of words in Name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US" sz="1050">
                <a:highlight>
                  <a:srgbClr val="FFFFFF"/>
                </a:highlight>
              </a:rPr>
              <a:t>If a project has less than 3 words in the project name, it will not have some significant improvement. </a:t>
            </a:r>
            <a:endParaRPr sz="1050">
              <a:highlight>
                <a:srgbClr val="FFFFFF"/>
              </a:highlight>
            </a:endParaRPr>
          </a:p>
          <a:p>
            <a:pPr indent="0" lvl="0" marL="0" rtl="0" algn="l">
              <a:spcBef>
                <a:spcPts val="0"/>
              </a:spcBef>
              <a:spcAft>
                <a:spcPts val="0"/>
              </a:spcAft>
              <a:buNone/>
            </a:pPr>
            <a:r>
              <a:rPr lang="en-US" sz="1050">
                <a:highlight>
                  <a:srgbClr val="FFFFFF"/>
                </a:highlight>
              </a:rPr>
              <a:t>However, we can observe that if the project name has 2 to 7 words, the corresponding successful rate also increases linearly.</a:t>
            </a:r>
            <a:endParaRPr sz="1050">
              <a:highlight>
                <a:srgbClr val="FFFFFF"/>
              </a:highlight>
            </a:endParaRPr>
          </a:p>
          <a:p>
            <a:pPr indent="0" lvl="0" marL="0" rtl="0" algn="l">
              <a:spcBef>
                <a:spcPts val="0"/>
              </a:spcBef>
              <a:spcAft>
                <a:spcPts val="0"/>
              </a:spcAft>
              <a:buNone/>
            </a:pPr>
            <a:r>
              <a:rPr lang="en-US" sz="1050">
                <a:highlight>
                  <a:srgbClr val="FFFFFF"/>
                </a:highlight>
              </a:rPr>
              <a:t>When the words more than ten, the successful ratet hit the plateau, and doesn’t fluctuate a lot.</a:t>
            </a:r>
            <a:endParaRPr sz="1050">
              <a:highlight>
                <a:srgbClr val="FFFFFF"/>
              </a:highlight>
            </a:endParaRPr>
          </a:p>
          <a:p>
            <a:pPr indent="0" lvl="0" marL="0" rtl="0" algn="l">
              <a:spcBef>
                <a:spcPts val="0"/>
              </a:spcBef>
              <a:spcAft>
                <a:spcPts val="0"/>
              </a:spcAft>
              <a:buNone/>
            </a:pPr>
            <a:r>
              <a:rPr lang="en-US" sz="1050">
                <a:highlight>
                  <a:srgbClr val="FFFFFF"/>
                </a:highlight>
              </a:rPr>
              <a:t>Hence, the ideal word limit is somewhere around 7 - 10.</a:t>
            </a:r>
            <a:endParaRPr sz="1050">
              <a:highlight>
                <a:srgbClr val="FFFFFF"/>
              </a:highlight>
            </a:endParaRPr>
          </a:p>
          <a:p>
            <a:pPr indent="0" lvl="0" marL="0" rtl="0" algn="l">
              <a:spcBef>
                <a:spcPts val="0"/>
              </a:spcBef>
              <a:spcAft>
                <a:spcPts val="0"/>
              </a:spcAft>
              <a:buNone/>
            </a:pPr>
            <a:r>
              <a:t/>
            </a:r>
            <a:endParaRPr sz="1050">
              <a:highlight>
                <a:srgbClr val="FFFFFF"/>
              </a:highlight>
            </a:endParaRPr>
          </a:p>
        </p:txBody>
      </p:sp>
      <p:sp>
        <p:nvSpPr>
          <p:cNvPr id="173" name="Google Shape;173;g7ba123f03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chemeClr val="dk2"/>
                </a:solidFill>
                <a:latin typeface="Arial"/>
                <a:ea typeface="Arial"/>
                <a:cs typeface="Arial"/>
                <a:sym typeface="Arial"/>
              </a:defRPr>
            </a:lvl1pPr>
            <a:lvl2pPr indent="0" lvl="1" marL="0" marR="0" algn="r">
              <a:spcBef>
                <a:spcPts val="0"/>
              </a:spcBef>
              <a:buNone/>
              <a:defRPr b="0" i="0" sz="1200" u="none" cap="none" strike="noStrike">
                <a:solidFill>
                  <a:schemeClr val="dk2"/>
                </a:solidFill>
                <a:latin typeface="Arial"/>
                <a:ea typeface="Arial"/>
                <a:cs typeface="Arial"/>
                <a:sym typeface="Arial"/>
              </a:defRPr>
            </a:lvl2pPr>
            <a:lvl3pPr indent="0" lvl="2" marL="0" marR="0" algn="r">
              <a:spcBef>
                <a:spcPts val="0"/>
              </a:spcBef>
              <a:buNone/>
              <a:defRPr b="0" i="0" sz="1200" u="none" cap="none" strike="noStrike">
                <a:solidFill>
                  <a:schemeClr val="dk2"/>
                </a:solidFill>
                <a:latin typeface="Arial"/>
                <a:ea typeface="Arial"/>
                <a:cs typeface="Arial"/>
                <a:sym typeface="Arial"/>
              </a:defRPr>
            </a:lvl3pPr>
            <a:lvl4pPr indent="0" lvl="3" marL="0" marR="0" algn="r">
              <a:spcBef>
                <a:spcPts val="0"/>
              </a:spcBef>
              <a:buNone/>
              <a:defRPr b="0" i="0" sz="1200" u="none" cap="none" strike="noStrike">
                <a:solidFill>
                  <a:schemeClr val="dk2"/>
                </a:solidFill>
                <a:latin typeface="Arial"/>
                <a:ea typeface="Arial"/>
                <a:cs typeface="Arial"/>
                <a:sym typeface="Arial"/>
              </a:defRPr>
            </a:lvl4pPr>
            <a:lvl5pPr indent="0" lvl="4" marL="0" marR="0" algn="r">
              <a:spcBef>
                <a:spcPts val="0"/>
              </a:spcBef>
              <a:buNone/>
              <a:defRPr b="0" i="0" sz="1200" u="none" cap="none" strike="noStrike">
                <a:solidFill>
                  <a:schemeClr val="dk2"/>
                </a:solidFill>
                <a:latin typeface="Arial"/>
                <a:ea typeface="Arial"/>
                <a:cs typeface="Arial"/>
                <a:sym typeface="Arial"/>
              </a:defRPr>
            </a:lvl5pPr>
            <a:lvl6pPr indent="0" lvl="5" marL="0" marR="0" algn="r">
              <a:spcBef>
                <a:spcPts val="0"/>
              </a:spcBef>
              <a:buNone/>
              <a:defRPr b="0" i="0" sz="1200" u="none" cap="none" strike="noStrike">
                <a:solidFill>
                  <a:schemeClr val="dk2"/>
                </a:solidFill>
                <a:latin typeface="Arial"/>
                <a:ea typeface="Arial"/>
                <a:cs typeface="Arial"/>
                <a:sym typeface="Arial"/>
              </a:defRPr>
            </a:lvl6pPr>
            <a:lvl7pPr indent="0" lvl="6" marL="0" marR="0" algn="r">
              <a:spcBef>
                <a:spcPts val="0"/>
              </a:spcBef>
              <a:buNone/>
              <a:defRPr b="0" i="0" sz="1200" u="none" cap="none" strike="noStrike">
                <a:solidFill>
                  <a:schemeClr val="dk2"/>
                </a:solidFill>
                <a:latin typeface="Arial"/>
                <a:ea typeface="Arial"/>
                <a:cs typeface="Arial"/>
                <a:sym typeface="Arial"/>
              </a:defRPr>
            </a:lvl7pPr>
            <a:lvl8pPr indent="0" lvl="7" marL="0" marR="0" algn="r">
              <a:spcBef>
                <a:spcPts val="0"/>
              </a:spcBef>
              <a:buNone/>
              <a:defRPr b="0" i="0" sz="1200" u="none" cap="none" strike="noStrike">
                <a:solidFill>
                  <a:schemeClr val="dk2"/>
                </a:solidFill>
                <a:latin typeface="Arial"/>
                <a:ea typeface="Arial"/>
                <a:cs typeface="Arial"/>
                <a:sym typeface="Arial"/>
              </a:defRPr>
            </a:lvl8pPr>
            <a:lvl9pPr indent="0" lvl="8" marL="0" marR="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
          <p:cNvGrpSpPr/>
          <p:nvPr/>
        </p:nvGrpSpPr>
        <p:grpSpPr>
          <a:xfrm>
            <a:off x="752858" y="744469"/>
            <a:ext cx="10674116" cy="5349671"/>
            <a:chOff x="752858" y="744469"/>
            <a:chExt cx="10674116"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內容"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chemeClr val="lt2"/>
                </a:solidFill>
                <a:latin typeface="Arial"/>
                <a:ea typeface="Arial"/>
                <a:cs typeface="Arial"/>
                <a:sym typeface="Arial"/>
              </a:defRPr>
            </a:lvl1pPr>
            <a:lvl2pPr indent="0" lvl="1" marL="0" marR="0" algn="r">
              <a:spcBef>
                <a:spcPts val="0"/>
              </a:spcBef>
              <a:buNone/>
              <a:defRPr b="0" i="0" sz="1200" u="none" cap="none" strike="noStrike">
                <a:solidFill>
                  <a:schemeClr val="lt2"/>
                </a:solidFill>
                <a:latin typeface="Arial"/>
                <a:ea typeface="Arial"/>
                <a:cs typeface="Arial"/>
                <a:sym typeface="Arial"/>
              </a:defRPr>
            </a:lvl2pPr>
            <a:lvl3pPr indent="0" lvl="2" marL="0" marR="0" algn="r">
              <a:spcBef>
                <a:spcPts val="0"/>
              </a:spcBef>
              <a:buNone/>
              <a:defRPr b="0" i="0" sz="1200" u="none" cap="none" strike="noStrike">
                <a:solidFill>
                  <a:schemeClr val="lt2"/>
                </a:solidFill>
                <a:latin typeface="Arial"/>
                <a:ea typeface="Arial"/>
                <a:cs typeface="Arial"/>
                <a:sym typeface="Arial"/>
              </a:defRPr>
            </a:lvl3pPr>
            <a:lvl4pPr indent="0" lvl="3" marL="0" marR="0" algn="r">
              <a:spcBef>
                <a:spcPts val="0"/>
              </a:spcBef>
              <a:buNone/>
              <a:defRPr b="0" i="0" sz="1200" u="none" cap="none" strike="noStrike">
                <a:solidFill>
                  <a:schemeClr val="lt2"/>
                </a:solidFill>
                <a:latin typeface="Arial"/>
                <a:ea typeface="Arial"/>
                <a:cs typeface="Arial"/>
                <a:sym typeface="Arial"/>
              </a:defRPr>
            </a:lvl4pPr>
            <a:lvl5pPr indent="0" lvl="4" marL="0" marR="0" algn="r">
              <a:spcBef>
                <a:spcPts val="0"/>
              </a:spcBef>
              <a:buNone/>
              <a:defRPr b="0" i="0" sz="1200" u="none" cap="none" strike="noStrike">
                <a:solidFill>
                  <a:schemeClr val="lt2"/>
                </a:solidFill>
                <a:latin typeface="Arial"/>
                <a:ea typeface="Arial"/>
                <a:cs typeface="Arial"/>
                <a:sym typeface="Arial"/>
              </a:defRPr>
            </a:lvl5pPr>
            <a:lvl6pPr indent="0" lvl="5" marL="0" marR="0" algn="r">
              <a:spcBef>
                <a:spcPts val="0"/>
              </a:spcBef>
              <a:buNone/>
              <a:defRPr b="0" i="0" sz="1200" u="none" cap="none" strike="noStrike">
                <a:solidFill>
                  <a:schemeClr val="lt2"/>
                </a:solidFill>
                <a:latin typeface="Arial"/>
                <a:ea typeface="Arial"/>
                <a:cs typeface="Arial"/>
                <a:sym typeface="Arial"/>
              </a:defRPr>
            </a:lvl6pPr>
            <a:lvl7pPr indent="0" lvl="6" marL="0" marR="0" algn="r">
              <a:spcBef>
                <a:spcPts val="0"/>
              </a:spcBef>
              <a:buNone/>
              <a:defRPr b="0" i="0" sz="1200" u="none" cap="none" strike="noStrike">
                <a:solidFill>
                  <a:schemeClr val="lt2"/>
                </a:solidFill>
                <a:latin typeface="Arial"/>
                <a:ea typeface="Arial"/>
                <a:cs typeface="Arial"/>
                <a:sym typeface="Arial"/>
              </a:defRPr>
            </a:lvl7pPr>
            <a:lvl8pPr indent="0" lvl="7" marL="0" marR="0" algn="r">
              <a:spcBef>
                <a:spcPts val="0"/>
              </a:spcBef>
              <a:buNone/>
              <a:defRPr b="0" i="0" sz="1200" u="none" cap="none" strike="noStrike">
                <a:solidFill>
                  <a:schemeClr val="lt2"/>
                </a:solidFill>
                <a:latin typeface="Arial"/>
                <a:ea typeface="Arial"/>
                <a:cs typeface="Arial"/>
                <a:sym typeface="Arial"/>
              </a:defRPr>
            </a:lvl8pPr>
            <a:lvl9pPr indent="0" lvl="8" marL="0" marR="0" algn="r">
              <a:spcBef>
                <a:spcPts val="0"/>
              </a:spcBef>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title="裁切線"/>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個內容"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showMasterSp="0" type="objTx">
  <p:cSld name="OBJECT_WITH_CAPTION_TEXT">
    <p:spTree>
      <p:nvGrpSpPr>
        <p:cNvPr id="63" name="Shape 63"/>
        <p:cNvGrpSpPr/>
        <p:nvPr/>
      </p:nvGrpSpPr>
      <p:grpSpPr>
        <a:xfrm>
          <a:off x="0" y="0"/>
          <a:ext cx="0" cy="0"/>
          <a:chOff x="0" y="0"/>
          <a:chExt cx="0" cy="0"/>
        </a:xfrm>
      </p:grpSpPr>
      <p:sp>
        <p:nvSpPr>
          <p:cNvPr id="64" name="Google Shape;64;p9" title="背景圖案"/>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chemeClr val="dk2"/>
                </a:solidFill>
                <a:latin typeface="Arial"/>
                <a:ea typeface="Arial"/>
                <a:cs typeface="Arial"/>
                <a:sym typeface="Arial"/>
              </a:defRPr>
            </a:lvl1pPr>
            <a:lvl2pPr indent="0" lvl="1" marL="0" marR="0" algn="r">
              <a:spcBef>
                <a:spcPts val="0"/>
              </a:spcBef>
              <a:buNone/>
              <a:defRPr b="0" i="0" sz="1200" u="none" cap="none" strike="noStrike">
                <a:solidFill>
                  <a:schemeClr val="dk2"/>
                </a:solidFill>
                <a:latin typeface="Arial"/>
                <a:ea typeface="Arial"/>
                <a:cs typeface="Arial"/>
                <a:sym typeface="Arial"/>
              </a:defRPr>
            </a:lvl2pPr>
            <a:lvl3pPr indent="0" lvl="2" marL="0" marR="0" algn="r">
              <a:spcBef>
                <a:spcPts val="0"/>
              </a:spcBef>
              <a:buNone/>
              <a:defRPr b="0" i="0" sz="1200" u="none" cap="none" strike="noStrike">
                <a:solidFill>
                  <a:schemeClr val="dk2"/>
                </a:solidFill>
                <a:latin typeface="Arial"/>
                <a:ea typeface="Arial"/>
                <a:cs typeface="Arial"/>
                <a:sym typeface="Arial"/>
              </a:defRPr>
            </a:lvl3pPr>
            <a:lvl4pPr indent="0" lvl="3" marL="0" marR="0" algn="r">
              <a:spcBef>
                <a:spcPts val="0"/>
              </a:spcBef>
              <a:buNone/>
              <a:defRPr b="0" i="0" sz="1200" u="none" cap="none" strike="noStrike">
                <a:solidFill>
                  <a:schemeClr val="dk2"/>
                </a:solidFill>
                <a:latin typeface="Arial"/>
                <a:ea typeface="Arial"/>
                <a:cs typeface="Arial"/>
                <a:sym typeface="Arial"/>
              </a:defRPr>
            </a:lvl4pPr>
            <a:lvl5pPr indent="0" lvl="4" marL="0" marR="0" algn="r">
              <a:spcBef>
                <a:spcPts val="0"/>
              </a:spcBef>
              <a:buNone/>
              <a:defRPr b="0" i="0" sz="1200" u="none" cap="none" strike="noStrike">
                <a:solidFill>
                  <a:schemeClr val="dk2"/>
                </a:solidFill>
                <a:latin typeface="Arial"/>
                <a:ea typeface="Arial"/>
                <a:cs typeface="Arial"/>
                <a:sym typeface="Arial"/>
              </a:defRPr>
            </a:lvl5pPr>
            <a:lvl6pPr indent="0" lvl="5" marL="0" marR="0" algn="r">
              <a:spcBef>
                <a:spcPts val="0"/>
              </a:spcBef>
              <a:buNone/>
              <a:defRPr b="0" i="0" sz="1200" u="none" cap="none" strike="noStrike">
                <a:solidFill>
                  <a:schemeClr val="dk2"/>
                </a:solidFill>
                <a:latin typeface="Arial"/>
                <a:ea typeface="Arial"/>
                <a:cs typeface="Arial"/>
                <a:sym typeface="Arial"/>
              </a:defRPr>
            </a:lvl6pPr>
            <a:lvl7pPr indent="0" lvl="6" marL="0" marR="0" algn="r">
              <a:spcBef>
                <a:spcPts val="0"/>
              </a:spcBef>
              <a:buNone/>
              <a:defRPr b="0" i="0" sz="1200" u="none" cap="none" strike="noStrike">
                <a:solidFill>
                  <a:schemeClr val="dk2"/>
                </a:solidFill>
                <a:latin typeface="Arial"/>
                <a:ea typeface="Arial"/>
                <a:cs typeface="Arial"/>
                <a:sym typeface="Arial"/>
              </a:defRPr>
            </a:lvl7pPr>
            <a:lvl8pPr indent="0" lvl="7" marL="0" marR="0" algn="r">
              <a:spcBef>
                <a:spcPts val="0"/>
              </a:spcBef>
              <a:buNone/>
              <a:defRPr b="0" i="0" sz="1200" u="none" cap="none" strike="noStrike">
                <a:solidFill>
                  <a:schemeClr val="dk2"/>
                </a:solidFill>
                <a:latin typeface="Arial"/>
                <a:ea typeface="Arial"/>
                <a:cs typeface="Arial"/>
                <a:sym typeface="Arial"/>
              </a:defRPr>
            </a:lvl8pPr>
            <a:lvl9pPr indent="0" lvl="8" marL="0" marR="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title="分割橫條"/>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showMasterSp="0" type="picTx">
  <p:cSld name="PICTURE_WITH_CAPTION_TEXT">
    <p:spTree>
      <p:nvGrpSpPr>
        <p:cNvPr id="72" name="Shape 72"/>
        <p:cNvGrpSpPr/>
        <p:nvPr/>
      </p:nvGrpSpPr>
      <p:grpSpPr>
        <a:xfrm>
          <a:off x="0" y="0"/>
          <a:ext cx="0" cy="0"/>
          <a:chOff x="0" y="0"/>
          <a:chExt cx="0" cy="0"/>
        </a:xfrm>
      </p:grpSpPr>
      <p:sp>
        <p:nvSpPr>
          <p:cNvPr id="73" name="Google Shape;73;p10" title="背景圖案"/>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Arial"/>
                <a:ea typeface="Arial"/>
                <a:cs typeface="Arial"/>
                <a:sym typeface="Arial"/>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Arial"/>
                <a:ea typeface="Arial"/>
                <a:cs typeface="Arial"/>
                <a:sym typeface="Arial"/>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chemeClr val="dk2"/>
                </a:solidFill>
                <a:latin typeface="Arial"/>
                <a:ea typeface="Arial"/>
                <a:cs typeface="Arial"/>
                <a:sym typeface="Arial"/>
              </a:defRPr>
            </a:lvl1pPr>
            <a:lvl2pPr indent="0" lvl="1" marL="0" marR="0" algn="r">
              <a:spcBef>
                <a:spcPts val="0"/>
              </a:spcBef>
              <a:buNone/>
              <a:defRPr b="0" i="0" sz="1200" u="none" cap="none" strike="noStrike">
                <a:solidFill>
                  <a:schemeClr val="dk2"/>
                </a:solidFill>
                <a:latin typeface="Arial"/>
                <a:ea typeface="Arial"/>
                <a:cs typeface="Arial"/>
                <a:sym typeface="Arial"/>
              </a:defRPr>
            </a:lvl2pPr>
            <a:lvl3pPr indent="0" lvl="2" marL="0" marR="0" algn="r">
              <a:spcBef>
                <a:spcPts val="0"/>
              </a:spcBef>
              <a:buNone/>
              <a:defRPr b="0" i="0" sz="1200" u="none" cap="none" strike="noStrike">
                <a:solidFill>
                  <a:schemeClr val="dk2"/>
                </a:solidFill>
                <a:latin typeface="Arial"/>
                <a:ea typeface="Arial"/>
                <a:cs typeface="Arial"/>
                <a:sym typeface="Arial"/>
              </a:defRPr>
            </a:lvl3pPr>
            <a:lvl4pPr indent="0" lvl="3" marL="0" marR="0" algn="r">
              <a:spcBef>
                <a:spcPts val="0"/>
              </a:spcBef>
              <a:buNone/>
              <a:defRPr b="0" i="0" sz="1200" u="none" cap="none" strike="noStrike">
                <a:solidFill>
                  <a:schemeClr val="dk2"/>
                </a:solidFill>
                <a:latin typeface="Arial"/>
                <a:ea typeface="Arial"/>
                <a:cs typeface="Arial"/>
                <a:sym typeface="Arial"/>
              </a:defRPr>
            </a:lvl4pPr>
            <a:lvl5pPr indent="0" lvl="4" marL="0" marR="0" algn="r">
              <a:spcBef>
                <a:spcPts val="0"/>
              </a:spcBef>
              <a:buNone/>
              <a:defRPr b="0" i="0" sz="1200" u="none" cap="none" strike="noStrike">
                <a:solidFill>
                  <a:schemeClr val="dk2"/>
                </a:solidFill>
                <a:latin typeface="Arial"/>
                <a:ea typeface="Arial"/>
                <a:cs typeface="Arial"/>
                <a:sym typeface="Arial"/>
              </a:defRPr>
            </a:lvl5pPr>
            <a:lvl6pPr indent="0" lvl="5" marL="0" marR="0" algn="r">
              <a:spcBef>
                <a:spcPts val="0"/>
              </a:spcBef>
              <a:buNone/>
              <a:defRPr b="0" i="0" sz="1200" u="none" cap="none" strike="noStrike">
                <a:solidFill>
                  <a:schemeClr val="dk2"/>
                </a:solidFill>
                <a:latin typeface="Arial"/>
                <a:ea typeface="Arial"/>
                <a:cs typeface="Arial"/>
                <a:sym typeface="Arial"/>
              </a:defRPr>
            </a:lvl6pPr>
            <a:lvl7pPr indent="0" lvl="6" marL="0" marR="0" algn="r">
              <a:spcBef>
                <a:spcPts val="0"/>
              </a:spcBef>
              <a:buNone/>
              <a:defRPr b="0" i="0" sz="1200" u="none" cap="none" strike="noStrike">
                <a:solidFill>
                  <a:schemeClr val="dk2"/>
                </a:solidFill>
                <a:latin typeface="Arial"/>
                <a:ea typeface="Arial"/>
                <a:cs typeface="Arial"/>
                <a:sym typeface="Arial"/>
              </a:defRPr>
            </a:lvl7pPr>
            <a:lvl8pPr indent="0" lvl="7" marL="0" marR="0" algn="r">
              <a:spcBef>
                <a:spcPts val="0"/>
              </a:spcBef>
              <a:buNone/>
              <a:defRPr b="0" i="0" sz="1200" u="none" cap="none" strike="noStrike">
                <a:solidFill>
                  <a:schemeClr val="dk2"/>
                </a:solidFill>
                <a:latin typeface="Arial"/>
                <a:ea typeface="Arial"/>
                <a:cs typeface="Arial"/>
                <a:sym typeface="Arial"/>
              </a:defRPr>
            </a:lvl8pPr>
            <a:lvl9pPr indent="0" lvl="8" marL="0" marR="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0" title="分割橫條"/>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title="提要欄位"/>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7" name="Shape 97"/>
        <p:cNvGrpSpPr/>
        <p:nvPr/>
      </p:nvGrpSpPr>
      <p:grpSpPr>
        <a:xfrm>
          <a:off x="0" y="0"/>
          <a:ext cx="0" cy="0"/>
          <a:chOff x="0" y="0"/>
          <a:chExt cx="0" cy="0"/>
        </a:xfrm>
      </p:grpSpPr>
      <p:sp>
        <p:nvSpPr>
          <p:cNvPr id="98" name="Google Shape;98;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折線圖圖形超近特寫" id="99" name="Google Shape;99;p13"/>
          <p:cNvPicPr preferRelativeResize="0"/>
          <p:nvPr/>
        </p:nvPicPr>
        <p:blipFill rotWithShape="1">
          <a:blip r:embed="rId3">
            <a:alphaModFix/>
          </a:blip>
          <a:srcRect b="0" l="0" r="0" t="10000"/>
          <a:stretch/>
        </p:blipFill>
        <p:spPr>
          <a:xfrm>
            <a:off x="20" y="10"/>
            <a:ext cx="12191980" cy="6857990"/>
          </a:xfrm>
          <a:prstGeom prst="rect">
            <a:avLst/>
          </a:prstGeom>
          <a:noFill/>
          <a:ln>
            <a:noFill/>
          </a:ln>
        </p:spPr>
      </p:pic>
      <p:sp>
        <p:nvSpPr>
          <p:cNvPr id="100" name="Google Shape;100;p13"/>
          <p:cNvSpPr/>
          <p:nvPr/>
        </p:nvSpPr>
        <p:spPr>
          <a:xfrm rot="10800000">
            <a:off x="5670146" y="3710250"/>
            <a:ext cx="2131466" cy="1830903"/>
          </a:xfrm>
          <a:custGeom>
            <a:rect b="b" l="l" r="r" t="t"/>
            <a:pathLst>
              <a:path extrusionOk="0" h="1983044" w="2308583">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138004" y="4166755"/>
            <a:ext cx="5607908" cy="2040066"/>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13"/>
          <p:cNvSpPr txBox="1"/>
          <p:nvPr>
            <p:ph type="ctrTitle"/>
          </p:nvPr>
        </p:nvSpPr>
        <p:spPr>
          <a:xfrm>
            <a:off x="6298010" y="4333009"/>
            <a:ext cx="5268177" cy="1086237"/>
          </a:xfrm>
          <a:prstGeom prst="rect">
            <a:avLst/>
          </a:prstGeom>
          <a:noFill/>
          <a:ln>
            <a:noFill/>
          </a:ln>
        </p:spPr>
        <p:txBody>
          <a:bodyPr anchorCtr="0" anchor="b" bIns="45700" lIns="91425" spcFirstLastPara="1" rIns="91425" wrap="square" tIns="45700">
            <a:noAutofit/>
          </a:bodyPr>
          <a:lstStyle/>
          <a:p>
            <a:pPr indent="0" lvl="0" marL="0" rtl="0" algn="l">
              <a:lnSpc>
                <a:spcPct val="89000"/>
              </a:lnSpc>
              <a:spcBef>
                <a:spcPts val="0"/>
              </a:spcBef>
              <a:spcAft>
                <a:spcPts val="0"/>
              </a:spcAft>
              <a:buClr>
                <a:srgbClr val="FFFFFF"/>
              </a:buClr>
              <a:buSzPts val="3600"/>
              <a:buFont typeface="Arial"/>
              <a:buNone/>
            </a:pPr>
            <a:r>
              <a:t/>
            </a:r>
            <a:endParaRPr sz="3600">
              <a:solidFill>
                <a:srgbClr val="FFFFFF"/>
              </a:solidFill>
            </a:endParaRPr>
          </a:p>
          <a:p>
            <a:pPr indent="0" lvl="0" marL="0" rtl="0" algn="l">
              <a:lnSpc>
                <a:spcPct val="89000"/>
              </a:lnSpc>
              <a:spcBef>
                <a:spcPts val="0"/>
              </a:spcBef>
              <a:spcAft>
                <a:spcPts val="0"/>
              </a:spcAft>
              <a:buClr>
                <a:srgbClr val="FFFFFF"/>
              </a:buClr>
              <a:buSzPts val="3600"/>
              <a:buFont typeface="Arial"/>
              <a:buNone/>
            </a:pPr>
            <a:r>
              <a:rPr lang="en-US" sz="3600">
                <a:solidFill>
                  <a:srgbClr val="FFFFFF"/>
                </a:solidFill>
              </a:rPr>
              <a:t>Group 14</a:t>
            </a:r>
            <a:endParaRPr sz="3600">
              <a:solidFill>
                <a:srgbClr val="FFFFFF"/>
              </a:solidFill>
            </a:endParaRPr>
          </a:p>
          <a:p>
            <a:pPr indent="0" lvl="0" marL="0" rtl="0" algn="l">
              <a:lnSpc>
                <a:spcPct val="89000"/>
              </a:lnSpc>
              <a:spcBef>
                <a:spcPts val="0"/>
              </a:spcBef>
              <a:spcAft>
                <a:spcPts val="0"/>
              </a:spcAft>
              <a:buClr>
                <a:srgbClr val="FFFFFF"/>
              </a:buClr>
              <a:buSzPts val="3600"/>
              <a:buFont typeface="Arial"/>
              <a:buNone/>
            </a:pPr>
            <a:r>
              <a:rPr lang="en-US" sz="3600">
                <a:solidFill>
                  <a:srgbClr val="FFFFFF"/>
                </a:solidFill>
              </a:rPr>
              <a:t>Kickstarter funding</a:t>
            </a:r>
            <a:endParaRPr/>
          </a:p>
        </p:txBody>
      </p:sp>
      <p:sp>
        <p:nvSpPr>
          <p:cNvPr id="103" name="Google Shape;103;p13"/>
          <p:cNvSpPr txBox="1"/>
          <p:nvPr>
            <p:ph idx="1" type="subTitle"/>
          </p:nvPr>
        </p:nvSpPr>
        <p:spPr>
          <a:xfrm>
            <a:off x="6298000" y="5419251"/>
            <a:ext cx="5268300" cy="708600"/>
          </a:xfrm>
          <a:prstGeom prst="rect">
            <a:avLst/>
          </a:prstGeom>
          <a:noFill/>
          <a:ln>
            <a:noFill/>
          </a:ln>
        </p:spPr>
        <p:txBody>
          <a:bodyPr anchorCtr="0" anchor="t" bIns="45700" lIns="91425" spcFirstLastPara="1" rIns="91425" wrap="square" tIns="45700">
            <a:noAutofit/>
          </a:bodyPr>
          <a:lstStyle/>
          <a:p>
            <a:pPr indent="0" lvl="0" marL="0" rtl="0" algn="l">
              <a:lnSpc>
                <a:spcPct val="112000"/>
              </a:lnSpc>
              <a:spcBef>
                <a:spcPts val="0"/>
              </a:spcBef>
              <a:spcAft>
                <a:spcPts val="0"/>
              </a:spcAft>
              <a:buClr>
                <a:srgbClr val="FFFFFF"/>
              </a:buClr>
              <a:buSzPts val="1800"/>
              <a:buNone/>
            </a:pPr>
            <a:r>
              <a:rPr lang="en-US" sz="1800">
                <a:solidFill>
                  <a:srgbClr val="FFFFFF"/>
                </a:solidFill>
                <a:latin typeface="Comic Sans MS"/>
                <a:ea typeface="Comic Sans MS"/>
                <a:cs typeface="Comic Sans MS"/>
                <a:sym typeface="Comic Sans MS"/>
              </a:rPr>
              <a:t>0510846 陳奕安</a:t>
            </a:r>
            <a:endParaRPr sz="1800">
              <a:solidFill>
                <a:srgbClr val="FFFFFF"/>
              </a:solidFill>
              <a:latin typeface="Comic Sans MS"/>
              <a:ea typeface="Comic Sans MS"/>
              <a:cs typeface="Comic Sans MS"/>
              <a:sym typeface="Comic Sans MS"/>
            </a:endParaRPr>
          </a:p>
          <a:p>
            <a:pPr indent="0" lvl="0" marL="0" rtl="0" algn="l">
              <a:lnSpc>
                <a:spcPct val="112000"/>
              </a:lnSpc>
              <a:spcBef>
                <a:spcPts val="0"/>
              </a:spcBef>
              <a:spcAft>
                <a:spcPts val="0"/>
              </a:spcAft>
              <a:buClr>
                <a:srgbClr val="FFFFFF"/>
              </a:buClr>
              <a:buSzPts val="1800"/>
              <a:buNone/>
            </a:pPr>
            <a:r>
              <a:rPr lang="en-US" sz="1800">
                <a:solidFill>
                  <a:srgbClr val="FFFFFF"/>
                </a:solidFill>
                <a:latin typeface="Comic Sans MS"/>
                <a:ea typeface="Comic Sans MS"/>
                <a:cs typeface="Comic Sans MS"/>
                <a:sym typeface="Comic Sans MS"/>
              </a:rPr>
              <a:t>0513239 朱怡安</a:t>
            </a:r>
            <a:endParaRPr sz="1800">
              <a:solidFill>
                <a:srgbClr val="FFFF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1371600" y="685800"/>
            <a:ext cx="9223200" cy="129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Impact of the number </a:t>
            </a:r>
            <a:r>
              <a:rPr lang="en-US">
                <a:solidFill>
                  <a:schemeClr val="dk1"/>
                </a:solidFill>
              </a:rPr>
              <a:t>characters</a:t>
            </a:r>
            <a:r>
              <a:rPr lang="en-US"/>
              <a:t> of words in Name</a:t>
            </a:r>
            <a:endParaRPr/>
          </a:p>
        </p:txBody>
      </p:sp>
      <p:sp>
        <p:nvSpPr>
          <p:cNvPr id="184" name="Google Shape;184;p22"/>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85" name="Google Shape;185;p22"/>
          <p:cNvPicPr preferRelativeResize="0"/>
          <p:nvPr/>
        </p:nvPicPr>
        <p:blipFill>
          <a:blip r:embed="rId3">
            <a:alphaModFix/>
          </a:blip>
          <a:stretch>
            <a:fillRect/>
          </a:stretch>
        </p:blipFill>
        <p:spPr>
          <a:xfrm>
            <a:off x="1381125" y="1924050"/>
            <a:ext cx="9582150" cy="493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371600" y="685800"/>
            <a:ext cx="9601200" cy="895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Impact of the </a:t>
            </a:r>
            <a:r>
              <a:rPr lang="en-US">
                <a:solidFill>
                  <a:schemeClr val="dk1"/>
                </a:solidFill>
              </a:rPr>
              <a:t>duration </a:t>
            </a:r>
            <a:r>
              <a:rPr lang="en-US"/>
              <a:t>of the Project </a:t>
            </a:r>
            <a:endParaRPr/>
          </a:p>
          <a:p>
            <a:pPr indent="0" lvl="0" marL="0" rtl="0" algn="l">
              <a:spcBef>
                <a:spcPts val="0"/>
              </a:spcBef>
              <a:spcAft>
                <a:spcPts val="0"/>
              </a:spcAft>
              <a:buNone/>
            </a:pPr>
            <a:r>
              <a:t/>
            </a:r>
            <a:endParaRPr/>
          </a:p>
        </p:txBody>
      </p:sp>
      <p:sp>
        <p:nvSpPr>
          <p:cNvPr id="192" name="Google Shape;192;p23"/>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93" name="Google Shape;193;p23"/>
          <p:cNvPicPr preferRelativeResize="0"/>
          <p:nvPr/>
        </p:nvPicPr>
        <p:blipFill>
          <a:blip r:embed="rId3">
            <a:alphaModFix/>
          </a:blip>
          <a:stretch>
            <a:fillRect/>
          </a:stretch>
        </p:blipFill>
        <p:spPr>
          <a:xfrm>
            <a:off x="1371600" y="1719250"/>
            <a:ext cx="9696450" cy="471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371600" y="685800"/>
            <a:ext cx="9601200" cy="8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a:t>
            </a:r>
            <a:r>
              <a:rPr lang="en-US"/>
              <a:t>mpact of the</a:t>
            </a:r>
            <a:r>
              <a:rPr lang="en-US">
                <a:solidFill>
                  <a:schemeClr val="dk1"/>
                </a:solidFill>
              </a:rPr>
              <a:t> project category</a:t>
            </a:r>
            <a:endParaRPr/>
          </a:p>
          <a:p>
            <a:pPr indent="0" lvl="0" marL="0" rtl="0" algn="l">
              <a:spcBef>
                <a:spcPts val="0"/>
              </a:spcBef>
              <a:spcAft>
                <a:spcPts val="0"/>
              </a:spcAft>
              <a:buNone/>
            </a:pPr>
            <a:r>
              <a:t/>
            </a:r>
            <a:endParaRPr/>
          </a:p>
        </p:txBody>
      </p:sp>
      <p:sp>
        <p:nvSpPr>
          <p:cNvPr id="200" name="Google Shape;200;p24"/>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201" name="Google Shape;201;p24"/>
          <p:cNvPicPr preferRelativeResize="0"/>
          <p:nvPr/>
        </p:nvPicPr>
        <p:blipFill>
          <a:blip r:embed="rId3">
            <a:alphaModFix/>
          </a:blip>
          <a:stretch>
            <a:fillRect/>
          </a:stretch>
        </p:blipFill>
        <p:spPr>
          <a:xfrm>
            <a:off x="1485888" y="1566888"/>
            <a:ext cx="9572625" cy="515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5"/>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209" name="Google Shape;209;p25"/>
          <p:cNvPicPr preferRelativeResize="0"/>
          <p:nvPr/>
        </p:nvPicPr>
        <p:blipFill>
          <a:blip r:embed="rId3">
            <a:alphaModFix/>
          </a:blip>
          <a:stretch>
            <a:fillRect/>
          </a:stretch>
        </p:blipFill>
        <p:spPr>
          <a:xfrm>
            <a:off x="1985975" y="67113"/>
            <a:ext cx="8528575" cy="672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485900" y="2686050"/>
            <a:ext cx="9601200" cy="1485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4400"/>
              <a:buFont typeface="Arial"/>
              <a:buNone/>
            </a:pPr>
            <a:r>
              <a:rPr lang="en-US"/>
              <a:t>Kickstarter </a:t>
            </a:r>
            <a:endParaRPr/>
          </a:p>
          <a:p>
            <a:pPr indent="0" lvl="0" marL="0" rtl="0" algn="l">
              <a:spcBef>
                <a:spcPts val="0"/>
              </a:spcBef>
              <a:spcAft>
                <a:spcPts val="0"/>
              </a:spcAft>
              <a:buNone/>
            </a:pPr>
            <a:r>
              <a:t/>
            </a:r>
            <a:endParaRPr/>
          </a:p>
        </p:txBody>
      </p:sp>
      <p:sp>
        <p:nvSpPr>
          <p:cNvPr id="110" name="Google Shape;110;p14"/>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342900" lvl="0" marL="457200" rtl="0" algn="l">
              <a:lnSpc>
                <a:spcPct val="200000"/>
              </a:lnSpc>
              <a:spcBef>
                <a:spcPts val="1000"/>
              </a:spcBef>
              <a:spcAft>
                <a:spcPts val="0"/>
              </a:spcAft>
              <a:buSzPts val="1800"/>
              <a:buChar char="●"/>
            </a:pPr>
            <a:r>
              <a:rPr lang="en-US"/>
              <a:t>Crowdfunding platform</a:t>
            </a:r>
            <a:endParaRPr/>
          </a:p>
          <a:p>
            <a:pPr indent="-342900" lvl="0" marL="457200" rtl="0" algn="l">
              <a:lnSpc>
                <a:spcPct val="200000"/>
              </a:lnSpc>
              <a:spcBef>
                <a:spcPts val="0"/>
              </a:spcBef>
              <a:spcAft>
                <a:spcPts val="0"/>
              </a:spcAft>
              <a:buSzPts val="1800"/>
              <a:buChar char="●"/>
            </a:pPr>
            <a:r>
              <a:rPr lang="en-US"/>
              <a:t>Determine the </a:t>
            </a:r>
            <a:r>
              <a:rPr lang="en-US"/>
              <a:t>Fundraising goals by the fundraiser</a:t>
            </a:r>
            <a:endParaRPr/>
          </a:p>
          <a:p>
            <a:pPr indent="-342900" lvl="0" marL="457200" rtl="0" algn="l">
              <a:lnSpc>
                <a:spcPct val="200000"/>
              </a:lnSpc>
              <a:spcBef>
                <a:spcPts val="0"/>
              </a:spcBef>
              <a:spcAft>
                <a:spcPts val="0"/>
              </a:spcAft>
              <a:buSzPts val="1800"/>
              <a:buChar char="●"/>
            </a:pPr>
            <a:r>
              <a:rPr lang="en-US"/>
              <a:t>Different factors may affect the success rate</a:t>
            </a:r>
            <a:endParaRPr/>
          </a:p>
          <a:p>
            <a:pPr indent="-342900" lvl="0" marL="457200" rtl="0" algn="l">
              <a:lnSpc>
                <a:spcPct val="200000"/>
              </a:lnSpc>
              <a:spcBef>
                <a:spcPts val="0"/>
              </a:spcBef>
              <a:spcAft>
                <a:spcPts val="0"/>
              </a:spcAft>
              <a:buSzPts val="1800"/>
              <a:buChar char="●"/>
            </a:pPr>
            <a:r>
              <a:rPr lang="en-US"/>
              <a:t>Data from 2009 to 2017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5" name="Shape 115"/>
        <p:cNvGrpSpPr/>
        <p:nvPr/>
      </p:nvGrpSpPr>
      <p:grpSpPr>
        <a:xfrm>
          <a:off x="0" y="0"/>
          <a:ext cx="0" cy="0"/>
          <a:chOff x="0" y="0"/>
          <a:chExt cx="0" cy="0"/>
        </a:xfrm>
      </p:grpSpPr>
      <p:sp>
        <p:nvSpPr>
          <p:cNvPr id="116" name="Google Shape;116;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Arial"/>
              <a:buNone/>
            </a:pPr>
            <a:r>
              <a:rPr lang="en-US"/>
              <a:t>Project goal</a:t>
            </a:r>
            <a:endParaRPr/>
          </a:p>
        </p:txBody>
      </p:sp>
      <p:grpSp>
        <p:nvGrpSpPr>
          <p:cNvPr id="117" name="Google Shape;117;p15"/>
          <p:cNvGrpSpPr/>
          <p:nvPr/>
        </p:nvGrpSpPr>
        <p:grpSpPr>
          <a:xfrm>
            <a:off x="1134695" y="1967974"/>
            <a:ext cx="10410241" cy="3991826"/>
            <a:chOff x="89662" y="136950"/>
            <a:chExt cx="9421885" cy="3307503"/>
          </a:xfrm>
        </p:grpSpPr>
        <p:sp>
          <p:nvSpPr>
            <p:cNvPr id="118" name="Google Shape;118;p15"/>
            <p:cNvSpPr/>
            <p:nvPr/>
          </p:nvSpPr>
          <p:spPr>
            <a:xfrm>
              <a:off x="638074" y="136950"/>
              <a:ext cx="1715700" cy="1715700"/>
            </a:xfrm>
            <a:prstGeom prst="round2DiagRect">
              <a:avLst>
                <a:gd fmla="val 2972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1003724" y="502575"/>
              <a:ext cx="984375" cy="9843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89662" y="2386950"/>
              <a:ext cx="2812500" cy="105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a:off x="89662" y="2386950"/>
              <a:ext cx="2812500" cy="105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500"/>
                <a:buFont typeface="Arial"/>
                <a:buNone/>
              </a:pPr>
              <a:r>
                <a:rPr lang="en-US" sz="2500">
                  <a:solidFill>
                    <a:schemeClr val="dk1"/>
                  </a:solidFill>
                </a:rPr>
                <a:t>Which are the most important features of a project?</a:t>
              </a:r>
              <a:endParaRPr/>
            </a:p>
          </p:txBody>
        </p:sp>
        <p:sp>
          <p:nvSpPr>
            <p:cNvPr id="122" name="Google Shape;122;p15"/>
            <p:cNvSpPr/>
            <p:nvPr/>
          </p:nvSpPr>
          <p:spPr>
            <a:xfrm>
              <a:off x="3942787" y="136950"/>
              <a:ext cx="1715625" cy="1715625"/>
            </a:xfrm>
            <a:prstGeom prst="round2DiagRect">
              <a:avLst>
                <a:gd fmla="val 2972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4308412" y="502575"/>
              <a:ext cx="984375" cy="9843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394350" y="2386950"/>
              <a:ext cx="2812500" cy="105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nvSpPr>
          <p:spPr>
            <a:xfrm>
              <a:off x="3065740" y="2386953"/>
              <a:ext cx="3474300" cy="105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500"/>
                <a:buFont typeface="Arial"/>
                <a:buNone/>
              </a:pPr>
              <a:r>
                <a:rPr lang="en-US" sz="2500">
                  <a:solidFill>
                    <a:schemeClr val="dk1"/>
                  </a:solidFill>
                </a:rPr>
                <a:t>Which features have the biggest impact on the project success?</a:t>
              </a:r>
              <a:endParaRPr/>
            </a:p>
          </p:txBody>
        </p:sp>
        <p:sp>
          <p:nvSpPr>
            <p:cNvPr id="126" name="Google Shape;126;p15"/>
            <p:cNvSpPr/>
            <p:nvPr/>
          </p:nvSpPr>
          <p:spPr>
            <a:xfrm>
              <a:off x="7247475" y="136950"/>
              <a:ext cx="1715625" cy="1715625"/>
            </a:xfrm>
            <a:prstGeom prst="round2DiagRect">
              <a:avLst>
                <a:gd fmla="val 2972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613100" y="502575"/>
              <a:ext cx="984375" cy="9843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6699037" y="2386950"/>
              <a:ext cx="2812500" cy="105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txBox="1"/>
            <p:nvPr/>
          </p:nvSpPr>
          <p:spPr>
            <a:xfrm>
              <a:off x="6540047" y="2386951"/>
              <a:ext cx="2971500" cy="105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500"/>
                <a:buFont typeface="Arial"/>
                <a:buNone/>
              </a:pPr>
              <a:r>
                <a:rPr lang="en-US" sz="2500">
                  <a:solidFill>
                    <a:schemeClr val="dk1"/>
                  </a:solidFill>
                </a:rPr>
                <a:t> How does changes in those features affect the project success?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engineering</a:t>
            </a:r>
            <a:endParaRPr/>
          </a:p>
        </p:txBody>
      </p:sp>
      <p:sp>
        <p:nvSpPr>
          <p:cNvPr id="136" name="Google Shape;136;p16"/>
          <p:cNvSpPr txBox="1"/>
          <p:nvPr>
            <p:ph idx="1" type="body"/>
          </p:nvPr>
        </p:nvSpPr>
        <p:spPr>
          <a:xfrm>
            <a:off x="1371600" y="4091100"/>
            <a:ext cx="9601200" cy="2397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Syllable_count  :  How many </a:t>
            </a:r>
            <a:r>
              <a:rPr b="1" lang="en-US"/>
              <a:t>vowels </a:t>
            </a:r>
            <a:r>
              <a:rPr lang="en-US"/>
              <a:t>in the name of the project.</a:t>
            </a:r>
            <a:endParaRPr/>
          </a:p>
          <a:p>
            <a:pPr indent="0" lvl="0" marL="0" rtl="0" algn="l">
              <a:spcBef>
                <a:spcPts val="1000"/>
              </a:spcBef>
              <a:spcAft>
                <a:spcPts val="0"/>
              </a:spcAft>
              <a:buNone/>
            </a:pPr>
            <a:r>
              <a:rPr lang="en-US"/>
              <a:t>num_words : How many </a:t>
            </a:r>
            <a:r>
              <a:rPr b="1" lang="en-US"/>
              <a:t>words </a:t>
            </a:r>
            <a:r>
              <a:rPr lang="en-US"/>
              <a:t>in the name of the project.</a:t>
            </a:r>
            <a:endParaRPr/>
          </a:p>
          <a:p>
            <a:pPr indent="0" lvl="0" marL="0" rtl="0" algn="l">
              <a:spcBef>
                <a:spcPts val="1000"/>
              </a:spcBef>
              <a:spcAft>
                <a:spcPts val="200"/>
              </a:spcAft>
              <a:buNone/>
            </a:pPr>
            <a:r>
              <a:rPr lang="en-US"/>
              <a:t>num_char : </a:t>
            </a:r>
            <a:r>
              <a:rPr lang="en-US"/>
              <a:t>How many </a:t>
            </a:r>
            <a:r>
              <a:rPr b="1" lang="en-US"/>
              <a:t>characters </a:t>
            </a:r>
            <a:r>
              <a:rPr lang="en-US"/>
              <a:t>in the name of the project.</a:t>
            </a:r>
            <a:endParaRPr/>
          </a:p>
        </p:txBody>
      </p:sp>
      <p:pic>
        <p:nvPicPr>
          <p:cNvPr id="137" name="Google Shape;137;p16"/>
          <p:cNvPicPr preferRelativeResize="0"/>
          <p:nvPr/>
        </p:nvPicPr>
        <p:blipFill>
          <a:blip r:embed="rId3">
            <a:alphaModFix/>
          </a:blip>
          <a:stretch>
            <a:fillRect/>
          </a:stretch>
        </p:blipFill>
        <p:spPr>
          <a:xfrm>
            <a:off x="1371600" y="1693100"/>
            <a:ext cx="9031750" cy="239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Relative importance</a:t>
            </a:r>
            <a:endParaRPr/>
          </a:p>
          <a:p>
            <a:pPr indent="0" lvl="0" marL="0" rtl="0" algn="l">
              <a:spcBef>
                <a:spcPts val="0"/>
              </a:spcBef>
              <a:spcAft>
                <a:spcPts val="0"/>
              </a:spcAft>
              <a:buNone/>
            </a:pPr>
            <a:r>
              <a:t/>
            </a:r>
            <a:endParaRPr/>
          </a:p>
        </p:txBody>
      </p:sp>
      <p:sp>
        <p:nvSpPr>
          <p:cNvPr id="144" name="Google Shape;144;p17"/>
          <p:cNvSpPr txBox="1"/>
          <p:nvPr>
            <p:ph idx="1" type="body"/>
          </p:nvPr>
        </p:nvSpPr>
        <p:spPr>
          <a:xfrm>
            <a:off x="1427050" y="1432950"/>
            <a:ext cx="9601200" cy="5502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en-US"/>
              <a:t>RandomForestClassifier.feature_importances_</a:t>
            </a:r>
            <a:endParaRPr/>
          </a:p>
        </p:txBody>
      </p:sp>
      <p:pic>
        <p:nvPicPr>
          <p:cNvPr id="145" name="Google Shape;145;p17"/>
          <p:cNvPicPr preferRelativeResize="0"/>
          <p:nvPr/>
        </p:nvPicPr>
        <p:blipFill>
          <a:blip r:embed="rId3">
            <a:alphaModFix/>
          </a:blip>
          <a:stretch>
            <a:fillRect/>
          </a:stretch>
        </p:blipFill>
        <p:spPr>
          <a:xfrm>
            <a:off x="1371600" y="2093025"/>
            <a:ext cx="9810750" cy="471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Permutation importance</a:t>
            </a:r>
            <a:endParaRPr/>
          </a:p>
        </p:txBody>
      </p:sp>
      <p:sp>
        <p:nvSpPr>
          <p:cNvPr id="152" name="Google Shape;152;p18"/>
          <p:cNvSpPr txBox="1"/>
          <p:nvPr>
            <p:ph idx="1" type="body"/>
          </p:nvPr>
        </p:nvSpPr>
        <p:spPr>
          <a:xfrm>
            <a:off x="1371600" y="1341175"/>
            <a:ext cx="7363800" cy="632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en-US"/>
              <a:t>from eli5.sklearn import PermutationImportance</a:t>
            </a:r>
            <a:endParaRPr/>
          </a:p>
        </p:txBody>
      </p:sp>
      <p:pic>
        <p:nvPicPr>
          <p:cNvPr id="153" name="Google Shape;153;p18"/>
          <p:cNvPicPr preferRelativeResize="0"/>
          <p:nvPr/>
        </p:nvPicPr>
        <p:blipFill>
          <a:blip r:embed="rId3">
            <a:alphaModFix/>
          </a:blip>
          <a:stretch>
            <a:fillRect/>
          </a:stretch>
        </p:blipFill>
        <p:spPr>
          <a:xfrm>
            <a:off x="1371600" y="1832475"/>
            <a:ext cx="9785201" cy="5025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Relative vs Permutation importance</a:t>
            </a:r>
            <a:endParaRPr/>
          </a:p>
          <a:p>
            <a:pPr indent="0" lvl="0" marL="0" rtl="0" algn="l">
              <a:spcBef>
                <a:spcPts val="0"/>
              </a:spcBef>
              <a:spcAft>
                <a:spcPts val="0"/>
              </a:spcAft>
              <a:buClr>
                <a:schemeClr val="dk1"/>
              </a:buClr>
              <a:buSzPts val="1100"/>
              <a:buFont typeface="Arial"/>
              <a:buNone/>
            </a:pPr>
            <a:r>
              <a:rPr lang="en-US"/>
              <a:t> </a:t>
            </a:r>
            <a:endParaRPr/>
          </a:p>
          <a:p>
            <a:pPr indent="0" lvl="0" marL="0" rtl="0" algn="l">
              <a:spcBef>
                <a:spcPts val="0"/>
              </a:spcBef>
              <a:spcAft>
                <a:spcPts val="0"/>
              </a:spcAft>
              <a:buNone/>
            </a:pPr>
            <a:r>
              <a:t/>
            </a:r>
            <a:endParaRPr/>
          </a:p>
        </p:txBody>
      </p:sp>
      <p:sp>
        <p:nvSpPr>
          <p:cNvPr id="160" name="Google Shape;160;p19"/>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61" name="Google Shape;161;p19"/>
          <p:cNvPicPr preferRelativeResize="0"/>
          <p:nvPr/>
        </p:nvPicPr>
        <p:blipFill>
          <a:blip r:embed="rId3">
            <a:alphaModFix/>
          </a:blip>
          <a:stretch>
            <a:fillRect/>
          </a:stretch>
        </p:blipFill>
        <p:spPr>
          <a:xfrm>
            <a:off x="1371600" y="1644013"/>
            <a:ext cx="9829800" cy="467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1371600" y="685800"/>
            <a:ext cx="9601200" cy="97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Impact of the words used in Name </a:t>
            </a:r>
            <a:endParaRPr/>
          </a:p>
        </p:txBody>
      </p:sp>
      <p:sp>
        <p:nvSpPr>
          <p:cNvPr id="168" name="Google Shape;168;p20"/>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69" name="Google Shape;169;p20"/>
          <p:cNvPicPr preferRelativeResize="0"/>
          <p:nvPr/>
        </p:nvPicPr>
        <p:blipFill>
          <a:blip r:embed="rId3">
            <a:alphaModFix/>
          </a:blip>
          <a:stretch>
            <a:fillRect/>
          </a:stretch>
        </p:blipFill>
        <p:spPr>
          <a:xfrm>
            <a:off x="1238250" y="1752600"/>
            <a:ext cx="9867900" cy="510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1371600" y="685800"/>
            <a:ext cx="10401300" cy="8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Impact of the number of words in Name </a:t>
            </a:r>
            <a:endParaRPr/>
          </a:p>
        </p:txBody>
      </p:sp>
      <p:sp>
        <p:nvSpPr>
          <p:cNvPr id="176" name="Google Shape;176;p21"/>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t/>
            </a:r>
            <a:endParaRPr/>
          </a:p>
        </p:txBody>
      </p:sp>
      <p:pic>
        <p:nvPicPr>
          <p:cNvPr id="177" name="Google Shape;177;p21"/>
          <p:cNvPicPr preferRelativeResize="0"/>
          <p:nvPr/>
        </p:nvPicPr>
        <p:blipFill>
          <a:blip r:embed="rId3">
            <a:alphaModFix/>
          </a:blip>
          <a:stretch>
            <a:fillRect/>
          </a:stretch>
        </p:blipFill>
        <p:spPr>
          <a:xfrm>
            <a:off x="1485900" y="1524000"/>
            <a:ext cx="9839325" cy="510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裁剪">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