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handoutMasterIdLst>
    <p:handoutMasterId r:id="rId16"/>
  </p:handoutMasterIdLst>
  <p:sldIdLst>
    <p:sldId id="256" r:id="rId2"/>
    <p:sldId id="267" r:id="rId3"/>
    <p:sldId id="268" r:id="rId4"/>
    <p:sldId id="269" r:id="rId5"/>
    <p:sldId id="272" r:id="rId6"/>
    <p:sldId id="262" r:id="rId7"/>
    <p:sldId id="257" r:id="rId8"/>
    <p:sldId id="259" r:id="rId9"/>
    <p:sldId id="258" r:id="rId10"/>
    <p:sldId id="261" r:id="rId11"/>
    <p:sldId id="260" r:id="rId12"/>
    <p:sldId id="265" r:id="rId13"/>
    <p:sldId id="26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42"/>
    </p:cViewPr>
  </p:sorterViewPr>
  <p:notesViewPr>
    <p:cSldViewPr snapToGrid="0">
      <p:cViewPr varScale="1">
        <p:scale>
          <a:sx n="62" d="100"/>
          <a:sy n="62" d="100"/>
        </p:scale>
        <p:origin x="31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8E988B6-0BBC-499F-B703-DC2785F7C2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4670008-A18B-4B30-BED4-A4A1646CD3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CB43D-44B8-43EE-8ED6-3E50B28ECC63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77F97B2-2F02-4F91-9385-FE62C10473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599588-F847-4304-895D-D0EDD62134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3B866-1029-4C8D-97A1-442BF813AD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128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46BF-1064-4D5E-B87C-17178DEE00A3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289A-004D-4132-8FC7-422F8D5D27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66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46BF-1064-4D5E-B87C-17178DEE00A3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289A-004D-4132-8FC7-422F8D5D27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44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46BF-1064-4D5E-B87C-17178DEE00A3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289A-004D-4132-8FC7-422F8D5D27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9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 Light" panose="020F03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lnSpc>
                <a:spcPct val="150000"/>
              </a:lnSpc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lnSpc>
                <a:spcPct val="150000"/>
              </a:lnSpc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lnSpc>
                <a:spcPct val="150000"/>
              </a:lnSpc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lnSpc>
                <a:spcPct val="150000"/>
              </a:lnSpc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46BF-1064-4D5E-B87C-17178DEE00A3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289A-004D-4132-8FC7-422F8D5D27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2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46BF-1064-4D5E-B87C-17178DEE00A3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289A-004D-4132-8FC7-422F8D5D27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73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46BF-1064-4D5E-B87C-17178DEE00A3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289A-004D-4132-8FC7-422F8D5D27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46BF-1064-4D5E-B87C-17178DEE00A3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289A-004D-4132-8FC7-422F8D5D27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92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46BF-1064-4D5E-B87C-17178DEE00A3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289A-004D-4132-8FC7-422F8D5D27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91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46BF-1064-4D5E-B87C-17178DEE00A3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289A-004D-4132-8FC7-422F8D5D27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23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46BF-1064-4D5E-B87C-17178DEE00A3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289A-004D-4132-8FC7-422F8D5D27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74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46BF-1064-4D5E-B87C-17178DEE00A3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289A-004D-4132-8FC7-422F8D5D27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1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E46BF-1064-4D5E-B87C-17178DEE00A3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E289A-004D-4132-8FC7-422F8D5D27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108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F66F37F-30D4-456B-A8A7-F77FAF046AB8}"/>
              </a:ext>
            </a:extLst>
          </p:cNvPr>
          <p:cNvSpPr/>
          <p:nvPr/>
        </p:nvSpPr>
        <p:spPr>
          <a:xfrm>
            <a:off x="4268418" y="2967335"/>
            <a:ext cx="36551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Coding Style</a:t>
            </a:r>
            <a:endParaRPr lang="zh-TW" altLang="en-US" sz="5400" b="0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25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790AD0-BF67-4131-A815-A0B94BAA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zh-TW" dirty="0"/>
              <a:t>Variable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3B61E52-BA90-438D-AAFF-B9142742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變數命名必須是名詞或形容詞，格式為小駝峰</a:t>
            </a:r>
            <a:endParaRPr lang="en-US" altLang="zh-TW" sz="2000" dirty="0"/>
          </a:p>
        </p:txBody>
      </p:sp>
      <p:pic>
        <p:nvPicPr>
          <p:cNvPr id="9" name="內容版面配置區 8" descr="一張含有 文字 的圖片&#10;&#10;自動產生的描述">
            <a:extLst>
              <a:ext uri="{FF2B5EF4-FFF2-40B4-BE49-F238E27FC236}">
                <a16:creationId xmlns:a16="http://schemas.microsoft.com/office/drawing/2014/main" id="{09E99B62-0DB9-4CA9-891C-895CC6A167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50D4D3D5-A3C4-4E41-A4C0-1C511F566763}"/>
              </a:ext>
            </a:extLst>
          </p:cNvPr>
          <p:cNvSpPr/>
          <p:nvPr/>
        </p:nvSpPr>
        <p:spPr>
          <a:xfrm>
            <a:off x="2850777" y="2505823"/>
            <a:ext cx="1586754" cy="5001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18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790AD0-BF67-4131-A815-A0B94BAA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zh-TW" dirty="0"/>
              <a:t>Getter &amp; Setter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3B61E52-BA90-438D-AAFF-B9142742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Java</a:t>
            </a:r>
            <a:r>
              <a:rPr lang="zh-TW" altLang="en-US" sz="2000" dirty="0"/>
              <a:t>強制使用</a:t>
            </a:r>
            <a:r>
              <a:rPr lang="en-US" altLang="zh-TW" sz="2000" dirty="0"/>
              <a:t>Lombok</a:t>
            </a:r>
            <a:r>
              <a:rPr lang="zh-TW" altLang="en-US" sz="2000" dirty="0"/>
              <a:t>插件，將繁瑣的</a:t>
            </a:r>
            <a:r>
              <a:rPr lang="en-US" altLang="zh-TW" sz="2000" dirty="0"/>
              <a:t>Getter</a:t>
            </a:r>
            <a:r>
              <a:rPr lang="zh-TW" altLang="en-US" sz="2000" dirty="0"/>
              <a:t>與</a:t>
            </a:r>
            <a:r>
              <a:rPr lang="en-US" altLang="zh-TW" sz="2000" dirty="0"/>
              <a:t>Setter</a:t>
            </a:r>
            <a:r>
              <a:rPr lang="zh-TW" altLang="en-US" sz="2000" dirty="0"/>
              <a:t>簡化，除了開發上更加快速，也使得畫面更為整潔</a:t>
            </a:r>
            <a:endParaRPr lang="en-US" altLang="zh-TW" sz="2000" dirty="0"/>
          </a:p>
        </p:txBody>
      </p:sp>
      <p:pic>
        <p:nvPicPr>
          <p:cNvPr id="9" name="內容版面配置區 8" descr="一張含有 文字 的圖片&#10;&#10;自動產生的描述">
            <a:extLst>
              <a:ext uri="{FF2B5EF4-FFF2-40B4-BE49-F238E27FC236}">
                <a16:creationId xmlns:a16="http://schemas.microsoft.com/office/drawing/2014/main" id="{09E99B62-0DB9-4CA9-891C-895CC6A167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A4A36C9-5F59-448F-B58C-20E8A9936A1A}"/>
              </a:ext>
            </a:extLst>
          </p:cNvPr>
          <p:cNvSpPr/>
          <p:nvPr/>
        </p:nvSpPr>
        <p:spPr>
          <a:xfrm>
            <a:off x="0" y="0"/>
            <a:ext cx="2886635" cy="1308847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6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EE2A723E-579A-44EF-9A85-47AB5685C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7400193" cy="685800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C790AD0-BF67-4131-A815-A0B94BAA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7673" y="629268"/>
            <a:ext cx="3574248" cy="1286160"/>
          </a:xfrm>
        </p:spPr>
        <p:txBody>
          <a:bodyPr anchor="b">
            <a:normAutofit/>
          </a:bodyPr>
          <a:lstStyle/>
          <a:p>
            <a:r>
              <a:rPr lang="en-US" altLang="zh-TW" dirty="0"/>
              <a:t>Entity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3B61E52-BA90-438D-AAFF-B9142742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7672" y="2438400"/>
            <a:ext cx="3574248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對應資料庫的實體在屬性命名上應該參照資料庫，格式為小駝峰</a:t>
            </a:r>
            <a:endParaRPr lang="en-US" altLang="zh-TW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A4A36C9-5F59-448F-B58C-20E8A9936A1A}"/>
              </a:ext>
            </a:extLst>
          </p:cNvPr>
          <p:cNvSpPr/>
          <p:nvPr/>
        </p:nvSpPr>
        <p:spPr>
          <a:xfrm>
            <a:off x="513184" y="3797559"/>
            <a:ext cx="3760236" cy="242626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926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E638B-13B5-401C-A3F3-B5BA81E4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5000" dirty="0">
                <a:latin typeface="+mj-lt"/>
                <a:ea typeface="+mj-ea"/>
              </a:rPr>
              <a:t>Table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C60019BD-4D2D-4675-BAF9-7EFEF74FB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32" y="1705722"/>
            <a:ext cx="9283781" cy="122181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TW" altLang="en-US" sz="2000" dirty="0"/>
              <a:t>表格與欄位命名不可為動詞，必須為名詞或形容詞，格式為小寫下底線分隔，所有</a:t>
            </a:r>
            <a:r>
              <a:rPr lang="en-US" altLang="zh-TW" sz="2000" dirty="0"/>
              <a:t>column</a:t>
            </a:r>
            <a:r>
              <a:rPr lang="zh-TW" altLang="en-US" sz="2000" dirty="0"/>
              <a:t>都為</a:t>
            </a:r>
            <a:r>
              <a:rPr lang="en-US" altLang="zh-TW" sz="2000" dirty="0"/>
              <a:t>NOTNULL</a:t>
            </a:r>
            <a:r>
              <a:rPr lang="zh-TW" altLang="en-US" sz="2000" dirty="0"/>
              <a:t>且有預設值</a:t>
            </a:r>
          </a:p>
        </p:txBody>
      </p:sp>
      <p:pic>
        <p:nvPicPr>
          <p:cNvPr id="21" name="圖片 20" descr="一張含有 桌 的圖片&#10;&#10;自動產生的描述">
            <a:extLst>
              <a:ext uri="{FF2B5EF4-FFF2-40B4-BE49-F238E27FC236}">
                <a16:creationId xmlns:a16="http://schemas.microsoft.com/office/drawing/2014/main" id="{EE3C7B46-607C-4134-A599-9A4804E254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6" r="-1" b="-1"/>
          <a:stretch/>
        </p:blipFill>
        <p:spPr>
          <a:xfrm>
            <a:off x="-1078" y="3076855"/>
            <a:ext cx="12188952" cy="3118224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46AD8A32-1C99-4EF2-A949-C619AD9E8FA2}"/>
              </a:ext>
            </a:extLst>
          </p:cNvPr>
          <p:cNvSpPr/>
          <p:nvPr/>
        </p:nvSpPr>
        <p:spPr>
          <a:xfrm>
            <a:off x="717755" y="3076855"/>
            <a:ext cx="1759974" cy="31182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>
              <a:ln w="38100">
                <a:noFill/>
              </a:ln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105F2A5-63E4-4CD7-9D80-105EED977F87}"/>
              </a:ext>
            </a:extLst>
          </p:cNvPr>
          <p:cNvSpPr/>
          <p:nvPr/>
        </p:nvSpPr>
        <p:spPr>
          <a:xfrm>
            <a:off x="8017404" y="3076855"/>
            <a:ext cx="1089274" cy="309534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>
              <a:ln w="38100">
                <a:noFill/>
              </a:ln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816A462-6BEF-4462-B36E-ABF3F092F602}"/>
              </a:ext>
            </a:extLst>
          </p:cNvPr>
          <p:cNvSpPr/>
          <p:nvPr/>
        </p:nvSpPr>
        <p:spPr>
          <a:xfrm>
            <a:off x="10021078" y="3089296"/>
            <a:ext cx="2157550" cy="308290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>
              <a:ln w="38100"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52229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E638B-13B5-401C-A3F3-B5BA81E4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5000">
                <a:latin typeface="+mj-lt"/>
                <a:ea typeface="+mj-ea"/>
              </a:rPr>
              <a:t>Requirement Based Testing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C60019BD-4D2D-4675-BAF9-7EFEF74FB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32" y="1705722"/>
            <a:ext cx="9283781" cy="122181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zh-TW" altLang="en-US" sz="2200" dirty="0"/>
              <a:t>測試即需求，除協助</a:t>
            </a:r>
            <a:r>
              <a:rPr lang="en-US" altLang="zh-TW" sz="2200" dirty="0"/>
              <a:t>Debug</a:t>
            </a:r>
            <a:r>
              <a:rPr lang="zh-TW" altLang="en-US" sz="2200" dirty="0"/>
              <a:t>用的</a:t>
            </a:r>
            <a:r>
              <a:rPr lang="en-US" altLang="zh-TW" sz="2200" dirty="0"/>
              <a:t>Unit test</a:t>
            </a:r>
            <a:r>
              <a:rPr lang="zh-TW" altLang="en-US" sz="2200" dirty="0"/>
              <a:t>之外，還必須要針對需求撰寫</a:t>
            </a:r>
            <a:r>
              <a:rPr lang="en-US" altLang="zh-TW" sz="2200" dirty="0"/>
              <a:t>API</a:t>
            </a:r>
            <a:r>
              <a:rPr lang="zh-TW" altLang="en-US" sz="2200" dirty="0"/>
              <a:t>自動化測試，當測試通過時，即代表這項專案完成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B69549B-8284-4E76-9FEC-0AD671778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4724"/>
          <a:stretch/>
        </p:blipFill>
        <p:spPr>
          <a:xfrm>
            <a:off x="-1078" y="3076855"/>
            <a:ext cx="12188952" cy="311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3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87CAEC-B6C2-4C4D-BA68-F6EA6EDA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5000" dirty="0">
                <a:latin typeface="+mj-lt"/>
                <a:ea typeface="+mj-ea"/>
              </a:rPr>
              <a:t>Function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8017FA-06F3-461F-88D5-B7F4CBBE0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32" y="1705722"/>
            <a:ext cx="9283781" cy="122181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zh-TW" altLang="en-US" sz="2200" dirty="0"/>
              <a:t>將程式碼整理為函式並調用使得行數減少，由於函式命名直觀明確，能夠增加可讀性</a:t>
            </a:r>
            <a:endParaRPr lang="en-US" altLang="zh-TW" sz="2200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64B20FF7-0227-444E-97F8-F4516F8B05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75" r="-1" b="-1"/>
          <a:stretch/>
        </p:blipFill>
        <p:spPr>
          <a:xfrm>
            <a:off x="-1078" y="3076855"/>
            <a:ext cx="12188952" cy="311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1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87CAEC-B6C2-4C4D-BA68-F6EA6EDA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5000">
                <a:latin typeface="+mj-lt"/>
                <a:ea typeface="+mj-ea"/>
              </a:rPr>
              <a:t>Function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8017FA-06F3-461F-88D5-B7F4CBBE0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32" y="1705722"/>
            <a:ext cx="9283781" cy="122181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zh-TW" altLang="en-US" sz="2200" dirty="0"/>
              <a:t>盡可能將判斷當中的敘述句整理為函式，命名為</a:t>
            </a:r>
            <a:r>
              <a:rPr lang="en-US" altLang="zh-TW" sz="2200" dirty="0"/>
              <a:t>is</a:t>
            </a:r>
            <a:r>
              <a:rPr lang="zh-TW" altLang="en-US" sz="2200" dirty="0"/>
              <a:t>開頭，返還</a:t>
            </a:r>
            <a:r>
              <a:rPr lang="en-US" altLang="zh-TW" sz="2200" dirty="0" err="1"/>
              <a:t>boolean</a:t>
            </a:r>
            <a:r>
              <a:rPr lang="zh-TW" altLang="en-US" sz="2200" dirty="0"/>
              <a:t>值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BB38A151-B9BB-4ADC-9B05-FDFEAFF279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59" r="-1" b="-1"/>
          <a:stretch/>
        </p:blipFill>
        <p:spPr>
          <a:xfrm>
            <a:off x="-1078" y="3076855"/>
            <a:ext cx="12188952" cy="3118224"/>
          </a:xfrm>
          <a:prstGeom prst="rect">
            <a:avLst/>
          </a:prstGeom>
        </p:spPr>
      </p:pic>
      <p:sp>
        <p:nvSpPr>
          <p:cNvPr id="14" name="橢圓 13">
            <a:extLst>
              <a:ext uri="{FF2B5EF4-FFF2-40B4-BE49-F238E27FC236}">
                <a16:creationId xmlns:a16="http://schemas.microsoft.com/office/drawing/2014/main" id="{3D97B473-6264-46FE-93C4-956FDB6C7094}"/>
              </a:ext>
            </a:extLst>
          </p:cNvPr>
          <p:cNvSpPr/>
          <p:nvPr/>
        </p:nvSpPr>
        <p:spPr>
          <a:xfrm>
            <a:off x="2453950" y="4539896"/>
            <a:ext cx="2090057" cy="5001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3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D865D2A-BDBA-4709-8915-158747ED2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" b="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687CAEC-B6C2-4C4D-BA68-F6EA6EDA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4000">
                <a:latin typeface="+mj-lt"/>
                <a:ea typeface="+mj-ea"/>
              </a:rPr>
              <a:t>Function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8017FA-06F3-461F-88D5-B7F4CBBE0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zh-TW" altLang="en-US" sz="2000" dirty="0"/>
              <a:t>每個函式只做「一件事情」，讓程式更容易維護與重構</a:t>
            </a:r>
            <a:endParaRPr lang="en-US" altLang="zh-TW" sz="2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D865D2A-BDBA-4709-8915-158747ED2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" b="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687CAEC-B6C2-4C4D-BA68-F6EA6EDA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4000">
                <a:latin typeface="+mj-lt"/>
                <a:ea typeface="+mj-ea"/>
              </a:rPr>
              <a:t>Function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7E3C775-E8F3-4516-A58B-45C9232A8C3A}"/>
              </a:ext>
            </a:extLst>
          </p:cNvPr>
          <p:cNvSpPr/>
          <p:nvPr/>
        </p:nvSpPr>
        <p:spPr>
          <a:xfrm>
            <a:off x="817233" y="1811961"/>
            <a:ext cx="11301409" cy="346771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A93216-9BFD-494B-AA66-7D5D53A00027}"/>
              </a:ext>
            </a:extLst>
          </p:cNvPr>
          <p:cNvSpPr/>
          <p:nvPr/>
        </p:nvSpPr>
        <p:spPr>
          <a:xfrm>
            <a:off x="0" y="0"/>
            <a:ext cx="491613" cy="685799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7E35B793-30F3-4762-8530-F8DCC0B41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3513" y="5241925"/>
            <a:ext cx="4329112" cy="6842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zh-TW" altLang="en-US" sz="2000" dirty="0"/>
              <a:t>每個函式的行數應控制在</a:t>
            </a:r>
            <a:r>
              <a:rPr lang="en-US" altLang="zh-TW" sz="2000" dirty="0"/>
              <a:t>50</a:t>
            </a:r>
            <a:r>
              <a:rPr lang="zh-TW" altLang="en-US" sz="2000" dirty="0"/>
              <a:t>行內，單行字數為</a:t>
            </a:r>
            <a:r>
              <a:rPr lang="en-US" altLang="zh-TW" sz="2000" dirty="0"/>
              <a:t>150</a:t>
            </a:r>
            <a:r>
              <a:rPr lang="zh-TW" altLang="en-US" sz="2000" dirty="0"/>
              <a:t>以內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97546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D46077-6270-4F96-9DB2-7AFCA13F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 comments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082A83E-6D74-484F-80D8-C13E08D7A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505430" y="2405149"/>
            <a:ext cx="9175042" cy="389939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EAEC1F7-D3EB-4C8F-BDCA-FF20ACFBDDD6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註解應具以下三個項目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簡述該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功能、參數、回傳值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F493E8D-8AEB-40B6-AB97-3F6BF6207D1E}"/>
              </a:ext>
            </a:extLst>
          </p:cNvPr>
          <p:cNvSpPr/>
          <p:nvPr/>
        </p:nvSpPr>
        <p:spPr>
          <a:xfrm>
            <a:off x="1505430" y="2401844"/>
            <a:ext cx="3407229" cy="167709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90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D46077-6270-4F96-9DB2-7AFCA13F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 name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082A83E-6D74-484F-80D8-C13E08D7A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505430" y="2405149"/>
            <a:ext cx="9175042" cy="389939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EAEC1F7-D3EB-4C8F-BDCA-FF20ACFBDDD6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命名必須以動詞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名詞，格式則小駝峰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F493E8D-8AEB-40B6-AB97-3F6BF6207D1E}"/>
              </a:ext>
            </a:extLst>
          </p:cNvPr>
          <p:cNvSpPr/>
          <p:nvPr/>
        </p:nvSpPr>
        <p:spPr>
          <a:xfrm>
            <a:off x="3913209" y="3947459"/>
            <a:ext cx="1465615" cy="49903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37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D46077-6270-4F96-9DB2-7AFCA13F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 parameters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082A83E-6D74-484F-80D8-C13E08D7A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505430" y="2405149"/>
            <a:ext cx="9175042" cy="389939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EAEC1F7-D3EB-4C8F-BDCA-FF20ACFBDDD6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Constructor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之外的函式若有三個以上的參數，必需獨立為一個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，並使用該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作為參數傳入使用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F493E8D-8AEB-40B6-AB97-3F6BF6207D1E}"/>
              </a:ext>
            </a:extLst>
          </p:cNvPr>
          <p:cNvSpPr/>
          <p:nvPr/>
        </p:nvSpPr>
        <p:spPr>
          <a:xfrm>
            <a:off x="5280212" y="3884476"/>
            <a:ext cx="2510118" cy="61580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0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790AD0-BF67-4131-A815-A0B94BAA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zh-TW" dirty="0"/>
              <a:t>Class name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3B61E52-BA90-438D-AAFF-B9142742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Class</a:t>
            </a:r>
            <a:r>
              <a:rPr lang="zh-TW" altLang="en-US" sz="2000" dirty="0"/>
              <a:t>命名必須是名詞，格式為大駝峰</a:t>
            </a:r>
            <a:endParaRPr lang="en-US" altLang="zh-TW" sz="2000" dirty="0"/>
          </a:p>
        </p:txBody>
      </p:sp>
      <p:pic>
        <p:nvPicPr>
          <p:cNvPr id="9" name="內容版面配置區 8" descr="一張含有 文字 的圖片&#10;&#10;自動產生的描述">
            <a:extLst>
              <a:ext uri="{FF2B5EF4-FFF2-40B4-BE49-F238E27FC236}">
                <a16:creationId xmlns:a16="http://schemas.microsoft.com/office/drawing/2014/main" id="{09E99B62-0DB9-4CA9-891C-895CC6A167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50D4D3D5-A3C4-4E41-A4C0-1C511F566763}"/>
              </a:ext>
            </a:extLst>
          </p:cNvPr>
          <p:cNvSpPr/>
          <p:nvPr/>
        </p:nvSpPr>
        <p:spPr>
          <a:xfrm>
            <a:off x="1778488" y="1196976"/>
            <a:ext cx="1879112" cy="5001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50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291</Words>
  <Application>Microsoft Office PowerPoint</Application>
  <PresentationFormat>寬螢幕</PresentationFormat>
  <Paragraphs>28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Arial</vt:lpstr>
      <vt:lpstr>Calibri</vt:lpstr>
      <vt:lpstr>Calibri Light</vt:lpstr>
      <vt:lpstr>Office Theme</vt:lpstr>
      <vt:lpstr>PowerPoint 簡報</vt:lpstr>
      <vt:lpstr>Function</vt:lpstr>
      <vt:lpstr>Function</vt:lpstr>
      <vt:lpstr>Function</vt:lpstr>
      <vt:lpstr>Function</vt:lpstr>
      <vt:lpstr>Function comments</vt:lpstr>
      <vt:lpstr>Function name</vt:lpstr>
      <vt:lpstr>Function parameters</vt:lpstr>
      <vt:lpstr>Class name</vt:lpstr>
      <vt:lpstr>Variable</vt:lpstr>
      <vt:lpstr>Getter &amp; Setter</vt:lpstr>
      <vt:lpstr>Entity</vt:lpstr>
      <vt:lpstr>Table</vt:lpstr>
      <vt:lpstr>Requirement Based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價值 智慧</dc:creator>
  <cp:lastModifiedBy>價值 智慧</cp:lastModifiedBy>
  <cp:revision>1</cp:revision>
  <dcterms:created xsi:type="dcterms:W3CDTF">2021-01-22T08:36:49Z</dcterms:created>
  <dcterms:modified xsi:type="dcterms:W3CDTF">2021-01-22T08:38:51Z</dcterms:modified>
</cp:coreProperties>
</file>