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69" r:id="rId6"/>
    <p:sldId id="272" r:id="rId7"/>
    <p:sldId id="262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F48C9-0501-BF45-D0AD-15EC9010F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2161BA-13B9-8F8F-0A87-749304264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9973B-3FA5-85F9-8985-C1CE0AA9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778A-8F5D-4660-BF20-BC6E67AD2111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7B635-8F50-25C1-52B0-D763F687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37BFD-753C-134A-CB21-8B55C09C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B311-7E38-46E5-9B8E-63750AB77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68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9F2B0-952B-DC8C-B2AB-957037C9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990C27-E835-2769-AC85-EA9F57260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C65BF-B286-0A78-5B72-496C842F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778A-8F5D-4660-BF20-BC6E67AD2111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227D2-3604-BAE3-5851-A19F92FA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DF111-84D9-A134-AA9C-5DF410EC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B311-7E38-46E5-9B8E-63750AB77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28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224D8C-ED33-20BD-5750-FF311772D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4D240E-1C0D-3CFD-7FCE-4E45E80DE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A4215-C65C-4D19-BDCD-8805C398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778A-8F5D-4660-BF20-BC6E67AD2111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69DEB-19C5-E702-143E-C25FC5D6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345B5-01AF-5482-48AD-40CDAC0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B311-7E38-46E5-9B8E-63750AB77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1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27617-DDF6-A0A5-DA48-B158505A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37CFD-124B-1349-63A7-8BC4DCEC6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C150C-E474-6A04-0F7D-BA6224F05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778A-8F5D-4660-BF20-BC6E67AD2111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3F23F-A2E8-34E2-CE15-22AF0296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500AB-A67F-2FCF-5F7B-8EA25A1C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B311-7E38-46E5-9B8E-63750AB77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22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BB9BE-A1B3-2F90-65C7-D1A421C1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4329BD-0A7C-2CDC-B0DF-8FD9C4ACC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E6C57-4FB6-ACC8-F62E-64284D66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778A-8F5D-4660-BF20-BC6E67AD2111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9D5A01-55F6-BC5A-31E5-AAEACAC8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64242-AFEA-A28E-6613-56CEBB9C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B311-7E38-46E5-9B8E-63750AB77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9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BDE07-2C7C-3802-94F9-823D83FA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E7590-7B68-DFC0-1278-36A612440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23D36D-0331-5D40-D3E4-5F7B6E330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341DA2-1D33-5CD1-F874-907BA5E2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778A-8F5D-4660-BF20-BC6E67AD2111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61D6B4-2EE0-96C0-16DA-EC45D9D1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5FC69-26F1-85D0-7360-8ADA97EF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B311-7E38-46E5-9B8E-63750AB77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71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68F17-7E6F-611F-F076-E09F59AD7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D655F-553B-8FF2-B699-426F64124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632BC6-4807-D3F2-18A0-F2057B3D6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685514-8921-DC71-A5E7-0FB05C8EB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3D82CE-1102-1873-1843-F318AB575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BC1A5-5386-5EFB-3914-DACDCFD3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778A-8F5D-4660-BF20-BC6E67AD2111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AE47D8-DD86-8835-1E7E-FD795A7D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8E63B7-ACEF-43B5-225D-0D85EF42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B311-7E38-46E5-9B8E-63750AB77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6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4963F-6818-730F-2C1B-4236B102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8CC407-463E-9522-F38A-70A2D042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778A-8F5D-4660-BF20-BC6E67AD2111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63E941-B4A4-A002-446B-344C56E8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D09951-97AB-633F-78D1-932CF59A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B311-7E38-46E5-9B8E-63750AB77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01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E5DEB0-371A-45E5-1469-2FAF2728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778A-8F5D-4660-BF20-BC6E67AD2111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3A65AD-9FA6-12BB-8771-7DE1D1BC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DC6C35-24DC-37C5-0355-502C3FF5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B311-7E38-46E5-9B8E-63750AB77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2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B29A4-0AEC-7D70-69BB-D14ECA9D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DEFA7-74D0-22D1-B09A-A1CD9E8FB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6D2C1-4FFC-A824-F4E5-EC7BA23BF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E05259-98E5-BB2D-8378-B09A9305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778A-8F5D-4660-BF20-BC6E67AD2111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A5E38-3073-2717-B55F-5436B95F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262E4-9782-0665-4B57-602CC526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B311-7E38-46E5-9B8E-63750AB77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5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353CA-4BA6-670A-BB85-AFF045BD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55CB97-190F-C9CB-D875-936988A40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BDD969-075B-0501-6142-EDB2C2067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6D4398-0549-2FEE-6F1E-24FB9B4E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778A-8F5D-4660-BF20-BC6E67AD2111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DFE810-5007-E4D2-4951-7C11B06A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AE0FB9-61AF-BB2C-377A-CE1F9687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B311-7E38-46E5-9B8E-63750AB77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8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A30918-3CB6-7180-770D-1688BA83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092F90-332C-19A4-DA99-CE5467F80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B619C-43AC-4CE4-8F56-4F60EEE7B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D7778A-8F5D-4660-BF20-BC6E67AD2111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6B8150-7FEF-0627-2F8C-6A0507311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73415-BF6A-002B-E741-8B176AA44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66B311-7E38-46E5-9B8E-63750AB77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9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02235" y="1461176"/>
            <a:ext cx="2139323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99"/>
              </a:lnSpc>
            </a:pPr>
            <a:r>
              <a:rPr lang="en-US" sz="1999" b="1" spc="547" dirty="0">
                <a:solidFill>
                  <a:srgbClr val="4A60DD"/>
                </a:solidFill>
                <a:latin typeface="Cabin Bold"/>
                <a:ea typeface="Cabin Bold"/>
                <a:cs typeface="Cabin Bold"/>
                <a:sym typeface="Cabin Bold"/>
              </a:rPr>
              <a:t>FocusMate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886524" y="1832426"/>
            <a:ext cx="474649" cy="474649"/>
            <a:chOff x="0" y="0"/>
            <a:chExt cx="949298" cy="949298"/>
          </a:xfrm>
        </p:grpSpPr>
        <p:sp>
          <p:nvSpPr>
            <p:cNvPr id="4" name="AutoShape 4"/>
            <p:cNvSpPr/>
            <p:nvPr/>
          </p:nvSpPr>
          <p:spPr>
            <a:xfrm>
              <a:off x="0" y="474649"/>
              <a:ext cx="949298" cy="0"/>
            </a:xfrm>
            <a:prstGeom prst="line">
              <a:avLst/>
            </a:prstGeom>
            <a:ln w="152400" cap="flat">
              <a:solidFill>
                <a:srgbClr val="4A60D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5" name="AutoShape 5"/>
            <p:cNvSpPr/>
            <p:nvPr/>
          </p:nvSpPr>
          <p:spPr>
            <a:xfrm flipV="1">
              <a:off x="474649" y="0"/>
              <a:ext cx="0" cy="949298"/>
            </a:xfrm>
            <a:prstGeom prst="line">
              <a:avLst/>
            </a:prstGeom>
            <a:ln w="152400" cap="flat">
              <a:solidFill>
                <a:srgbClr val="4A60D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6" name="AutoShape 6"/>
            <p:cNvSpPr/>
            <p:nvPr/>
          </p:nvSpPr>
          <p:spPr>
            <a:xfrm flipV="1">
              <a:off x="139021" y="139021"/>
              <a:ext cx="671255" cy="671255"/>
            </a:xfrm>
            <a:prstGeom prst="line">
              <a:avLst/>
            </a:prstGeom>
            <a:ln w="152400" cap="flat">
              <a:solidFill>
                <a:srgbClr val="4A60D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7" name="AutoShape 7"/>
            <p:cNvSpPr/>
            <p:nvPr/>
          </p:nvSpPr>
          <p:spPr>
            <a:xfrm flipH="1" flipV="1">
              <a:off x="139021" y="139021"/>
              <a:ext cx="671255" cy="671255"/>
            </a:xfrm>
            <a:prstGeom prst="line">
              <a:avLst/>
            </a:prstGeom>
            <a:ln w="152400" cap="flat">
              <a:solidFill>
                <a:srgbClr val="4A60D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127302" y="2606127"/>
            <a:ext cx="7993093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0"/>
              </a:lnSpc>
            </a:pPr>
            <a:r>
              <a:rPr lang="ko-KR" altLang="en-US" sz="6000" b="1" spc="-293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포커스 </a:t>
            </a:r>
            <a:r>
              <a:rPr lang="ko-KR" altLang="en-US" sz="6000" b="1" spc="-293" dirty="0" err="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메이트</a:t>
            </a:r>
            <a:endParaRPr lang="en-US" sz="6000" b="1" spc="-293" dirty="0">
              <a:solidFill>
                <a:srgbClr val="4A60DD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77821" y="5443187"/>
            <a:ext cx="4436359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spc="-53" dirty="0">
                <a:solidFill>
                  <a:srgbClr val="424242"/>
                </a:solidFill>
                <a:latin typeface="Cabin"/>
                <a:ea typeface="Cabin"/>
                <a:cs typeface="Cabin"/>
                <a:sym typeface="Cabin"/>
              </a:rPr>
              <a:t>2025.05.18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905669" y="3605468"/>
            <a:ext cx="4436359" cy="410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71"/>
              </a:lnSpc>
            </a:pPr>
            <a:r>
              <a:rPr lang="ko-KR" altLang="en-US" sz="2533" b="1" spc="61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최민기</a:t>
            </a:r>
            <a:endParaRPr lang="en-US" sz="2533" b="1" spc="61" dirty="0">
              <a:solidFill>
                <a:srgbClr val="424242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5800" y="879377"/>
            <a:ext cx="448667" cy="448667"/>
            <a:chOff x="0" y="0"/>
            <a:chExt cx="897333" cy="897333"/>
          </a:xfrm>
        </p:grpSpPr>
        <p:sp>
          <p:nvSpPr>
            <p:cNvPr id="3" name="AutoShape 3"/>
            <p:cNvSpPr/>
            <p:nvPr/>
          </p:nvSpPr>
          <p:spPr>
            <a:xfrm>
              <a:off x="0" y="448667"/>
              <a:ext cx="897333" cy="0"/>
            </a:xfrm>
            <a:prstGeom prst="line">
              <a:avLst/>
            </a:prstGeom>
            <a:ln w="139700" cap="flat">
              <a:solidFill>
                <a:srgbClr val="4A60D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4" name="AutoShape 4"/>
            <p:cNvSpPr/>
            <p:nvPr/>
          </p:nvSpPr>
          <p:spPr>
            <a:xfrm flipV="1">
              <a:off x="448667" y="0"/>
              <a:ext cx="0" cy="897333"/>
            </a:xfrm>
            <a:prstGeom prst="line">
              <a:avLst/>
            </a:prstGeom>
            <a:ln w="139700" cap="flat">
              <a:solidFill>
                <a:srgbClr val="4A60D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5" name="AutoShape 5"/>
            <p:cNvSpPr/>
            <p:nvPr/>
          </p:nvSpPr>
          <p:spPr>
            <a:xfrm flipV="1">
              <a:off x="131411" y="131411"/>
              <a:ext cx="634511" cy="634511"/>
            </a:xfrm>
            <a:prstGeom prst="line">
              <a:avLst/>
            </a:prstGeom>
            <a:ln w="139700" cap="flat">
              <a:solidFill>
                <a:srgbClr val="4A60D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6" name="AutoShape 6"/>
            <p:cNvSpPr/>
            <p:nvPr/>
          </p:nvSpPr>
          <p:spPr>
            <a:xfrm flipH="1" flipV="1">
              <a:off x="131411" y="131411"/>
              <a:ext cx="634511" cy="634511"/>
            </a:xfrm>
            <a:prstGeom prst="line">
              <a:avLst/>
            </a:prstGeom>
            <a:ln w="139700" cap="flat">
              <a:solidFill>
                <a:srgbClr val="4A60D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313722" y="787271"/>
            <a:ext cx="3430112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66"/>
              </a:lnSpc>
            </a:pPr>
            <a:r>
              <a:rPr lang="en-US" sz="5666" b="1" spc="-169" dirty="0">
                <a:solidFill>
                  <a:srgbClr val="4A60DD"/>
                </a:solidFill>
                <a:latin typeface="Cabin Bold"/>
                <a:ea typeface="Cabin Bold"/>
                <a:cs typeface="Cabin Bold"/>
                <a:sym typeface="Cabin Bold"/>
              </a:rPr>
              <a:t>Contents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69314" y="1826952"/>
            <a:ext cx="368545" cy="643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928"/>
              </a:lnSpc>
            </a:pPr>
            <a:r>
              <a:rPr lang="en-US" sz="2600" b="1" spc="78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1.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9314" y="2615378"/>
            <a:ext cx="368545" cy="643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928"/>
              </a:lnSpc>
            </a:pPr>
            <a:r>
              <a:rPr lang="en-US" sz="2600" b="1" spc="78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2.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69314" y="3432626"/>
            <a:ext cx="368545" cy="643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928"/>
              </a:lnSpc>
            </a:pPr>
            <a:r>
              <a:rPr lang="en-US" sz="2600" b="1" spc="78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3.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9314" y="4246820"/>
            <a:ext cx="368545" cy="643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928"/>
              </a:lnSpc>
            </a:pPr>
            <a:r>
              <a:rPr lang="en-US" sz="2600" b="1" spc="78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4.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69314" y="5071304"/>
            <a:ext cx="368545" cy="643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928"/>
              </a:lnSpc>
            </a:pPr>
            <a:r>
              <a:rPr lang="en-US" sz="2600" b="1" spc="78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5.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90260" y="1811382"/>
            <a:ext cx="3602135" cy="642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28"/>
              </a:lnSpc>
            </a:pPr>
            <a:r>
              <a:rPr lang="en-US" sz="2600" b="1" dirty="0" err="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프로젝트</a:t>
            </a:r>
            <a:r>
              <a:rPr lang="en-US" sz="2600" b="1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</a:t>
            </a:r>
            <a:r>
              <a:rPr lang="ko-KR" altLang="en-US" sz="2600" b="1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개요</a:t>
            </a:r>
            <a:endParaRPr lang="en-US" sz="2600" b="1" dirty="0">
              <a:solidFill>
                <a:srgbClr val="424242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390260" y="2615378"/>
            <a:ext cx="3602135" cy="642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28"/>
              </a:lnSpc>
            </a:pPr>
            <a:r>
              <a:rPr lang="ko-KR" altLang="en-US" sz="2600" b="1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이름 의미</a:t>
            </a:r>
            <a:endParaRPr lang="en-US" sz="2600" b="1" dirty="0">
              <a:solidFill>
                <a:srgbClr val="424242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390260" y="3440624"/>
            <a:ext cx="3602135" cy="642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28"/>
              </a:lnSpc>
            </a:pPr>
            <a:r>
              <a:rPr lang="ko-KR" altLang="en-US" sz="2600" b="1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기획 의도</a:t>
            </a:r>
            <a:endParaRPr lang="en-US" sz="2600" b="1" dirty="0">
              <a:solidFill>
                <a:srgbClr val="424242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390260" y="4246820"/>
            <a:ext cx="3602135" cy="642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28"/>
              </a:lnSpc>
            </a:pPr>
            <a:r>
              <a:rPr lang="ko-KR" altLang="en-US" sz="2600" b="1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주요 기능 </a:t>
            </a:r>
            <a:endParaRPr lang="en-US" sz="2600" b="1" dirty="0">
              <a:solidFill>
                <a:srgbClr val="424242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390260" y="5071304"/>
            <a:ext cx="3602135" cy="642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28"/>
              </a:lnSpc>
            </a:pPr>
            <a:r>
              <a:rPr lang="ko-KR" altLang="en-US" sz="2600" b="1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개발일정</a:t>
            </a:r>
            <a:endParaRPr lang="en-US" sz="2600" b="1" dirty="0">
              <a:solidFill>
                <a:srgbClr val="424242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741706" y="3255354"/>
            <a:ext cx="3144984" cy="2950567"/>
          </a:xfrm>
          <a:custGeom>
            <a:avLst/>
            <a:gdLst/>
            <a:ahLst/>
            <a:cxnLst/>
            <a:rect l="l" t="t" r="r" b="b"/>
            <a:pathLst>
              <a:path w="4717476" h="4425850">
                <a:moveTo>
                  <a:pt x="0" y="0"/>
                </a:moveTo>
                <a:lnTo>
                  <a:pt x="4717476" y="0"/>
                </a:lnTo>
                <a:lnTo>
                  <a:pt x="4717476" y="4425850"/>
                </a:lnTo>
                <a:lnTo>
                  <a:pt x="0" y="44258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 sz="1200"/>
          </a:p>
        </p:txBody>
      </p:sp>
      <p:sp>
        <p:nvSpPr>
          <p:cNvPr id="3" name="TextBox 3"/>
          <p:cNvSpPr txBox="1"/>
          <p:nvPr/>
        </p:nvSpPr>
        <p:spPr>
          <a:xfrm>
            <a:off x="878091" y="2209800"/>
            <a:ext cx="8418307" cy="31068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66"/>
              </a:lnSpc>
            </a:pPr>
            <a:r>
              <a:rPr lang="ko-KR" altLang="en-US" sz="2666" b="1" spc="-26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앱 이름 </a:t>
            </a:r>
            <a:r>
              <a:rPr lang="en-US" altLang="ko-KR" sz="2666" b="1" spc="-26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: FocusMate (</a:t>
            </a:r>
            <a:r>
              <a:rPr lang="ko-KR" altLang="en-US" sz="2666" b="1" spc="-26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포커스 </a:t>
            </a:r>
            <a:r>
              <a:rPr lang="ko-KR" altLang="en-US" sz="2666" b="1" spc="-26" dirty="0" err="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메이트</a:t>
            </a:r>
            <a:r>
              <a:rPr lang="en-US" altLang="ko-KR" sz="2666" b="1" spc="-26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)</a:t>
            </a:r>
          </a:p>
          <a:p>
            <a:pPr>
              <a:lnSpc>
                <a:spcPts val="3466"/>
              </a:lnSpc>
            </a:pPr>
            <a:endParaRPr lang="en-US" altLang="ko-KR" sz="2666" b="1" spc="-26" dirty="0">
              <a:solidFill>
                <a:srgbClr val="424242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  <a:p>
            <a:pPr>
              <a:lnSpc>
                <a:spcPts val="3466"/>
              </a:lnSpc>
            </a:pPr>
            <a:r>
              <a:rPr lang="ko-KR" altLang="en-US" sz="2666" b="1" spc="-26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목표 </a:t>
            </a:r>
            <a:r>
              <a:rPr lang="en-US" altLang="ko-KR" sz="2666" b="1" spc="-26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: </a:t>
            </a:r>
            <a:r>
              <a:rPr lang="ko-KR" altLang="en-US" sz="2666" b="1" spc="-26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하루 집중 시간을 기록하고 습관을 형성할 수 있도록               </a:t>
            </a:r>
            <a:r>
              <a:rPr lang="en-US" altLang="ko-KR" sz="2666" b="1" spc="-26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	    </a:t>
            </a:r>
            <a:r>
              <a:rPr lang="ko-KR" altLang="en-US" sz="2666" b="1" spc="-26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도와주는 집중 습관 형성 앱</a:t>
            </a:r>
            <a:r>
              <a:rPr lang="en-US" altLang="ko-KR" sz="2666" b="1" spc="-26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 </a:t>
            </a:r>
          </a:p>
          <a:p>
            <a:pPr>
              <a:lnSpc>
                <a:spcPts val="3466"/>
              </a:lnSpc>
            </a:pPr>
            <a:endParaRPr lang="en-US" sz="2666" b="1" spc="-26" dirty="0">
              <a:solidFill>
                <a:srgbClr val="424242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  <a:p>
            <a:pPr>
              <a:lnSpc>
                <a:spcPts val="3466"/>
              </a:lnSpc>
            </a:pPr>
            <a:r>
              <a:rPr lang="ko-KR" altLang="en-US" sz="2666" b="1" spc="-26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특징 </a:t>
            </a:r>
            <a:r>
              <a:rPr lang="en-US" altLang="ko-KR" sz="2666" b="1" spc="-26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: </a:t>
            </a:r>
            <a:r>
              <a:rPr lang="ko-KR" altLang="en-US" sz="2666" b="1" spc="-26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타이머</a:t>
            </a:r>
            <a:r>
              <a:rPr lang="en-US" altLang="ko-KR" sz="2666" b="1" spc="-26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, </a:t>
            </a:r>
            <a:r>
              <a:rPr lang="ko-KR" altLang="en-US" sz="2666" b="1" spc="-26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목표 설정</a:t>
            </a:r>
            <a:r>
              <a:rPr lang="en-US" altLang="ko-KR" sz="2666" b="1" spc="-26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, </a:t>
            </a:r>
            <a:r>
              <a:rPr lang="ko-KR" altLang="en-US" sz="2666" b="1" spc="-26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통계</a:t>
            </a:r>
            <a:r>
              <a:rPr lang="en-US" altLang="ko-KR" sz="2666" b="1" spc="-26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, </a:t>
            </a:r>
            <a:r>
              <a:rPr lang="ko-KR" altLang="en-US" sz="2666" b="1" spc="-26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배지 시스템 등 다양한</a:t>
            </a:r>
            <a:br>
              <a:rPr lang="en-US" altLang="ko-KR" sz="2666" b="1" spc="-26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</a:br>
            <a:r>
              <a:rPr lang="en-US" altLang="ko-KR" sz="2666" b="1" spc="-26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         </a:t>
            </a:r>
            <a:r>
              <a:rPr lang="ko-KR" altLang="en-US" sz="2666" b="1" spc="-26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기능을 </a:t>
            </a:r>
            <a:r>
              <a:rPr lang="en-US" altLang="ko-KR" sz="2666" b="1" spc="-26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Flutter</a:t>
            </a:r>
            <a:r>
              <a:rPr lang="ko-KR" altLang="en-US" sz="2666" b="1" spc="-26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로 구현</a:t>
            </a:r>
            <a:endParaRPr lang="en-US" sz="2666" b="1" spc="-26" dirty="0">
              <a:solidFill>
                <a:srgbClr val="424242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21864" y="838069"/>
            <a:ext cx="3998406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4666" b="1" spc="-139" dirty="0" err="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프로젝트</a:t>
            </a:r>
            <a:r>
              <a:rPr lang="en-US" sz="4666" b="1" spc="-139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</a:t>
            </a:r>
            <a:r>
              <a:rPr lang="ko-KR" altLang="en-US" sz="4666" b="1" spc="-139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개요</a:t>
            </a:r>
            <a:endParaRPr lang="en-US" sz="4666" b="1" spc="-139" dirty="0">
              <a:solidFill>
                <a:srgbClr val="4A60DD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85800" y="886866"/>
            <a:ext cx="433689" cy="433689"/>
            <a:chOff x="0" y="0"/>
            <a:chExt cx="867378" cy="867378"/>
          </a:xfrm>
        </p:grpSpPr>
        <p:sp>
          <p:nvSpPr>
            <p:cNvPr id="7" name="AutoShape 7"/>
            <p:cNvSpPr/>
            <p:nvPr/>
          </p:nvSpPr>
          <p:spPr>
            <a:xfrm>
              <a:off x="0" y="433689"/>
              <a:ext cx="867378" cy="0"/>
            </a:xfrm>
            <a:prstGeom prst="line">
              <a:avLst/>
            </a:prstGeom>
            <a:ln w="139700" cap="flat">
              <a:solidFill>
                <a:srgbClr val="4A60D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8" name="AutoShape 8"/>
            <p:cNvSpPr/>
            <p:nvPr/>
          </p:nvSpPr>
          <p:spPr>
            <a:xfrm flipV="1">
              <a:off x="433689" y="0"/>
              <a:ext cx="0" cy="867378"/>
            </a:xfrm>
            <a:prstGeom prst="line">
              <a:avLst/>
            </a:prstGeom>
            <a:ln w="139700" cap="flat">
              <a:solidFill>
                <a:srgbClr val="4A60D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9" name="AutoShape 9"/>
            <p:cNvSpPr/>
            <p:nvPr/>
          </p:nvSpPr>
          <p:spPr>
            <a:xfrm flipV="1">
              <a:off x="127025" y="127025"/>
              <a:ext cx="613329" cy="613329"/>
            </a:xfrm>
            <a:prstGeom prst="line">
              <a:avLst/>
            </a:prstGeom>
            <a:ln w="139700" cap="flat">
              <a:solidFill>
                <a:srgbClr val="4A60D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0" name="AutoShape 10"/>
            <p:cNvSpPr/>
            <p:nvPr/>
          </p:nvSpPr>
          <p:spPr>
            <a:xfrm flipH="1" flipV="1">
              <a:off x="127025" y="127025"/>
              <a:ext cx="613329" cy="613329"/>
            </a:xfrm>
            <a:prstGeom prst="line">
              <a:avLst/>
            </a:prstGeom>
            <a:ln w="139700" cap="flat">
              <a:solidFill>
                <a:srgbClr val="4A60D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0B138-3748-8AB7-11D8-239C3D980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4A770C9C-C90F-BE13-DB80-0C77DE5AE21A}"/>
              </a:ext>
            </a:extLst>
          </p:cNvPr>
          <p:cNvSpPr txBox="1"/>
          <p:nvPr/>
        </p:nvSpPr>
        <p:spPr>
          <a:xfrm>
            <a:off x="2997200" y="3225800"/>
            <a:ext cx="8418307" cy="863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66"/>
              </a:lnSpc>
            </a:pPr>
            <a:r>
              <a:rPr lang="en-US" altLang="ko-KR" sz="6400" b="1" spc="-26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Focus + Mate</a:t>
            </a:r>
          </a:p>
          <a:p>
            <a:pPr>
              <a:lnSpc>
                <a:spcPts val="3466"/>
              </a:lnSpc>
            </a:pPr>
            <a:endParaRPr lang="en-US" altLang="ko-KR" sz="2666" b="1" spc="-26" dirty="0">
              <a:solidFill>
                <a:srgbClr val="424242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8F390E6-D46E-5BAF-9756-D02F919D558C}"/>
              </a:ext>
            </a:extLst>
          </p:cNvPr>
          <p:cNvSpPr txBox="1"/>
          <p:nvPr/>
        </p:nvSpPr>
        <p:spPr>
          <a:xfrm>
            <a:off x="1321864" y="838069"/>
            <a:ext cx="3998406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ko-KR" altLang="en-US" sz="4666" b="1" spc="-139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이름 의미</a:t>
            </a:r>
            <a:endParaRPr lang="en-US" sz="4666" b="1" spc="-139" dirty="0">
              <a:solidFill>
                <a:srgbClr val="4A60DD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8217D7DC-1BD1-27F5-F977-5F2636FE68AF}"/>
              </a:ext>
            </a:extLst>
          </p:cNvPr>
          <p:cNvGrpSpPr/>
          <p:nvPr/>
        </p:nvGrpSpPr>
        <p:grpSpPr>
          <a:xfrm>
            <a:off x="685800" y="886866"/>
            <a:ext cx="433689" cy="433689"/>
            <a:chOff x="0" y="0"/>
            <a:chExt cx="867378" cy="867378"/>
          </a:xfrm>
        </p:grpSpPr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0DE7EEB3-7C7F-36D9-B244-AFDED0F38655}"/>
                </a:ext>
              </a:extLst>
            </p:cNvPr>
            <p:cNvSpPr/>
            <p:nvPr/>
          </p:nvSpPr>
          <p:spPr>
            <a:xfrm>
              <a:off x="0" y="433689"/>
              <a:ext cx="867378" cy="0"/>
            </a:xfrm>
            <a:prstGeom prst="line">
              <a:avLst/>
            </a:prstGeom>
            <a:ln w="139700" cap="flat">
              <a:solidFill>
                <a:srgbClr val="4A60D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id="{91D3652B-2F47-ED55-2F94-773C83D2C2FF}"/>
                </a:ext>
              </a:extLst>
            </p:cNvPr>
            <p:cNvSpPr/>
            <p:nvPr/>
          </p:nvSpPr>
          <p:spPr>
            <a:xfrm flipV="1">
              <a:off x="433689" y="0"/>
              <a:ext cx="0" cy="867378"/>
            </a:xfrm>
            <a:prstGeom prst="line">
              <a:avLst/>
            </a:prstGeom>
            <a:ln w="139700" cap="flat">
              <a:solidFill>
                <a:srgbClr val="4A60D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9" name="AutoShape 9">
              <a:extLst>
                <a:ext uri="{FF2B5EF4-FFF2-40B4-BE49-F238E27FC236}">
                  <a16:creationId xmlns:a16="http://schemas.microsoft.com/office/drawing/2014/main" id="{EB70234A-5B33-61F6-B7ED-A4EF70AE81FC}"/>
                </a:ext>
              </a:extLst>
            </p:cNvPr>
            <p:cNvSpPr/>
            <p:nvPr/>
          </p:nvSpPr>
          <p:spPr>
            <a:xfrm flipV="1">
              <a:off x="127025" y="127025"/>
              <a:ext cx="613329" cy="613329"/>
            </a:xfrm>
            <a:prstGeom prst="line">
              <a:avLst/>
            </a:prstGeom>
            <a:ln w="139700" cap="flat">
              <a:solidFill>
                <a:srgbClr val="4A60D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618A769B-D6C2-290A-C476-1F9E9E37E9A3}"/>
                </a:ext>
              </a:extLst>
            </p:cNvPr>
            <p:cNvSpPr/>
            <p:nvPr/>
          </p:nvSpPr>
          <p:spPr>
            <a:xfrm flipH="1" flipV="1">
              <a:off x="127025" y="127025"/>
              <a:ext cx="613329" cy="613329"/>
            </a:xfrm>
            <a:prstGeom prst="line">
              <a:avLst/>
            </a:prstGeom>
            <a:ln w="139700" cap="flat">
              <a:solidFill>
                <a:srgbClr val="4A60D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FA8B87D5-8D62-7E66-0F99-3328B8AD8419}"/>
              </a:ext>
            </a:extLst>
          </p:cNvPr>
          <p:cNvSpPr txBox="1"/>
          <p:nvPr/>
        </p:nvSpPr>
        <p:spPr>
          <a:xfrm>
            <a:off x="2895600" y="3733800"/>
            <a:ext cx="5689600" cy="1311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66"/>
              </a:lnSpc>
            </a:pPr>
            <a:endParaRPr lang="en-US" altLang="ko-KR" sz="2666" b="1" spc="-26" dirty="0">
              <a:solidFill>
                <a:srgbClr val="424242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  <a:p>
            <a:pPr algn="ctr">
              <a:lnSpc>
                <a:spcPts val="3466"/>
              </a:lnSpc>
            </a:pPr>
            <a:r>
              <a:rPr lang="ko-KR" altLang="en-US" sz="2666" b="1" spc="-26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집중을 함께 도와주는 친구 같은 앱</a:t>
            </a:r>
            <a:endParaRPr lang="en-US" altLang="ko-KR" sz="2666" b="1" spc="-26" dirty="0">
              <a:solidFill>
                <a:srgbClr val="424242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  <a:p>
            <a:pPr algn="ctr">
              <a:lnSpc>
                <a:spcPts val="3466"/>
              </a:lnSpc>
            </a:pPr>
            <a:r>
              <a:rPr lang="ko-KR" altLang="en-US" sz="2666" b="1" spc="-26" dirty="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꾸준한 습관 형성을 응원하는 파트너</a:t>
            </a:r>
            <a:endParaRPr lang="en-US" altLang="ko-KR" sz="2666" b="1" spc="-26" dirty="0">
              <a:solidFill>
                <a:srgbClr val="424242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</p:txBody>
      </p:sp>
    </p:spTree>
    <p:extLst>
      <p:ext uri="{BB962C8B-B14F-4D97-AF65-F5344CB8AC3E}">
        <p14:creationId xmlns:p14="http://schemas.microsoft.com/office/powerpoint/2010/main" val="86187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5800" y="886866"/>
            <a:ext cx="433689" cy="433689"/>
            <a:chOff x="0" y="0"/>
            <a:chExt cx="867378" cy="867378"/>
          </a:xfrm>
        </p:grpSpPr>
        <p:sp>
          <p:nvSpPr>
            <p:cNvPr id="3" name="AutoShape 3"/>
            <p:cNvSpPr/>
            <p:nvPr/>
          </p:nvSpPr>
          <p:spPr>
            <a:xfrm>
              <a:off x="0" y="433689"/>
              <a:ext cx="867378" cy="0"/>
            </a:xfrm>
            <a:prstGeom prst="line">
              <a:avLst/>
            </a:prstGeom>
            <a:ln w="139700" cap="flat">
              <a:solidFill>
                <a:srgbClr val="4A60D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4" name="AutoShape 4"/>
            <p:cNvSpPr/>
            <p:nvPr/>
          </p:nvSpPr>
          <p:spPr>
            <a:xfrm flipV="1">
              <a:off x="433689" y="0"/>
              <a:ext cx="0" cy="867378"/>
            </a:xfrm>
            <a:prstGeom prst="line">
              <a:avLst/>
            </a:prstGeom>
            <a:ln w="139700" cap="flat">
              <a:solidFill>
                <a:srgbClr val="4A60D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5" name="AutoShape 5"/>
            <p:cNvSpPr/>
            <p:nvPr/>
          </p:nvSpPr>
          <p:spPr>
            <a:xfrm flipV="1">
              <a:off x="127025" y="127025"/>
              <a:ext cx="613329" cy="613329"/>
            </a:xfrm>
            <a:prstGeom prst="line">
              <a:avLst/>
            </a:prstGeom>
            <a:ln w="139700" cap="flat">
              <a:solidFill>
                <a:srgbClr val="4A60D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6" name="AutoShape 6"/>
            <p:cNvSpPr/>
            <p:nvPr/>
          </p:nvSpPr>
          <p:spPr>
            <a:xfrm flipH="1" flipV="1">
              <a:off x="127025" y="127025"/>
              <a:ext cx="613329" cy="613329"/>
            </a:xfrm>
            <a:prstGeom prst="line">
              <a:avLst/>
            </a:prstGeom>
            <a:ln w="139700" cap="flat">
              <a:solidFill>
                <a:srgbClr val="4A60D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53600" y="2093259"/>
            <a:ext cx="2148963" cy="2148963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4A60DD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954474" y="2093259"/>
            <a:ext cx="2148963" cy="214896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4A60DD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768715" y="2093259"/>
            <a:ext cx="2148963" cy="2148963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4A60DD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33"/>
                </a:lnSpc>
              </a:pPr>
              <a:endParaRPr sz="1200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283374" y="717419"/>
            <a:ext cx="10222826" cy="702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ko-KR" altLang="en-US" sz="4666" b="1" spc="-139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기획 의도</a:t>
            </a:r>
            <a:endParaRPr lang="en-US" sz="4666" b="1" spc="-139" dirty="0">
              <a:solidFill>
                <a:srgbClr val="4A60DD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195628" y="2849393"/>
            <a:ext cx="2464909" cy="592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7"/>
              </a:lnSpc>
            </a:pPr>
            <a:r>
              <a:rPr lang="ko-KR" altLang="en-US" sz="1867" b="1" spc="-19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현대인의 </a:t>
            </a:r>
            <a:br>
              <a:rPr lang="en-US" altLang="ko-KR" sz="1867" b="1" spc="-19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</a:br>
            <a:r>
              <a:rPr lang="ko-KR" altLang="en-US" sz="1867" b="1" spc="-19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집중력 문제 해결</a:t>
            </a:r>
            <a:endParaRPr lang="en-US" sz="1867" b="1" spc="-19" dirty="0">
              <a:solidFill>
                <a:srgbClr val="4A60DD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824649" y="2849393"/>
            <a:ext cx="2464909" cy="592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7"/>
              </a:lnSpc>
            </a:pPr>
            <a:r>
              <a:rPr lang="ko-KR" altLang="en-US" sz="1867" b="1" spc="-19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꾸준한 </a:t>
            </a:r>
            <a:br>
              <a:rPr lang="en-US" altLang="ko-KR" sz="1867" b="1" spc="-19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</a:br>
            <a:r>
              <a:rPr lang="ko-KR" altLang="en-US" sz="1867" b="1" spc="-19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집중 습관 형성</a:t>
            </a:r>
            <a:endParaRPr lang="en-US" sz="1867" b="1" spc="-19" dirty="0">
              <a:solidFill>
                <a:srgbClr val="4A60DD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8611644" y="2849393"/>
            <a:ext cx="2464909" cy="592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7"/>
              </a:lnSpc>
            </a:pPr>
            <a:r>
              <a:rPr lang="ko-KR" altLang="en-US" sz="1867" b="1" spc="-19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동기부여와</a:t>
            </a:r>
            <a:br>
              <a:rPr lang="en-US" altLang="ko-KR" sz="1867" b="1" spc="-19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</a:br>
            <a:r>
              <a:rPr lang="ko-KR" altLang="en-US" sz="1867" b="1" spc="-19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자기계발 지원</a:t>
            </a:r>
            <a:endParaRPr lang="en-US" sz="1867" b="1" spc="-19" dirty="0">
              <a:solidFill>
                <a:srgbClr val="4A60DD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09601" y="5207359"/>
            <a:ext cx="3705159" cy="859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33"/>
              </a:lnSpc>
            </a:pPr>
            <a:r>
              <a:rPr lang="en-US" sz="1666" b="1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SNS </a:t>
            </a:r>
            <a:r>
              <a:rPr lang="ko-KR" altLang="en-US" sz="1666" b="1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등 다양한 </a:t>
            </a:r>
            <a:endParaRPr lang="en-US" altLang="ko-KR" sz="1666" b="1" dirty="0">
              <a:solidFill>
                <a:srgbClr val="4A60DD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  <a:p>
            <a:pPr algn="ctr">
              <a:lnSpc>
                <a:spcPts val="2333"/>
              </a:lnSpc>
            </a:pPr>
            <a:r>
              <a:rPr lang="ko-KR" altLang="en-US" sz="1666" b="1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디지털 방해</a:t>
            </a:r>
            <a:r>
              <a:rPr lang="en-US" altLang="ko-KR" sz="1666" b="1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</a:t>
            </a:r>
            <a:r>
              <a:rPr lang="ko-KR" altLang="en-US" sz="1666" b="1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요소로 </a:t>
            </a:r>
            <a:endParaRPr lang="en-US" altLang="ko-KR" sz="1666" b="1" dirty="0">
              <a:solidFill>
                <a:srgbClr val="4A60DD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  <a:p>
            <a:pPr algn="ctr">
              <a:lnSpc>
                <a:spcPts val="2333"/>
              </a:lnSpc>
            </a:pPr>
            <a:r>
              <a:rPr lang="ko-KR" altLang="en-US" sz="1666" b="1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인해 집중력이 쉽게 흐트러짐</a:t>
            </a:r>
            <a:endParaRPr lang="en-US" sz="1666" b="1" dirty="0">
              <a:solidFill>
                <a:srgbClr val="4A60DD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911600" y="5207359"/>
            <a:ext cx="4322037" cy="859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33"/>
              </a:lnSpc>
            </a:pPr>
            <a:r>
              <a:rPr lang="ko-KR" altLang="en-US" sz="1666" b="1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집중 시간이 저장되고 </a:t>
            </a:r>
            <a:endParaRPr lang="en-US" altLang="ko-KR" sz="1666" b="1" dirty="0">
              <a:solidFill>
                <a:srgbClr val="4A60DD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  <a:p>
            <a:pPr algn="ctr">
              <a:lnSpc>
                <a:spcPts val="2333"/>
              </a:lnSpc>
            </a:pPr>
            <a:r>
              <a:rPr lang="ko-KR" altLang="en-US" sz="1666" b="1" dirty="0" err="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각화되어</a:t>
            </a:r>
            <a:r>
              <a:rPr lang="en-US" altLang="ko-KR" sz="1666" b="1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</a:t>
            </a:r>
            <a:r>
              <a:rPr lang="ko-KR" altLang="en-US" sz="1666" b="1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자신이 얼마나 </a:t>
            </a:r>
            <a:endParaRPr lang="en-US" altLang="ko-KR" sz="1666" b="1" dirty="0">
              <a:solidFill>
                <a:srgbClr val="4A60DD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  <a:p>
            <a:pPr algn="ctr">
              <a:lnSpc>
                <a:spcPts val="2333"/>
              </a:lnSpc>
            </a:pPr>
            <a:r>
              <a:rPr lang="ko-KR" altLang="en-US" sz="1666" b="1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노력했는지 </a:t>
            </a:r>
            <a:r>
              <a:rPr lang="en-US" altLang="ko-KR" sz="1666" b="1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‘</a:t>
            </a:r>
            <a:r>
              <a:rPr lang="ko-KR" altLang="en-US" sz="1666" b="1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보이는 성취</a:t>
            </a:r>
            <a:r>
              <a:rPr lang="en-US" altLang="ko-KR" sz="1666" b="1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‘ </a:t>
            </a:r>
            <a:r>
              <a:rPr lang="ko-KR" altLang="en-US" sz="1666" b="1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제공</a:t>
            </a:r>
            <a:endParaRPr lang="en-US" sz="1666" b="1" dirty="0">
              <a:solidFill>
                <a:srgbClr val="4A60DD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535505" y="5207359"/>
            <a:ext cx="2617184" cy="56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3"/>
              </a:lnSpc>
            </a:pPr>
            <a:r>
              <a:rPr lang="ko-KR" altLang="en-US" sz="1666" b="1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배지 시스템을 통해 </a:t>
            </a:r>
            <a:br>
              <a:rPr lang="en-US" altLang="ko-KR" sz="1666" b="1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</a:br>
            <a:r>
              <a:rPr lang="ko-KR" altLang="en-US" sz="1666" b="1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소소한 성과 보상 제공</a:t>
            </a:r>
            <a:endParaRPr lang="en-US" sz="1666" b="1" dirty="0">
              <a:solidFill>
                <a:srgbClr val="4A60DD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5866192" y="4455520"/>
            <a:ext cx="325527" cy="570291"/>
            <a:chOff x="0" y="0"/>
            <a:chExt cx="651054" cy="1140581"/>
          </a:xfrm>
        </p:grpSpPr>
        <p:sp>
          <p:nvSpPr>
            <p:cNvPr id="24" name="Freeform 24"/>
            <p:cNvSpPr/>
            <p:nvPr/>
          </p:nvSpPr>
          <p:spPr>
            <a:xfrm rot="5400000">
              <a:off x="107788" y="597315"/>
              <a:ext cx="435479" cy="651054"/>
            </a:xfrm>
            <a:custGeom>
              <a:avLst/>
              <a:gdLst/>
              <a:ahLst/>
              <a:cxnLst/>
              <a:rect l="l" t="t" r="r" b="b"/>
              <a:pathLst>
                <a:path w="435479" h="651054">
                  <a:moveTo>
                    <a:pt x="0" y="0"/>
                  </a:moveTo>
                  <a:lnTo>
                    <a:pt x="435479" y="0"/>
                  </a:lnTo>
                  <a:lnTo>
                    <a:pt x="435479" y="651054"/>
                  </a:lnTo>
                  <a:lnTo>
                    <a:pt x="0" y="6510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25" name="Freeform 25"/>
            <p:cNvSpPr/>
            <p:nvPr/>
          </p:nvSpPr>
          <p:spPr>
            <a:xfrm rot="5400000">
              <a:off x="107788" y="242837"/>
              <a:ext cx="435479" cy="651054"/>
            </a:xfrm>
            <a:custGeom>
              <a:avLst/>
              <a:gdLst/>
              <a:ahLst/>
              <a:cxnLst/>
              <a:rect l="l" t="t" r="r" b="b"/>
              <a:pathLst>
                <a:path w="435479" h="651054">
                  <a:moveTo>
                    <a:pt x="0" y="0"/>
                  </a:moveTo>
                  <a:lnTo>
                    <a:pt x="435479" y="0"/>
                  </a:lnTo>
                  <a:lnTo>
                    <a:pt x="435479" y="651055"/>
                  </a:lnTo>
                  <a:lnTo>
                    <a:pt x="0" y="6510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26" name="Freeform 26"/>
            <p:cNvSpPr/>
            <p:nvPr/>
          </p:nvSpPr>
          <p:spPr>
            <a:xfrm rot="5400000">
              <a:off x="107788" y="-107788"/>
              <a:ext cx="435479" cy="651054"/>
            </a:xfrm>
            <a:custGeom>
              <a:avLst/>
              <a:gdLst/>
              <a:ahLst/>
              <a:cxnLst/>
              <a:rect l="l" t="t" r="r" b="b"/>
              <a:pathLst>
                <a:path w="435479" h="651054">
                  <a:moveTo>
                    <a:pt x="0" y="0"/>
                  </a:moveTo>
                  <a:lnTo>
                    <a:pt x="435479" y="0"/>
                  </a:lnTo>
                  <a:lnTo>
                    <a:pt x="435479" y="651055"/>
                  </a:lnTo>
                  <a:lnTo>
                    <a:pt x="0" y="6510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 sz="1200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681335" y="4455520"/>
            <a:ext cx="325527" cy="570291"/>
            <a:chOff x="0" y="0"/>
            <a:chExt cx="651054" cy="1140581"/>
          </a:xfrm>
        </p:grpSpPr>
        <p:sp>
          <p:nvSpPr>
            <p:cNvPr id="28" name="Freeform 28"/>
            <p:cNvSpPr/>
            <p:nvPr/>
          </p:nvSpPr>
          <p:spPr>
            <a:xfrm rot="5400000">
              <a:off x="107788" y="597315"/>
              <a:ext cx="435479" cy="651054"/>
            </a:xfrm>
            <a:custGeom>
              <a:avLst/>
              <a:gdLst/>
              <a:ahLst/>
              <a:cxnLst/>
              <a:rect l="l" t="t" r="r" b="b"/>
              <a:pathLst>
                <a:path w="435479" h="651054">
                  <a:moveTo>
                    <a:pt x="0" y="0"/>
                  </a:moveTo>
                  <a:lnTo>
                    <a:pt x="435479" y="0"/>
                  </a:lnTo>
                  <a:lnTo>
                    <a:pt x="435479" y="651054"/>
                  </a:lnTo>
                  <a:lnTo>
                    <a:pt x="0" y="6510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29" name="Freeform 29"/>
            <p:cNvSpPr/>
            <p:nvPr/>
          </p:nvSpPr>
          <p:spPr>
            <a:xfrm rot="5400000">
              <a:off x="107788" y="242837"/>
              <a:ext cx="435479" cy="651054"/>
            </a:xfrm>
            <a:custGeom>
              <a:avLst/>
              <a:gdLst/>
              <a:ahLst/>
              <a:cxnLst/>
              <a:rect l="l" t="t" r="r" b="b"/>
              <a:pathLst>
                <a:path w="435479" h="651054">
                  <a:moveTo>
                    <a:pt x="0" y="0"/>
                  </a:moveTo>
                  <a:lnTo>
                    <a:pt x="435479" y="0"/>
                  </a:lnTo>
                  <a:lnTo>
                    <a:pt x="435479" y="651055"/>
                  </a:lnTo>
                  <a:lnTo>
                    <a:pt x="0" y="6510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30" name="Freeform 30"/>
            <p:cNvSpPr/>
            <p:nvPr/>
          </p:nvSpPr>
          <p:spPr>
            <a:xfrm rot="5400000">
              <a:off x="107788" y="-107788"/>
              <a:ext cx="435479" cy="651054"/>
            </a:xfrm>
            <a:custGeom>
              <a:avLst/>
              <a:gdLst/>
              <a:ahLst/>
              <a:cxnLst/>
              <a:rect l="l" t="t" r="r" b="b"/>
              <a:pathLst>
                <a:path w="435479" h="651054">
                  <a:moveTo>
                    <a:pt x="0" y="0"/>
                  </a:moveTo>
                  <a:lnTo>
                    <a:pt x="435479" y="0"/>
                  </a:lnTo>
                  <a:lnTo>
                    <a:pt x="435479" y="651055"/>
                  </a:lnTo>
                  <a:lnTo>
                    <a:pt x="0" y="6510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 sz="1200"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2249395" y="4455520"/>
            <a:ext cx="325527" cy="570291"/>
            <a:chOff x="0" y="0"/>
            <a:chExt cx="651054" cy="1140581"/>
          </a:xfrm>
        </p:grpSpPr>
        <p:sp>
          <p:nvSpPr>
            <p:cNvPr id="32" name="Freeform 32"/>
            <p:cNvSpPr/>
            <p:nvPr/>
          </p:nvSpPr>
          <p:spPr>
            <a:xfrm rot="5400000">
              <a:off x="107788" y="597315"/>
              <a:ext cx="435479" cy="651054"/>
            </a:xfrm>
            <a:custGeom>
              <a:avLst/>
              <a:gdLst/>
              <a:ahLst/>
              <a:cxnLst/>
              <a:rect l="l" t="t" r="r" b="b"/>
              <a:pathLst>
                <a:path w="435479" h="651054">
                  <a:moveTo>
                    <a:pt x="0" y="0"/>
                  </a:moveTo>
                  <a:lnTo>
                    <a:pt x="435479" y="0"/>
                  </a:lnTo>
                  <a:lnTo>
                    <a:pt x="435479" y="651054"/>
                  </a:lnTo>
                  <a:lnTo>
                    <a:pt x="0" y="6510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33" name="Freeform 33"/>
            <p:cNvSpPr/>
            <p:nvPr/>
          </p:nvSpPr>
          <p:spPr>
            <a:xfrm rot="5400000">
              <a:off x="107788" y="242837"/>
              <a:ext cx="435479" cy="651054"/>
            </a:xfrm>
            <a:custGeom>
              <a:avLst/>
              <a:gdLst/>
              <a:ahLst/>
              <a:cxnLst/>
              <a:rect l="l" t="t" r="r" b="b"/>
              <a:pathLst>
                <a:path w="435479" h="651054">
                  <a:moveTo>
                    <a:pt x="0" y="0"/>
                  </a:moveTo>
                  <a:lnTo>
                    <a:pt x="435479" y="0"/>
                  </a:lnTo>
                  <a:lnTo>
                    <a:pt x="435479" y="651055"/>
                  </a:lnTo>
                  <a:lnTo>
                    <a:pt x="0" y="6510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34" name="Freeform 34"/>
            <p:cNvSpPr/>
            <p:nvPr/>
          </p:nvSpPr>
          <p:spPr>
            <a:xfrm rot="5400000">
              <a:off x="107788" y="-107788"/>
              <a:ext cx="435479" cy="651054"/>
            </a:xfrm>
            <a:custGeom>
              <a:avLst/>
              <a:gdLst/>
              <a:ahLst/>
              <a:cxnLst/>
              <a:rect l="l" t="t" r="r" b="b"/>
              <a:pathLst>
                <a:path w="435479" h="651054">
                  <a:moveTo>
                    <a:pt x="0" y="0"/>
                  </a:moveTo>
                  <a:lnTo>
                    <a:pt x="435479" y="0"/>
                  </a:lnTo>
                  <a:lnTo>
                    <a:pt x="435479" y="651055"/>
                  </a:lnTo>
                  <a:lnTo>
                    <a:pt x="0" y="6510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 sz="12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1865" y="838069"/>
            <a:ext cx="9724467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ko-KR" altLang="en-US" sz="4666" b="1" spc="-139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주요 기능</a:t>
            </a:r>
            <a:endParaRPr lang="en-US" sz="4666" b="1" spc="-139" dirty="0">
              <a:solidFill>
                <a:srgbClr val="4A60DD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78093" y="2385667"/>
            <a:ext cx="4660835" cy="552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33"/>
              </a:lnSpc>
            </a:pPr>
            <a:r>
              <a:rPr lang="ko-KR" altLang="en-US" sz="1667" spc="-17" dirty="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집중할 시간을 설정하고 타이머로 관리</a:t>
            </a:r>
            <a:br>
              <a:rPr lang="en-US" altLang="ko-KR" sz="1667" spc="-17" dirty="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</a:br>
            <a:r>
              <a:rPr lang="en-US" altLang="ko-KR" sz="1667" spc="-17" dirty="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25</a:t>
            </a:r>
            <a:r>
              <a:rPr lang="ko-KR" altLang="en-US" sz="1667" spc="-17" dirty="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분 집중 </a:t>
            </a:r>
            <a:r>
              <a:rPr lang="en-US" altLang="ko-KR" sz="1667" spc="-17" dirty="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+ 5</a:t>
            </a:r>
            <a:r>
              <a:rPr lang="ko-KR" altLang="en-US" sz="1667" spc="-17" dirty="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분 휴식 </a:t>
            </a:r>
            <a:r>
              <a:rPr lang="en-US" altLang="ko-KR" sz="1667" spc="-17" dirty="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/ </a:t>
            </a:r>
            <a:r>
              <a:rPr lang="ko-KR" altLang="en-US" sz="1667" spc="-17" dirty="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자유롭게 시간 설정</a:t>
            </a:r>
            <a:endParaRPr lang="en-US" sz="1667" spc="-17" dirty="0">
              <a:solidFill>
                <a:srgbClr val="424242"/>
              </a:solidFill>
              <a:latin typeface="Tlab 돋움 레귤러"/>
              <a:ea typeface="Tlab 돋움 레귤러"/>
              <a:cs typeface="Tlab 돋움 레귤러"/>
              <a:sym typeface="Tlab 돋움 레귤러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198978" y="2385667"/>
            <a:ext cx="5142981" cy="257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33"/>
              </a:lnSpc>
            </a:pPr>
            <a:r>
              <a:rPr lang="ko-KR" altLang="en-US" sz="1667" spc="-17" dirty="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하루</a:t>
            </a:r>
            <a:r>
              <a:rPr lang="en-US" altLang="ko-KR" sz="1667" spc="-17" dirty="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/</a:t>
            </a:r>
            <a:r>
              <a:rPr lang="ko-KR" altLang="en-US" sz="1667" spc="-17" dirty="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주간</a:t>
            </a:r>
            <a:r>
              <a:rPr lang="en-US" altLang="ko-KR" sz="1667" spc="-17" dirty="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/</a:t>
            </a:r>
            <a:r>
              <a:rPr lang="ko-KR" altLang="en-US" sz="1667" spc="-17" dirty="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월간 단위 통계 확인</a:t>
            </a:r>
            <a:endParaRPr lang="en-US" sz="1667" spc="-17" dirty="0">
              <a:solidFill>
                <a:srgbClr val="424242"/>
              </a:solidFill>
              <a:latin typeface="Tlab 돋움 레귤러"/>
              <a:ea typeface="Tlab 돋움 레귤러"/>
              <a:cs typeface="Tlab 돋움 레귤러"/>
              <a:sym typeface="Tlab 돋움 레귤러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78093" y="3814163"/>
            <a:ext cx="4660835" cy="552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33"/>
              </a:lnSpc>
            </a:pPr>
            <a:r>
              <a:rPr lang="ko-KR" altLang="en-US" sz="1667" spc="-17" dirty="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하루 집중 목표 시간 설정</a:t>
            </a:r>
            <a:r>
              <a:rPr lang="en-US" altLang="ko-KR" sz="1667" spc="-17" dirty="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, </a:t>
            </a:r>
            <a:r>
              <a:rPr lang="ko-KR" altLang="en-US" sz="1667" spc="-17" dirty="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목표 </a:t>
            </a:r>
            <a:r>
              <a:rPr lang="ko-KR" altLang="en-US" sz="1667" spc="-17" dirty="0" err="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달성률</a:t>
            </a:r>
            <a:r>
              <a:rPr lang="ko-KR" altLang="en-US" sz="1667" spc="-17" dirty="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 </a:t>
            </a:r>
            <a:r>
              <a:rPr lang="en-US" altLang="ko-KR" sz="1667" spc="-17" dirty="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UI</a:t>
            </a:r>
            <a:r>
              <a:rPr lang="ko-KR" altLang="en-US" sz="1667" spc="-17" dirty="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로</a:t>
            </a:r>
            <a:br>
              <a:rPr lang="en-US" altLang="ko-KR" sz="1667" spc="-17" dirty="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</a:br>
            <a:r>
              <a:rPr lang="ko-KR" altLang="en-US" sz="1667" spc="-17" dirty="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시각적으로 제공</a:t>
            </a:r>
            <a:endParaRPr lang="en-US" sz="1667" spc="-17" dirty="0">
              <a:solidFill>
                <a:srgbClr val="424242"/>
              </a:solidFill>
              <a:latin typeface="Tlab 돋움 레귤러"/>
              <a:ea typeface="Tlab 돋움 레귤러"/>
              <a:cs typeface="Tlab 돋움 레귤러"/>
              <a:sym typeface="Tlab 돋움 레귤러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198978" y="3814162"/>
            <a:ext cx="5142981" cy="257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33"/>
              </a:lnSpc>
            </a:pPr>
            <a:r>
              <a:rPr lang="ko-KR" altLang="en-US" sz="1667" spc="-17" dirty="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누적 시간</a:t>
            </a:r>
            <a:r>
              <a:rPr lang="en-US" altLang="ko-KR" sz="1667" spc="-17" dirty="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, </a:t>
            </a:r>
            <a:r>
              <a:rPr lang="ko-KR" altLang="en-US" sz="1667" spc="-17" dirty="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연속 달성 등 조건 달성 시 배지 제공</a:t>
            </a:r>
            <a:endParaRPr lang="en-US" sz="1667" spc="-17" dirty="0">
              <a:solidFill>
                <a:srgbClr val="424242"/>
              </a:solidFill>
              <a:latin typeface="Tlab 돋움 레귤러"/>
              <a:ea typeface="Tlab 돋움 레귤러"/>
              <a:cs typeface="Tlab 돋움 레귤러"/>
              <a:sym typeface="Tlab 돋움 레귤러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78093" y="4952844"/>
            <a:ext cx="4660835" cy="257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33"/>
              </a:lnSpc>
            </a:pPr>
            <a:r>
              <a:rPr lang="ko-KR" altLang="en-US" sz="1667" spc="-17" dirty="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집중 완료 시 자동으로 기록 저장</a:t>
            </a:r>
            <a:endParaRPr lang="en-US" sz="1667" spc="-17" dirty="0">
              <a:solidFill>
                <a:srgbClr val="424242"/>
              </a:solidFill>
              <a:latin typeface="Tlab 돋움 레귤러"/>
              <a:ea typeface="Tlab 돋움 레귤러"/>
              <a:cs typeface="Tlab 돋움 레귤러"/>
              <a:sym typeface="Tlab 돋움 레귤러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78092" y="1941933"/>
            <a:ext cx="4049507" cy="304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95"/>
              </a:lnSpc>
            </a:pPr>
            <a:r>
              <a:rPr lang="en-US" altLang="ko-KR" sz="1867" b="1" spc="-19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Pomodoro</a:t>
            </a:r>
            <a:r>
              <a:rPr lang="ko-KR" altLang="en-US" sz="1867" b="1" spc="-19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타이머 </a:t>
            </a:r>
            <a:r>
              <a:rPr lang="en-US" altLang="ko-KR" sz="1867" b="1" spc="-19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/ </a:t>
            </a:r>
            <a:r>
              <a:rPr lang="ko-KR" altLang="en-US" sz="1867" b="1" spc="-19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일반 집중 모드</a:t>
            </a:r>
            <a:endParaRPr lang="en-US" sz="1867" b="1" spc="-19" dirty="0">
              <a:solidFill>
                <a:srgbClr val="4A60DD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198978" y="1941933"/>
            <a:ext cx="2579057" cy="304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95"/>
              </a:lnSpc>
            </a:pPr>
            <a:r>
              <a:rPr lang="ko-KR" altLang="en-US" sz="1867" b="1" spc="-19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집중 시간 통계</a:t>
            </a:r>
            <a:endParaRPr lang="en-US" sz="1867" b="1" spc="-19" dirty="0">
              <a:solidFill>
                <a:srgbClr val="4A60DD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78092" y="3376689"/>
            <a:ext cx="3632047" cy="304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95"/>
              </a:lnSpc>
            </a:pPr>
            <a:r>
              <a:rPr lang="ko-KR" altLang="en-US" sz="1867" b="1" spc="-19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목표 설정</a:t>
            </a:r>
            <a:r>
              <a:rPr lang="en-US" sz="1867" b="1" spc="-19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198977" y="3376689"/>
            <a:ext cx="3632047" cy="304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95"/>
              </a:lnSpc>
            </a:pPr>
            <a:r>
              <a:rPr lang="ko-KR" altLang="en-US" sz="1867" b="1" spc="-19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배지 획득 시스템</a:t>
            </a:r>
            <a:endParaRPr lang="en-US" sz="1867" b="1" spc="-19" dirty="0">
              <a:solidFill>
                <a:srgbClr val="4A60DD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78092" y="4505803"/>
            <a:ext cx="3632047" cy="304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95"/>
              </a:lnSpc>
            </a:pPr>
            <a:r>
              <a:rPr lang="ko-KR" altLang="en-US" sz="1867" b="1" spc="-19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집중 기록 저장</a:t>
            </a:r>
            <a:endParaRPr lang="en-US" sz="1867" b="1" spc="-19" dirty="0">
              <a:solidFill>
                <a:srgbClr val="4A60DD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685800" y="886866"/>
            <a:ext cx="433689" cy="433689"/>
            <a:chOff x="0" y="0"/>
            <a:chExt cx="867378" cy="867378"/>
          </a:xfrm>
        </p:grpSpPr>
        <p:sp>
          <p:nvSpPr>
            <p:cNvPr id="16" name="AutoShape 16"/>
            <p:cNvSpPr/>
            <p:nvPr/>
          </p:nvSpPr>
          <p:spPr>
            <a:xfrm>
              <a:off x="0" y="433689"/>
              <a:ext cx="867378" cy="0"/>
            </a:xfrm>
            <a:prstGeom prst="line">
              <a:avLst/>
            </a:prstGeom>
            <a:ln w="139700" cap="flat">
              <a:solidFill>
                <a:srgbClr val="4A60D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7" name="AutoShape 17"/>
            <p:cNvSpPr/>
            <p:nvPr/>
          </p:nvSpPr>
          <p:spPr>
            <a:xfrm flipV="1">
              <a:off x="433689" y="0"/>
              <a:ext cx="0" cy="867378"/>
            </a:xfrm>
            <a:prstGeom prst="line">
              <a:avLst/>
            </a:prstGeom>
            <a:ln w="139700" cap="flat">
              <a:solidFill>
                <a:srgbClr val="4A60D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8" name="AutoShape 18"/>
            <p:cNvSpPr/>
            <p:nvPr/>
          </p:nvSpPr>
          <p:spPr>
            <a:xfrm flipV="1">
              <a:off x="127025" y="127025"/>
              <a:ext cx="613329" cy="613329"/>
            </a:xfrm>
            <a:prstGeom prst="line">
              <a:avLst/>
            </a:prstGeom>
            <a:ln w="139700" cap="flat">
              <a:solidFill>
                <a:srgbClr val="4A60D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9" name="AutoShape 19"/>
            <p:cNvSpPr/>
            <p:nvPr/>
          </p:nvSpPr>
          <p:spPr>
            <a:xfrm flipH="1" flipV="1">
              <a:off x="127025" y="127025"/>
              <a:ext cx="613329" cy="613329"/>
            </a:xfrm>
            <a:prstGeom prst="line">
              <a:avLst/>
            </a:prstGeom>
            <a:ln w="139700" cap="flat">
              <a:solidFill>
                <a:srgbClr val="4A60D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</p:grpSp>
      <p:sp>
        <p:nvSpPr>
          <p:cNvPr id="20" name="TextBox 13">
            <a:extLst>
              <a:ext uri="{FF2B5EF4-FFF2-40B4-BE49-F238E27FC236}">
                <a16:creationId xmlns:a16="http://schemas.microsoft.com/office/drawing/2014/main" id="{255B4A1E-E7D4-A5D3-52AF-60BA72A4A4B6}"/>
              </a:ext>
            </a:extLst>
          </p:cNvPr>
          <p:cNvSpPr txBox="1"/>
          <p:nvPr/>
        </p:nvSpPr>
        <p:spPr>
          <a:xfrm>
            <a:off x="6184097" y="4495800"/>
            <a:ext cx="3632047" cy="304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95"/>
              </a:lnSpc>
            </a:pPr>
            <a:r>
              <a:rPr lang="ko-KR" altLang="en-US" sz="1867" b="1" spc="-19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알림 설정</a:t>
            </a:r>
            <a:endParaRPr lang="en-US" sz="1867" b="1" spc="-19" dirty="0">
              <a:solidFill>
                <a:srgbClr val="4A60DD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42E8E0E8-6D42-8DB4-AB81-549C168DCC69}"/>
              </a:ext>
            </a:extLst>
          </p:cNvPr>
          <p:cNvSpPr txBox="1"/>
          <p:nvPr/>
        </p:nvSpPr>
        <p:spPr>
          <a:xfrm>
            <a:off x="6184098" y="4933540"/>
            <a:ext cx="5142981" cy="552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33"/>
              </a:lnSpc>
            </a:pPr>
            <a:r>
              <a:rPr lang="ko-KR" altLang="en-US" sz="1667" spc="-17" dirty="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사용자가 지정한 시간에 맞춰</a:t>
            </a:r>
            <a:r>
              <a:rPr lang="en-US" altLang="ko-KR" sz="1667" spc="-17" dirty="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 </a:t>
            </a:r>
            <a:r>
              <a:rPr lang="ko-KR" altLang="en-US" sz="1667" spc="-17" dirty="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집중 시작 </a:t>
            </a:r>
            <a:br>
              <a:rPr lang="en-US" altLang="ko-KR" sz="1667" spc="-17" dirty="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</a:br>
            <a:r>
              <a:rPr lang="ko-KR" altLang="en-US" sz="1667" spc="-17" dirty="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전</a:t>
            </a:r>
            <a:r>
              <a:rPr lang="en-US" altLang="ko-KR" sz="1667" spc="-17" dirty="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/</a:t>
            </a:r>
            <a:r>
              <a:rPr lang="ko-KR" altLang="en-US" sz="1667" spc="-17" dirty="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후 푸시 알림 제공</a:t>
            </a:r>
            <a:endParaRPr lang="en-US" sz="1667" spc="-17" dirty="0">
              <a:solidFill>
                <a:srgbClr val="424242"/>
              </a:solidFill>
              <a:latin typeface="Tlab 돋움 레귤러"/>
              <a:ea typeface="Tlab 돋움 레귤러"/>
              <a:cs typeface="Tlab 돋움 레귤러"/>
              <a:sym typeface="Tlab 돋움 레귤러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1865" y="838069"/>
            <a:ext cx="9724467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ko-KR" altLang="en-US" sz="4666" b="1" spc="-139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리소스 계획 </a:t>
            </a:r>
            <a:r>
              <a:rPr lang="en-US" altLang="ko-KR" sz="4666" b="1" spc="-139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&amp; </a:t>
            </a:r>
            <a:r>
              <a:rPr lang="ko-KR" altLang="en-US" sz="4666" b="1" spc="-139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리스크 관리</a:t>
            </a:r>
            <a:endParaRPr lang="en-US" sz="4666" b="1" spc="-139" dirty="0">
              <a:solidFill>
                <a:srgbClr val="4A60DD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78093" y="2385667"/>
            <a:ext cx="4660835" cy="264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33"/>
              </a:lnSpc>
            </a:pPr>
            <a:r>
              <a:rPr lang="en-US" altLang="ko-KR" sz="1600" dirty="0"/>
              <a:t>Flutter SDK, Android Studio</a:t>
            </a:r>
            <a:endParaRPr lang="en-US" sz="1667" spc="-17" dirty="0">
              <a:solidFill>
                <a:srgbClr val="424242"/>
              </a:solidFill>
              <a:latin typeface="Tlab 돋움 레귤러"/>
              <a:ea typeface="Tlab 돋움 레귤러"/>
              <a:cs typeface="Tlab 돋움 레귤러"/>
              <a:sym typeface="Tlab 돋움 레귤러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78092" y="1941933"/>
            <a:ext cx="4049507" cy="304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95"/>
              </a:lnSpc>
            </a:pPr>
            <a:r>
              <a:rPr lang="ko-KR" altLang="en-US" sz="1867" b="1" spc="-19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개발 환경</a:t>
            </a:r>
            <a:endParaRPr lang="en-US" sz="1867" b="1" spc="-19" dirty="0">
              <a:solidFill>
                <a:srgbClr val="4A60DD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685800" y="886866"/>
            <a:ext cx="433689" cy="433689"/>
            <a:chOff x="0" y="0"/>
            <a:chExt cx="867378" cy="867378"/>
          </a:xfrm>
        </p:grpSpPr>
        <p:sp>
          <p:nvSpPr>
            <p:cNvPr id="16" name="AutoShape 16"/>
            <p:cNvSpPr/>
            <p:nvPr/>
          </p:nvSpPr>
          <p:spPr>
            <a:xfrm>
              <a:off x="0" y="433689"/>
              <a:ext cx="867378" cy="0"/>
            </a:xfrm>
            <a:prstGeom prst="line">
              <a:avLst/>
            </a:prstGeom>
            <a:ln w="139700" cap="flat">
              <a:solidFill>
                <a:srgbClr val="4A60D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7" name="AutoShape 17"/>
            <p:cNvSpPr/>
            <p:nvPr/>
          </p:nvSpPr>
          <p:spPr>
            <a:xfrm flipV="1">
              <a:off x="433689" y="0"/>
              <a:ext cx="0" cy="867378"/>
            </a:xfrm>
            <a:prstGeom prst="line">
              <a:avLst/>
            </a:prstGeom>
            <a:ln w="139700" cap="flat">
              <a:solidFill>
                <a:srgbClr val="4A60D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8" name="AutoShape 18"/>
            <p:cNvSpPr/>
            <p:nvPr/>
          </p:nvSpPr>
          <p:spPr>
            <a:xfrm flipV="1">
              <a:off x="127025" y="127025"/>
              <a:ext cx="613329" cy="613329"/>
            </a:xfrm>
            <a:prstGeom prst="line">
              <a:avLst/>
            </a:prstGeom>
            <a:ln w="139700" cap="flat">
              <a:solidFill>
                <a:srgbClr val="4A60D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9" name="AutoShape 19"/>
            <p:cNvSpPr/>
            <p:nvPr/>
          </p:nvSpPr>
          <p:spPr>
            <a:xfrm flipH="1" flipV="1">
              <a:off x="127025" y="127025"/>
              <a:ext cx="613329" cy="613329"/>
            </a:xfrm>
            <a:prstGeom prst="line">
              <a:avLst/>
            </a:prstGeom>
            <a:ln w="139700" cap="flat">
              <a:solidFill>
                <a:srgbClr val="4A60D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</p:grpSp>
      <p:sp>
        <p:nvSpPr>
          <p:cNvPr id="14" name="TextBox 3">
            <a:extLst>
              <a:ext uri="{FF2B5EF4-FFF2-40B4-BE49-F238E27FC236}">
                <a16:creationId xmlns:a16="http://schemas.microsoft.com/office/drawing/2014/main" id="{2DB0A7DD-69CB-1CAF-2FEC-C361DB818208}"/>
              </a:ext>
            </a:extLst>
          </p:cNvPr>
          <p:cNvSpPr txBox="1"/>
          <p:nvPr/>
        </p:nvSpPr>
        <p:spPr>
          <a:xfrm>
            <a:off x="878092" y="4038445"/>
            <a:ext cx="4660835" cy="264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33"/>
              </a:lnSpc>
            </a:pPr>
            <a:r>
              <a:rPr lang="ko-KR" altLang="en-US" sz="1600" dirty="0"/>
              <a:t>타이머 로직 단계별 테스트</a:t>
            </a:r>
            <a:r>
              <a:rPr lang="en-US" altLang="ko-KR" sz="1600" dirty="0"/>
              <a:t>, </a:t>
            </a:r>
            <a:r>
              <a:rPr lang="ko-KR" altLang="en-US" sz="1600" dirty="0"/>
              <a:t>예외처리추가</a:t>
            </a:r>
            <a:endParaRPr lang="en-US" sz="1667" spc="-17" dirty="0">
              <a:solidFill>
                <a:srgbClr val="424242"/>
              </a:solidFill>
              <a:latin typeface="Tlab 돋움 레귤러"/>
              <a:ea typeface="Tlab 돋움 레귤러"/>
              <a:cs typeface="Tlab 돋움 레귤러"/>
              <a:sym typeface="Tlab 돋움 레귤러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A3B64ABF-A406-B584-5261-0CF03F285E7F}"/>
              </a:ext>
            </a:extLst>
          </p:cNvPr>
          <p:cNvSpPr txBox="1"/>
          <p:nvPr/>
        </p:nvSpPr>
        <p:spPr>
          <a:xfrm>
            <a:off x="878091" y="3594711"/>
            <a:ext cx="4049507" cy="304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95"/>
              </a:lnSpc>
            </a:pPr>
            <a:r>
              <a:rPr lang="ko-KR" altLang="en-US" sz="1867" b="1" spc="-19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타이머 기능 오류</a:t>
            </a:r>
            <a:endParaRPr lang="en-US" sz="1867" b="1" spc="-19" dirty="0">
              <a:solidFill>
                <a:srgbClr val="4A60DD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D3149F86-7BC1-D1C6-5FD9-0C886359171C}"/>
              </a:ext>
            </a:extLst>
          </p:cNvPr>
          <p:cNvSpPr txBox="1"/>
          <p:nvPr/>
        </p:nvSpPr>
        <p:spPr>
          <a:xfrm>
            <a:off x="6050486" y="2385667"/>
            <a:ext cx="4660835" cy="264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33"/>
              </a:lnSpc>
            </a:pPr>
            <a:r>
              <a:rPr lang="ko-KR" altLang="en-US" sz="1600" dirty="0"/>
              <a:t>자동 저장 </a:t>
            </a:r>
            <a:r>
              <a:rPr lang="en-US" altLang="ko-KR" sz="1600" dirty="0"/>
              <a:t>, </a:t>
            </a:r>
            <a:r>
              <a:rPr lang="ko-KR" altLang="en-US" sz="1600" dirty="0"/>
              <a:t>백업 함수 도입</a:t>
            </a:r>
            <a:endParaRPr lang="en-US" sz="1667" spc="-17" dirty="0">
              <a:solidFill>
                <a:srgbClr val="424242"/>
              </a:solidFill>
              <a:latin typeface="Tlab 돋움 레귤러"/>
              <a:ea typeface="Tlab 돋움 레귤러"/>
              <a:cs typeface="Tlab 돋움 레귤러"/>
              <a:sym typeface="Tlab 돋움 레귤러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8E08679F-43D5-5E19-98A3-AACA49F7911D}"/>
              </a:ext>
            </a:extLst>
          </p:cNvPr>
          <p:cNvSpPr txBox="1"/>
          <p:nvPr/>
        </p:nvSpPr>
        <p:spPr>
          <a:xfrm>
            <a:off x="6050485" y="1941933"/>
            <a:ext cx="4049507" cy="304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95"/>
              </a:lnSpc>
            </a:pPr>
            <a:r>
              <a:rPr lang="ko-KR" altLang="en-US" sz="1867" b="1" spc="-19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저장 오류</a:t>
            </a:r>
            <a:endParaRPr lang="en-US" sz="1867" b="1" spc="-19" dirty="0">
              <a:solidFill>
                <a:srgbClr val="4A60DD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9E665047-17E7-F2E9-5F90-371892AD1100}"/>
              </a:ext>
            </a:extLst>
          </p:cNvPr>
          <p:cNvSpPr txBox="1"/>
          <p:nvPr/>
        </p:nvSpPr>
        <p:spPr>
          <a:xfrm>
            <a:off x="6050486" y="4038445"/>
            <a:ext cx="4660835" cy="264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33"/>
              </a:lnSpc>
            </a:pPr>
            <a:r>
              <a:rPr lang="ko-KR" altLang="en-US" sz="1600" dirty="0"/>
              <a:t>통계 누락 시 텍스트 요약 대체</a:t>
            </a:r>
            <a:endParaRPr lang="en-US" sz="1667" spc="-17" dirty="0">
              <a:solidFill>
                <a:srgbClr val="424242"/>
              </a:solidFill>
              <a:latin typeface="Tlab 돋움 레귤러"/>
              <a:ea typeface="Tlab 돋움 레귤러"/>
              <a:cs typeface="Tlab 돋움 레귤러"/>
              <a:sym typeface="Tlab 돋움 레귤러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A428B97C-0C38-7309-EFCC-801A602EA979}"/>
              </a:ext>
            </a:extLst>
          </p:cNvPr>
          <p:cNvSpPr txBox="1"/>
          <p:nvPr/>
        </p:nvSpPr>
        <p:spPr>
          <a:xfrm>
            <a:off x="6050485" y="3594711"/>
            <a:ext cx="4049507" cy="304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95"/>
              </a:lnSpc>
            </a:pPr>
            <a:r>
              <a:rPr lang="ko-KR" altLang="en-US" sz="1867" b="1" spc="-19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통계 시각화 오류</a:t>
            </a:r>
            <a:endParaRPr lang="en-US" sz="1867" b="1" spc="-19" dirty="0">
              <a:solidFill>
                <a:srgbClr val="4A60DD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685800" y="886866"/>
            <a:ext cx="433689" cy="433689"/>
            <a:chOff x="0" y="0"/>
            <a:chExt cx="867378" cy="867378"/>
          </a:xfrm>
        </p:grpSpPr>
        <p:sp>
          <p:nvSpPr>
            <p:cNvPr id="8" name="AutoShape 8"/>
            <p:cNvSpPr/>
            <p:nvPr/>
          </p:nvSpPr>
          <p:spPr>
            <a:xfrm>
              <a:off x="0" y="433689"/>
              <a:ext cx="867378" cy="0"/>
            </a:xfrm>
            <a:prstGeom prst="line">
              <a:avLst/>
            </a:prstGeom>
            <a:ln w="139700" cap="flat">
              <a:solidFill>
                <a:srgbClr val="4A60D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9" name="AutoShape 9"/>
            <p:cNvSpPr/>
            <p:nvPr/>
          </p:nvSpPr>
          <p:spPr>
            <a:xfrm flipV="1">
              <a:off x="433689" y="0"/>
              <a:ext cx="0" cy="867378"/>
            </a:xfrm>
            <a:prstGeom prst="line">
              <a:avLst/>
            </a:prstGeom>
            <a:ln w="139700" cap="flat">
              <a:solidFill>
                <a:srgbClr val="4A60D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0" name="AutoShape 10"/>
            <p:cNvSpPr/>
            <p:nvPr/>
          </p:nvSpPr>
          <p:spPr>
            <a:xfrm flipV="1">
              <a:off x="127025" y="127025"/>
              <a:ext cx="613329" cy="613329"/>
            </a:xfrm>
            <a:prstGeom prst="line">
              <a:avLst/>
            </a:prstGeom>
            <a:ln w="139700" cap="flat">
              <a:solidFill>
                <a:srgbClr val="4A60D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1" name="AutoShape 11"/>
            <p:cNvSpPr/>
            <p:nvPr/>
          </p:nvSpPr>
          <p:spPr>
            <a:xfrm flipH="1" flipV="1">
              <a:off x="127025" y="127025"/>
              <a:ext cx="613329" cy="613329"/>
            </a:xfrm>
            <a:prstGeom prst="line">
              <a:avLst/>
            </a:prstGeom>
            <a:ln w="139700" cap="flat">
              <a:solidFill>
                <a:srgbClr val="4A60D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21864" y="838069"/>
            <a:ext cx="5461831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ko-KR" altLang="en-US" sz="4666" b="1" spc="-139" dirty="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개발 일정</a:t>
            </a:r>
            <a:endParaRPr lang="en-US" sz="4666" b="1" spc="-139" dirty="0">
              <a:solidFill>
                <a:srgbClr val="4A60DD"/>
              </a:solidFill>
              <a:latin typeface="Tlab 돋움 레귤러 Bold"/>
              <a:ea typeface="Tlab 돋움 레귤러 Bold"/>
              <a:cs typeface="Tlab 돋움 레귤러 Bold"/>
              <a:sym typeface="Tlab 돋움 레귤러 Bold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BA8A541-4BF2-3594-D5B7-9D2E49D90B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" t="723" r="-87" b="3573"/>
          <a:stretch/>
        </p:blipFill>
        <p:spPr>
          <a:xfrm>
            <a:off x="2580024" y="1730439"/>
            <a:ext cx="7031951" cy="40628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262</Words>
  <Application>Microsoft Office PowerPoint</Application>
  <PresentationFormat>와이드스크린</PresentationFormat>
  <Paragraphs>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Tlab 돋움 레귤러</vt:lpstr>
      <vt:lpstr>Tlab 돋움 레귤러 Bold</vt:lpstr>
      <vt:lpstr>맑은 고딕</vt:lpstr>
      <vt:lpstr>Arial</vt:lpstr>
      <vt:lpstr>Cabin</vt:lpstr>
      <vt:lpstr>Cabin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민기 최</dc:creator>
  <cp:lastModifiedBy>민기 최</cp:lastModifiedBy>
  <cp:revision>1</cp:revision>
  <dcterms:created xsi:type="dcterms:W3CDTF">2025-05-18T13:56:12Z</dcterms:created>
  <dcterms:modified xsi:type="dcterms:W3CDTF">2025-05-18T14:05:13Z</dcterms:modified>
</cp:coreProperties>
</file>