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8" r:id="rId3"/>
    <p:sldId id="259" r:id="rId4"/>
    <p:sldId id="266" r:id="rId5"/>
    <p:sldId id="279" r:id="rId6"/>
    <p:sldId id="283" r:id="rId7"/>
    <p:sldId id="282" r:id="rId8"/>
    <p:sldId id="273" r:id="rId9"/>
    <p:sldId id="272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6F1C-B132-4360-B091-07E32FC93F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983-9F32-4C09-BC05-502B54ED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9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6F1C-B132-4360-B091-07E32FC93F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983-9F32-4C09-BC05-502B54ED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6F1C-B132-4360-B091-07E32FC93F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983-9F32-4C09-BC05-502B54ED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7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6F1C-B132-4360-B091-07E32FC93F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983-9F32-4C09-BC05-502B54ED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6F1C-B132-4360-B091-07E32FC93F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983-9F32-4C09-BC05-502B54ED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5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6F1C-B132-4360-B091-07E32FC93F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983-9F32-4C09-BC05-502B54ED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6F1C-B132-4360-B091-07E32FC93F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983-9F32-4C09-BC05-502B54ED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6F1C-B132-4360-B091-07E32FC93F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983-9F32-4C09-BC05-502B54ED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6F1C-B132-4360-B091-07E32FC93F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983-9F32-4C09-BC05-502B54ED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6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6F1C-B132-4360-B091-07E32FC93F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983-9F32-4C09-BC05-502B54ED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6F1C-B132-4360-B091-07E32FC93F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983-9F32-4C09-BC05-502B54ED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0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C6F1C-B132-4360-B091-07E32FC93F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44983-9F32-4C09-BC05-502B54ED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5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quaponik: Cara Mudah Budidaya Tanaman dan Ikan di Halaman Rumah | Rumah.com">
            <a:extLst>
              <a:ext uri="{FF2B5EF4-FFF2-40B4-BE49-F238E27FC236}">
                <a16:creationId xmlns:a16="http://schemas.microsoft.com/office/drawing/2014/main" id="{32F1BB3A-F6D6-4A51-87F7-EBB4F2066A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B51B11D-BBCD-47C7-A599-1EDA2F22F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549726"/>
            <a:ext cx="11438793" cy="1844256"/>
          </a:xfrm>
          <a:prstGeom prst="rect">
            <a:avLst/>
          </a:prstGeom>
          <a:solidFill>
            <a:srgbClr val="404040">
              <a:alpha val="93000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052D0-C797-4A47-8B69-E6B0F7E0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08" y="4952639"/>
            <a:ext cx="11137392" cy="65154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400" dirty="0" err="1"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Sistem</a:t>
            </a:r>
            <a:r>
              <a:rPr lang="en-US" sz="3400" dirty="0"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Monitoring </a:t>
            </a:r>
            <a:r>
              <a:rPr lang="en-US" sz="3400" dirty="0" err="1"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Kondisi</a:t>
            </a:r>
            <a:r>
              <a:rPr lang="en-US" sz="3400" dirty="0"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en-US" sz="3400" dirty="0" err="1"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Akuaponik</a:t>
            </a:r>
            <a:r>
              <a:rPr lang="en-US" sz="3400" dirty="0"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Jarak </a:t>
            </a:r>
            <a:r>
              <a:rPr lang="en-US" sz="3400" dirty="0" err="1"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Jauh</a:t>
            </a:r>
            <a:endParaRPr lang="en-US" sz="3400" dirty="0">
              <a:solidFill>
                <a:schemeClr val="bg1"/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A810F53-4CAC-492E-A2F9-C147AA509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4243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3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6349F-7C15-4953-81ED-AAB79F23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08" y="150218"/>
            <a:ext cx="826225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latin typeface="Avenir Next LT Pro" panose="020B0504020202020204" pitchFamily="34" charset="0"/>
              </a:rPr>
              <a:t>Pengembangan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lebih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lanjut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8E812-521B-4C14-8DDC-9E7B5A237058}"/>
              </a:ext>
            </a:extLst>
          </p:cNvPr>
          <p:cNvSpPr txBox="1"/>
          <p:nvPr/>
        </p:nvSpPr>
        <p:spPr>
          <a:xfrm>
            <a:off x="531308" y="1295416"/>
            <a:ext cx="5770871" cy="5412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Avenir Next LT Pro" panose="020B0504020202020204" pitchFamily="34" charset="0"/>
              </a:rPr>
              <a:t>Membuat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teknologi</a:t>
            </a:r>
            <a:r>
              <a:rPr lang="en-US" b="1" dirty="0">
                <a:latin typeface="Avenir Next LT Pro" panose="020B0504020202020204" pitchFamily="34" charset="0"/>
              </a:rPr>
              <a:t> yang </a:t>
            </a:r>
            <a:r>
              <a:rPr lang="en-US" b="1" dirty="0" err="1">
                <a:latin typeface="Avenir Next LT Pro" panose="020B0504020202020204" pitchFamily="34" charset="0"/>
              </a:rPr>
              <a:t>mampu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menentukan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kapan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waktu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panen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bagi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tumbuhan</a:t>
            </a:r>
            <a:r>
              <a:rPr lang="en-US" b="1" dirty="0">
                <a:latin typeface="Avenir Next LT Pro" panose="020B0504020202020204" pitchFamily="34" charset="0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Avenir Next LT Pro" panose="020B0504020202020204" pitchFamily="34" charset="0"/>
              </a:rPr>
              <a:t>Selain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mengenali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hama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serta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penyakit</a:t>
            </a:r>
            <a:r>
              <a:rPr lang="en-US" dirty="0">
                <a:latin typeface="Avenir Next LT Pro" panose="020B0504020202020204" pitchFamily="34" charset="0"/>
              </a:rPr>
              <a:t>, artificial intelligent juga </a:t>
            </a:r>
            <a:r>
              <a:rPr lang="en-US" dirty="0" err="1">
                <a:latin typeface="Avenir Next LT Pro" panose="020B0504020202020204" pitchFamily="34" charset="0"/>
              </a:rPr>
              <a:t>mampu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menentukan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kesiapan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panen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tumbuhan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sehingga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pemilik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akuaponik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tidak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perlu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mengeceknya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lagi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secara</a:t>
            </a:r>
            <a:r>
              <a:rPr lang="en-US" dirty="0">
                <a:latin typeface="Avenir Next LT Pro" panose="020B0504020202020204" pitchFamily="34" charset="0"/>
              </a:rPr>
              <a:t> manual.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Avenir Next LT Pro" panose="020B0504020202020204" pitchFamily="34" charset="0"/>
              </a:rPr>
              <a:t>Membuat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teknologi</a:t>
            </a:r>
            <a:r>
              <a:rPr lang="en-US" b="1" dirty="0">
                <a:latin typeface="Avenir Next LT Pro" panose="020B0504020202020204" pitchFamily="34" charset="0"/>
              </a:rPr>
              <a:t> yang </a:t>
            </a:r>
            <a:r>
              <a:rPr lang="en-US" b="1" dirty="0" err="1">
                <a:latin typeface="Avenir Next LT Pro" panose="020B0504020202020204" pitchFamily="34" charset="0"/>
              </a:rPr>
              <a:t>mampu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mengawasi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adanya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hama</a:t>
            </a:r>
            <a:r>
              <a:rPr lang="en-US" b="1" dirty="0">
                <a:latin typeface="Avenir Next LT Pro" panose="020B0504020202020204" pitchFamily="34" charset="0"/>
              </a:rPr>
              <a:t> pada </a:t>
            </a:r>
            <a:r>
              <a:rPr lang="en-US" b="1" dirty="0" err="1">
                <a:latin typeface="Avenir Next LT Pro" panose="020B0504020202020204" pitchFamily="34" charset="0"/>
              </a:rPr>
              <a:t>tumbuhan</a:t>
            </a:r>
            <a:r>
              <a:rPr lang="en-US" sz="1600" b="1" dirty="0">
                <a:latin typeface="Avenir Next LT Pro" panose="020B0504020202020204" pitchFamily="34" charset="0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venir Next LT Pro" panose="020B0504020202020204" pitchFamily="34" charset="0"/>
              </a:rPr>
              <a:t>Juga </a:t>
            </a:r>
            <a:r>
              <a:rPr lang="en-US" dirty="0" err="1">
                <a:latin typeface="Avenir Next LT Pro" panose="020B0504020202020204" pitchFamily="34" charset="0"/>
              </a:rPr>
              <a:t>kedepannya</a:t>
            </a:r>
            <a:r>
              <a:rPr lang="en-US" dirty="0">
                <a:latin typeface="Avenir Next LT Pro" panose="020B0504020202020204" pitchFamily="34" charset="0"/>
              </a:rPr>
              <a:t>, system </a:t>
            </a:r>
            <a:r>
              <a:rPr lang="en-US" dirty="0" err="1">
                <a:latin typeface="Avenir Next LT Pro" panose="020B0504020202020204" pitchFamily="34" charset="0"/>
              </a:rPr>
              <a:t>akan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dikembangkan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lebih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lanjut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dengan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mengklasifikasikan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adanya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hama</a:t>
            </a:r>
            <a:r>
              <a:rPr lang="en-US" dirty="0">
                <a:latin typeface="Avenir Next LT Pro" panose="020B0504020202020204" pitchFamily="34" charset="0"/>
              </a:rPr>
              <a:t> yang </a:t>
            </a:r>
            <a:r>
              <a:rPr lang="en-US" dirty="0" err="1">
                <a:latin typeface="Avenir Next LT Pro" panose="020B0504020202020204" pitchFamily="34" charset="0"/>
              </a:rPr>
              <a:t>mengancaman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sehingga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dapat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memberikan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peringatan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kepada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pemilik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akuaponik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kapanpun</a:t>
            </a:r>
            <a:r>
              <a:rPr lang="en-US" dirty="0">
                <a:latin typeface="Avenir Next LT Pro" panose="020B0504020202020204" pitchFamily="34" charset="0"/>
              </a:rPr>
              <a:t> dan </a:t>
            </a:r>
            <a:r>
              <a:rPr lang="en-US" dirty="0" err="1">
                <a:latin typeface="Avenir Next LT Pro" panose="020B0504020202020204" pitchFamily="34" charset="0"/>
              </a:rPr>
              <a:t>dimanapun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dia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berada</a:t>
            </a:r>
            <a:r>
              <a:rPr lang="en-US" dirty="0">
                <a:latin typeface="Avenir Next LT Pro" panose="020B0504020202020204" pitchFamily="34" charset="0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Avenir Next LT Pro" panose="020B0504020202020204" pitchFamily="34" charset="0"/>
              </a:rPr>
              <a:t>Membuat</a:t>
            </a:r>
            <a:r>
              <a:rPr lang="en-US" b="1" dirty="0">
                <a:latin typeface="Avenir Next LT Pro" panose="020B0504020202020204" pitchFamily="34" charset="0"/>
              </a:rPr>
              <a:t> system </a:t>
            </a:r>
            <a:r>
              <a:rPr lang="en-US" b="1" dirty="0" err="1">
                <a:latin typeface="Avenir Next LT Pro" panose="020B0504020202020204" pitchFamily="34" charset="0"/>
              </a:rPr>
              <a:t>akuaponik</a:t>
            </a:r>
            <a:r>
              <a:rPr lang="en-US" b="1" dirty="0">
                <a:latin typeface="Avenir Next LT Pro" panose="020B0504020202020204" pitchFamily="34" charset="0"/>
              </a:rPr>
              <a:t> </a:t>
            </a:r>
            <a:r>
              <a:rPr lang="en-US" b="1" dirty="0" err="1">
                <a:latin typeface="Avenir Next LT Pro" panose="020B0504020202020204" pitchFamily="34" charset="0"/>
              </a:rPr>
              <a:t>otomatis</a:t>
            </a:r>
            <a:endParaRPr lang="en-US" b="1" dirty="0">
              <a:latin typeface="Avenir Next LT Pro" panose="020B05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venir Next LT Pro" panose="020B0504020202020204" pitchFamily="34" charset="0"/>
              </a:rPr>
              <a:t>Setelah </a:t>
            </a:r>
            <a:r>
              <a:rPr lang="en-US" dirty="0" err="1">
                <a:latin typeface="Avenir Next LT Pro" panose="020B0504020202020204" pitchFamily="34" charset="0"/>
              </a:rPr>
              <a:t>mampu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memonitor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tingkat</a:t>
            </a:r>
            <a:r>
              <a:rPr lang="en-US" dirty="0">
                <a:latin typeface="Avenir Next LT Pro" panose="020B0504020202020204" pitchFamily="34" charset="0"/>
              </a:rPr>
              <a:t> Kesehatan system </a:t>
            </a:r>
            <a:r>
              <a:rPr lang="en-US" dirty="0" err="1">
                <a:latin typeface="Avenir Next LT Pro" panose="020B0504020202020204" pitchFamily="34" charset="0"/>
              </a:rPr>
              <a:t>akuaponik</a:t>
            </a:r>
            <a:r>
              <a:rPr lang="en-US" dirty="0">
                <a:latin typeface="Avenir Next LT Pro" panose="020B0504020202020204" pitchFamily="34" charset="0"/>
              </a:rPr>
              <a:t>, </a:t>
            </a:r>
            <a:r>
              <a:rPr lang="en-US" dirty="0" err="1">
                <a:latin typeface="Avenir Next LT Pro" panose="020B0504020202020204" pitchFamily="34" charset="0"/>
              </a:rPr>
              <a:t>kedepannya</a:t>
            </a:r>
            <a:r>
              <a:rPr lang="en-US" dirty="0">
                <a:latin typeface="Avenir Next LT Pro" panose="020B0504020202020204" pitchFamily="34" charset="0"/>
              </a:rPr>
              <a:t> system </a:t>
            </a:r>
            <a:r>
              <a:rPr lang="en-US" dirty="0" err="1">
                <a:latin typeface="Avenir Next LT Pro" panose="020B0504020202020204" pitchFamily="34" charset="0"/>
              </a:rPr>
              <a:t>akan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dikembangkan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sehingga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mampu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untuk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menangani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permasalahan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permasalahan</a:t>
            </a:r>
            <a:r>
              <a:rPr lang="en-US" dirty="0">
                <a:latin typeface="Avenir Next LT Pro" panose="020B0504020202020204" pitchFamily="34" charset="0"/>
              </a:rPr>
              <a:t> yang </a:t>
            </a:r>
            <a:r>
              <a:rPr lang="en-US" dirty="0" err="1">
                <a:latin typeface="Avenir Next LT Pro" panose="020B0504020202020204" pitchFamily="34" charset="0"/>
              </a:rPr>
              <a:t>telah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teridentifikasi</a:t>
            </a:r>
            <a:r>
              <a:rPr lang="en-US" dirty="0">
                <a:latin typeface="Avenir Next LT Pro" panose="020B0504020202020204" pitchFamily="34" charset="0"/>
              </a:rPr>
              <a:t> dan </a:t>
            </a:r>
            <a:r>
              <a:rPr lang="en-US" dirty="0" err="1">
                <a:latin typeface="Avenir Next LT Pro" panose="020B0504020202020204" pitchFamily="34" charset="0"/>
              </a:rPr>
              <a:t>kedepannya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penanganan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akuaponik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dapat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dilakukan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sepenuhnya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secara</a:t>
            </a:r>
            <a:r>
              <a:rPr lang="en-US" dirty="0">
                <a:latin typeface="Avenir Next LT Pro" panose="020B0504020202020204" pitchFamily="34" charset="0"/>
              </a:rPr>
              <a:t> daring.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Avenir Next LT Pro" panose="020B0504020202020204" pitchFamily="34" charset="0"/>
            </a:endParaRPr>
          </a:p>
        </p:txBody>
      </p:sp>
      <p:pic>
        <p:nvPicPr>
          <p:cNvPr id="6" name="Picture 5" descr="Tanaman tumbuh dalam celah beton">
            <a:extLst>
              <a:ext uri="{FF2B5EF4-FFF2-40B4-BE49-F238E27FC236}">
                <a16:creationId xmlns:a16="http://schemas.microsoft.com/office/drawing/2014/main" id="{0174110F-84B8-42B5-AF8F-6F9D826A7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3" r="25711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7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1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Apa</a:t>
            </a:r>
            <a:r>
              <a:rPr lang="en-US" sz="2000" b="1" dirty="0"/>
              <a:t> </a:t>
            </a:r>
            <a:r>
              <a:rPr lang="en-US" sz="2000" b="1" dirty="0" err="1"/>
              <a:t>itu</a:t>
            </a:r>
            <a:r>
              <a:rPr lang="en-US" sz="2000" b="1" dirty="0"/>
              <a:t> </a:t>
            </a:r>
            <a:r>
              <a:rPr lang="en-US" sz="2000" b="1" dirty="0" err="1"/>
              <a:t>Akuaponik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err="1"/>
              <a:t>Akuaponik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b="1" u="sng" dirty="0" err="1"/>
              <a:t>produksi</a:t>
            </a:r>
            <a:r>
              <a:rPr lang="en-US" sz="2000" b="1" u="sng" dirty="0"/>
              <a:t> </a:t>
            </a:r>
            <a:r>
              <a:rPr lang="en-US" sz="2000" b="1" u="sng" dirty="0" err="1"/>
              <a:t>makanan</a:t>
            </a:r>
            <a:r>
              <a:rPr lang="en-US" sz="2000" dirty="0"/>
              <a:t> </a:t>
            </a:r>
            <a:r>
              <a:rPr lang="en-US" sz="2000" dirty="0" err="1"/>
              <a:t>alami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kehidupan</a:t>
            </a:r>
            <a:r>
              <a:rPr lang="en-US" sz="2000" dirty="0"/>
              <a:t> ikan &amp; </a:t>
            </a:r>
            <a:r>
              <a:rPr lang="en-US" sz="2000" dirty="0" err="1"/>
              <a:t>tumbuhan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Kata Aquaponics </a:t>
            </a:r>
            <a:r>
              <a:rPr lang="en-US" sz="2000" dirty="0" err="1"/>
              <a:t>dibentuk</a:t>
            </a:r>
            <a:r>
              <a:rPr lang="en-US" sz="2000" dirty="0"/>
              <a:t> oleh </a:t>
            </a:r>
            <a:r>
              <a:rPr lang="en-US" sz="2000" dirty="0" err="1"/>
              <a:t>sintesis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kata,  </a:t>
            </a:r>
            <a:r>
              <a:rPr lang="en-US" sz="2000" b="1" i="1" u="sng" dirty="0"/>
              <a:t>aqua</a:t>
            </a:r>
            <a:r>
              <a:rPr lang="en-US" sz="2000" b="1" u="sng" dirty="0"/>
              <a:t>  (air), dan  </a:t>
            </a:r>
            <a:r>
              <a:rPr lang="en-US" sz="2000" b="1" i="1" u="sng" dirty="0" err="1"/>
              <a:t>ponics</a:t>
            </a:r>
            <a:r>
              <a:rPr lang="en-US" sz="2000" b="1" u="sng" dirty="0"/>
              <a:t>  (</a:t>
            </a:r>
            <a:r>
              <a:rPr lang="en-US" sz="2000" b="1" u="sng" dirty="0" err="1"/>
              <a:t>tenaga</a:t>
            </a:r>
            <a:r>
              <a:rPr lang="en-US" sz="2000" b="1" u="sng" dirty="0"/>
              <a:t> </a:t>
            </a:r>
            <a:r>
              <a:rPr lang="en-US" sz="2000" b="1" u="sng" dirty="0" err="1"/>
              <a:t>kerja</a:t>
            </a:r>
            <a:r>
              <a:rPr lang="en-US" sz="2000" b="1" u="sng" dirty="0"/>
              <a:t>)</a:t>
            </a:r>
            <a:r>
              <a:rPr lang="en-US" sz="2000" dirty="0"/>
              <a:t>. </a:t>
            </a:r>
            <a:r>
              <a:rPr lang="en-US" sz="2000" dirty="0" err="1"/>
              <a:t>Sederhananya</a:t>
            </a:r>
            <a:r>
              <a:rPr lang="en-US" sz="2000" dirty="0"/>
              <a:t>, ' </a:t>
            </a:r>
            <a:r>
              <a:rPr lang="en-US" sz="2000" b="1" i="1" dirty="0" err="1"/>
              <a:t>biarkan</a:t>
            </a:r>
            <a:r>
              <a:rPr lang="en-US" sz="2000" b="1" i="1" dirty="0"/>
              <a:t> air yang </a:t>
            </a:r>
            <a:r>
              <a:rPr lang="en-US" sz="2000" b="1" i="1" dirty="0" err="1"/>
              <a:t>bekerja</a:t>
            </a:r>
            <a:r>
              <a:rPr lang="en-US" sz="2000" i="1" dirty="0"/>
              <a:t>'</a:t>
            </a:r>
            <a:r>
              <a:rPr lang="en-US" sz="2000" dirty="0"/>
              <a:t>  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menumbuhkan</a:t>
            </a:r>
            <a:r>
              <a:rPr lang="en-US" sz="2000" dirty="0"/>
              <a:t> ikan dan </a:t>
            </a:r>
            <a:r>
              <a:rPr lang="en-US" sz="2000" dirty="0" err="1"/>
              <a:t>tanaman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bersamaan</a:t>
            </a:r>
            <a:endParaRPr lang="en-US" sz="2000" dirty="0"/>
          </a:p>
        </p:txBody>
      </p:sp>
      <p:pic>
        <p:nvPicPr>
          <p:cNvPr id="5" name="Picture 4" descr="Bibit yang tumbuh di kebun dengan sinar matahari">
            <a:extLst>
              <a:ext uri="{FF2B5EF4-FFF2-40B4-BE49-F238E27FC236}">
                <a16:creationId xmlns:a16="http://schemas.microsoft.com/office/drawing/2014/main" id="{21A56C55-5252-41CB-8F05-57DBBE06C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03" r="1007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38F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8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464234"/>
            <a:ext cx="6841098" cy="5936133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500" b="1" dirty="0" err="1">
                <a:latin typeface="Avenir Next LT Pro" panose="020B0504020202020204" pitchFamily="34" charset="0"/>
              </a:rPr>
              <a:t>Keuntungan</a:t>
            </a:r>
            <a:r>
              <a:rPr lang="en-US" sz="2500" b="1" dirty="0">
                <a:latin typeface="Avenir Next LT Pro" panose="020B0504020202020204" pitchFamily="34" charset="0"/>
              </a:rPr>
              <a:t> </a:t>
            </a:r>
            <a:r>
              <a:rPr lang="en-US" sz="2500" b="1" dirty="0" err="1">
                <a:latin typeface="Avenir Next LT Pro" panose="020B0504020202020204" pitchFamily="34" charset="0"/>
              </a:rPr>
              <a:t>Aquaponik</a:t>
            </a:r>
            <a:r>
              <a:rPr lang="en-US" sz="2500" b="1" dirty="0">
                <a:latin typeface="Avenir Next LT Pro" panose="020B050402020202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500" b="1" dirty="0">
              <a:latin typeface="Avenir Next LT Pro" panose="020B05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latin typeface="Avenir Next LT Pro" panose="020B0504020202020204" pitchFamily="34" charset="0"/>
              </a:rPr>
              <a:t>Limbah</a:t>
            </a:r>
            <a:r>
              <a:rPr lang="en-US" sz="1800" b="1" dirty="0">
                <a:latin typeface="Avenir Next LT Pro" panose="020B0504020202020204" pitchFamily="34" charset="0"/>
              </a:rPr>
              <a:t> Minimal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Aquaponics </a:t>
            </a:r>
            <a:r>
              <a:rPr lang="en-US" sz="1800" dirty="0" err="1">
                <a:latin typeface="Avenir Next LT Pro" panose="020B0504020202020204" pitchFamily="34" charset="0"/>
              </a:rPr>
              <a:t>dapat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mengurangi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penggunaan</a:t>
            </a:r>
            <a:r>
              <a:rPr lang="en-US" sz="1800" dirty="0">
                <a:latin typeface="Avenir Next LT Pro" panose="020B0504020202020204" pitchFamily="34" charset="0"/>
              </a:rPr>
              <a:t> air </a:t>
            </a:r>
            <a:r>
              <a:rPr lang="en-US" sz="1800" dirty="0" err="1">
                <a:latin typeface="Avenir Next LT Pro" panose="020B0504020202020204" pitchFamily="34" charset="0"/>
              </a:rPr>
              <a:t>hingga</a:t>
            </a:r>
            <a:r>
              <a:rPr lang="en-US" sz="1800" dirty="0">
                <a:latin typeface="Avenir Next LT Pro" panose="020B0504020202020204" pitchFamily="34" charset="0"/>
              </a:rPr>
              <a:t> 90% </a:t>
            </a:r>
            <a:endParaRPr lang="en-US" sz="1800" b="1" dirty="0">
              <a:latin typeface="Avenir Next LT Pro" panose="020B05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latin typeface="Avenir Next LT Pro" panose="020B0504020202020204" pitchFamily="34" charset="0"/>
              </a:rPr>
              <a:t>Pengurangan</a:t>
            </a:r>
            <a:r>
              <a:rPr lang="en-US" sz="1800" b="1" dirty="0">
                <a:latin typeface="Avenir Next LT Pro" panose="020B0504020202020204" pitchFamily="34" charset="0"/>
              </a:rPr>
              <a:t> </a:t>
            </a:r>
            <a:r>
              <a:rPr lang="en-US" sz="1800" b="1" dirty="0" err="1">
                <a:latin typeface="Avenir Next LT Pro" panose="020B0504020202020204" pitchFamily="34" charset="0"/>
              </a:rPr>
              <a:t>Biaya</a:t>
            </a:r>
            <a:endParaRPr lang="en-US" sz="1800" b="1" dirty="0">
              <a:latin typeface="Avenir Next LT Pro" panose="020B05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latin typeface="Avenir Next LT Pro" panose="020B0504020202020204" pitchFamily="34" charset="0"/>
              </a:rPr>
              <a:t>Menggunakan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lebih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sedikit</a:t>
            </a:r>
            <a:r>
              <a:rPr lang="en-US" sz="1800" dirty="0">
                <a:latin typeface="Avenir Next LT Pro" panose="020B0504020202020204" pitchFamily="34" charset="0"/>
              </a:rPr>
              <a:t> air </a:t>
            </a:r>
            <a:r>
              <a:rPr lang="en-US" sz="1800" dirty="0" err="1">
                <a:latin typeface="Avenir Next LT Pro" panose="020B0504020202020204" pitchFamily="34" charset="0"/>
              </a:rPr>
              <a:t>berarti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lebih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sedikit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biaya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untuk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mengelola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kebun</a:t>
            </a:r>
            <a:endParaRPr lang="en-US" sz="1800" b="1" dirty="0">
              <a:latin typeface="Avenir Next LT Pro" panose="020B05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latin typeface="Avenir Next LT Pro" panose="020B0504020202020204" pitchFamily="34" charset="0"/>
              </a:rPr>
              <a:t>Pertumbuhan</a:t>
            </a:r>
            <a:r>
              <a:rPr lang="en-US" sz="1800" b="1" dirty="0">
                <a:latin typeface="Avenir Next LT Pro" panose="020B0504020202020204" pitchFamily="34" charset="0"/>
              </a:rPr>
              <a:t> </a:t>
            </a:r>
            <a:r>
              <a:rPr lang="en-US" sz="1800" b="1" dirty="0" err="1">
                <a:latin typeface="Avenir Next LT Pro" panose="020B0504020202020204" pitchFamily="34" charset="0"/>
              </a:rPr>
              <a:t>Lebih</a:t>
            </a:r>
            <a:r>
              <a:rPr lang="en-US" sz="1800" b="1" dirty="0">
                <a:latin typeface="Avenir Next LT Pro" panose="020B0504020202020204" pitchFamily="34" charset="0"/>
              </a:rPr>
              <a:t> </a:t>
            </a:r>
            <a:r>
              <a:rPr lang="en-US" sz="1800" b="1" dirty="0" err="1">
                <a:latin typeface="Avenir Next LT Pro" panose="020B0504020202020204" pitchFamily="34" charset="0"/>
              </a:rPr>
              <a:t>Efisien</a:t>
            </a:r>
            <a:endParaRPr lang="en-US" sz="1800" b="1" dirty="0">
              <a:latin typeface="Avenir Next LT Pro" panose="020B05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latin typeface="Avenir Next LT Pro" panose="020B0504020202020204" pitchFamily="34" charset="0"/>
              </a:rPr>
              <a:t>Semakin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baik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nutrisi</a:t>
            </a:r>
            <a:r>
              <a:rPr lang="en-US" sz="1800" dirty="0">
                <a:latin typeface="Avenir Next LT Pro" panose="020B0504020202020204" pitchFamily="34" charset="0"/>
              </a:rPr>
              <a:t> yang </a:t>
            </a:r>
            <a:r>
              <a:rPr lang="en-US" sz="1800" dirty="0" err="1">
                <a:latin typeface="Avenir Next LT Pro" panose="020B0504020202020204" pitchFamily="34" charset="0"/>
              </a:rPr>
              <a:t>diperoleh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tanaman</a:t>
            </a:r>
            <a:r>
              <a:rPr lang="en-US" sz="1800" dirty="0">
                <a:latin typeface="Avenir Next LT Pro" panose="020B0504020202020204" pitchFamily="34" charset="0"/>
              </a:rPr>
              <a:t>, </a:t>
            </a:r>
            <a:r>
              <a:rPr lang="en-US" sz="1800" dirty="0" err="1">
                <a:latin typeface="Avenir Next LT Pro" panose="020B0504020202020204" pitchFamily="34" charset="0"/>
              </a:rPr>
              <a:t>semakin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efektif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mereka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tumbuh</a:t>
            </a:r>
            <a:r>
              <a:rPr lang="en-US" sz="1800" dirty="0">
                <a:latin typeface="Avenir Next LT Pro" panose="020B0504020202020204" pitchFamily="34" charset="0"/>
              </a:rPr>
              <a:t>.</a:t>
            </a:r>
            <a:endParaRPr lang="en-US" sz="1800" b="1" dirty="0">
              <a:latin typeface="Avenir Next LT Pro" panose="020B05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latin typeface="Avenir Next LT Pro" panose="020B0504020202020204" pitchFamily="34" charset="0"/>
              </a:rPr>
              <a:t>Lebih</a:t>
            </a:r>
            <a:r>
              <a:rPr lang="en-US" sz="1800" b="1" dirty="0">
                <a:latin typeface="Avenir Next LT Pro" panose="020B0504020202020204" pitchFamily="34" charset="0"/>
              </a:rPr>
              <a:t> </a:t>
            </a:r>
            <a:r>
              <a:rPr lang="en-US" sz="1800" b="1" dirty="0" err="1">
                <a:latin typeface="Avenir Next LT Pro" panose="020B0504020202020204" pitchFamily="34" charset="0"/>
              </a:rPr>
              <a:t>Sedikit</a:t>
            </a:r>
            <a:r>
              <a:rPr lang="en-US" sz="1800" b="1" dirty="0">
                <a:latin typeface="Avenir Next LT Pro" panose="020B0504020202020204" pitchFamily="34" charset="0"/>
              </a:rPr>
              <a:t> </a:t>
            </a:r>
            <a:r>
              <a:rPr lang="en-US" sz="1800" b="1" dirty="0" err="1">
                <a:latin typeface="Avenir Next LT Pro" panose="020B0504020202020204" pitchFamily="34" charset="0"/>
              </a:rPr>
              <a:t>Menghabiskan</a:t>
            </a:r>
            <a:r>
              <a:rPr lang="en-US" sz="1800" b="1" dirty="0">
                <a:latin typeface="Avenir Next LT Pro" panose="020B0504020202020204" pitchFamily="34" charset="0"/>
              </a:rPr>
              <a:t> Waktu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latin typeface="Avenir Next LT Pro" panose="020B0504020202020204" pitchFamily="34" charset="0"/>
              </a:rPr>
              <a:t>Keuntungan</a:t>
            </a:r>
            <a:r>
              <a:rPr lang="en-US" sz="1800" dirty="0">
                <a:latin typeface="Avenir Next LT Pro" panose="020B0504020202020204" pitchFamily="34" charset="0"/>
              </a:rPr>
              <a:t> lain </a:t>
            </a:r>
            <a:r>
              <a:rPr lang="en-US" sz="1800" dirty="0" err="1">
                <a:latin typeface="Avenir Next LT Pro" panose="020B0504020202020204" pitchFamily="34" charset="0"/>
              </a:rPr>
              <a:t>dari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sistem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Aquaponik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adalah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tidak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pernah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ada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penyiangan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atau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pemberian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makan</a:t>
            </a:r>
            <a:r>
              <a:rPr lang="en-US" sz="1800" dirty="0">
                <a:latin typeface="Avenir Next LT Pro" panose="020B0504020202020204" pitchFamily="34" charset="0"/>
              </a:rPr>
              <a:t>. </a:t>
            </a:r>
            <a:r>
              <a:rPr lang="en-US" sz="1800" dirty="0" err="1">
                <a:latin typeface="Avenir Next LT Pro" panose="020B0504020202020204" pitchFamily="34" charset="0"/>
              </a:rPr>
              <a:t>Tidak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ada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hama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kebun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pemakan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tumbuhan</a:t>
            </a:r>
            <a:r>
              <a:rPr lang="en-US" sz="1800" dirty="0">
                <a:latin typeface="Avenir Next LT Pro" panose="020B0504020202020204" pitchFamily="34" charset="0"/>
              </a:rPr>
              <a:t> yang </a:t>
            </a:r>
            <a:r>
              <a:rPr lang="en-US" sz="1800" dirty="0" err="1">
                <a:latin typeface="Avenir Next LT Pro" panose="020B0504020202020204" pitchFamily="34" charset="0"/>
              </a:rPr>
              <a:t>harus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dihadapi</a:t>
            </a:r>
            <a:r>
              <a:rPr lang="en-US" sz="1800" dirty="0">
                <a:latin typeface="Avenir Next LT Pro" panose="020B0504020202020204" pitchFamily="34" charset="0"/>
              </a:rPr>
              <a:t>.</a:t>
            </a:r>
            <a:endParaRPr lang="en-US" sz="1800" b="1" dirty="0">
              <a:latin typeface="Avenir Next LT Pro" panose="020B05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Avenir Next LT Pro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07" r="-2" b="-2"/>
          <a:stretch/>
        </p:blipFill>
        <p:spPr>
          <a:xfrm>
            <a:off x="7390796" y="647342"/>
            <a:ext cx="4378880" cy="3891619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es-ES" sz="1700">
                <a:latin typeface="Avenir Next LT Pro" panose="020B0504020202020204" pitchFamily="34" charset="0"/>
              </a:rPr>
              <a:t>Pengembangan akuaponik akan menggunakan metode Deep Water Culture.</a:t>
            </a:r>
          </a:p>
          <a:p>
            <a:r>
              <a:rPr lang="es-ES" sz="1700">
                <a:latin typeface="Avenir Next LT Pro" panose="020B0504020202020204" pitchFamily="34" charset="0"/>
              </a:rPr>
              <a:t>Pada dasarnya, rakit dibuat (dari busa) dan diapungkan di atas air.</a:t>
            </a:r>
          </a:p>
          <a:p>
            <a:r>
              <a:rPr lang="es-ES" sz="1700">
                <a:latin typeface="Avenir Next LT Pro" panose="020B0504020202020204" pitchFamily="34" charset="0"/>
              </a:rPr>
              <a:t>Akar tanaman menjuntai di air setelah disaring untuk menghilangkan bahan limbah.</a:t>
            </a:r>
          </a:p>
          <a:p>
            <a:r>
              <a:rPr lang="es-ES" sz="1700">
                <a:latin typeface="Avenir Next LT Pro" panose="020B0504020202020204" pitchFamily="34" charset="0"/>
              </a:rPr>
              <a:t>Membutuhkan volume air yang tinggi untuk bekerja secara efisien</a:t>
            </a:r>
          </a:p>
          <a:p>
            <a:r>
              <a:rPr lang="es-ES" sz="1700">
                <a:latin typeface="Avenir Next LT Pro" panose="020B0504020202020204" pitchFamily="34" charset="0"/>
              </a:rPr>
              <a:t>Tahan suhu dan tidak mengalami banyak fluktuasi pH, tetapi umumnya akan membutuhkan sistem filtrasi tambahan</a:t>
            </a:r>
          </a:p>
          <a:p>
            <a:r>
              <a:rPr lang="es-ES" sz="1700">
                <a:latin typeface="Avenir Next LT Pro" panose="020B0504020202020204" pitchFamily="34" charset="0"/>
              </a:rPr>
              <a:t>Sangat bagus untuk tanaman berdaun hijau dan tanaman lain yang ringan</a:t>
            </a:r>
          </a:p>
          <a:p>
            <a:endParaRPr lang="es-ES" sz="1700">
              <a:latin typeface="Avenir Next LT Pro" panose="020B0504020202020204" pitchFamily="34" charset="0"/>
            </a:endParaRPr>
          </a:p>
          <a:p>
            <a:endParaRPr lang="es-ES" sz="170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90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uk Memelihara Ikan dan Tanam Sayur Organik – Cendana News">
            <a:extLst>
              <a:ext uri="{FF2B5EF4-FFF2-40B4-BE49-F238E27FC236}">
                <a16:creationId xmlns:a16="http://schemas.microsoft.com/office/drawing/2014/main" id="{9B0FB9DB-9BDB-4313-8A44-6B7E9D66B9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1" r="9091" b="520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70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99" y="426108"/>
            <a:ext cx="6736312" cy="5402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 err="1">
                <a:latin typeface="Avenir Next LT Pro" panose="020B0504020202020204" pitchFamily="34" charset="0"/>
              </a:rPr>
              <a:t>Masalah</a:t>
            </a:r>
            <a:r>
              <a:rPr lang="en-US" sz="2500" b="1" dirty="0">
                <a:latin typeface="Avenir Next LT Pro" panose="020B0504020202020204" pitchFamily="34" charset="0"/>
              </a:rPr>
              <a:t>:</a:t>
            </a:r>
          </a:p>
          <a:p>
            <a:r>
              <a:rPr lang="en-US" sz="2000" b="1" dirty="0" err="1">
                <a:latin typeface="Avenir Next LT Pro" panose="020B0504020202020204" pitchFamily="34" charset="0"/>
              </a:rPr>
              <a:t>Klasifikasi</a:t>
            </a:r>
            <a:r>
              <a:rPr lang="en-US" sz="2000" b="1" dirty="0">
                <a:latin typeface="Avenir Next LT Pro" panose="020B0504020202020204" pitchFamily="34" charset="0"/>
              </a:rPr>
              <a:t> Kesehatan </a:t>
            </a:r>
            <a:r>
              <a:rPr lang="en-US" sz="2000" b="1" dirty="0" err="1">
                <a:latin typeface="Avenir Next LT Pro" panose="020B0504020202020204" pitchFamily="34" charset="0"/>
              </a:rPr>
              <a:t>Tanaman</a:t>
            </a:r>
            <a:r>
              <a:rPr lang="en-US" sz="2000" b="1" dirty="0">
                <a:latin typeface="Avenir Next LT Pro" panose="020B0504020202020204" pitchFamily="34" charset="0"/>
              </a:rPr>
              <a:t> Belum </a:t>
            </a:r>
            <a:r>
              <a:rPr lang="en-US" sz="2000" b="1" dirty="0" err="1">
                <a:latin typeface="Avenir Next LT Pro" panose="020B0504020202020204" pitchFamily="34" charset="0"/>
              </a:rPr>
              <a:t>Pasti</a:t>
            </a:r>
            <a:r>
              <a:rPr lang="en-US" sz="2000" b="1" dirty="0">
                <a:latin typeface="Avenir Next LT Pro" panose="020B05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latin typeface="Avenir Next LT Pro" panose="020B0504020202020204" pitchFamily="34" charset="0"/>
              </a:rPr>
              <a:t>Tingkat Kesehatan </a:t>
            </a:r>
            <a:r>
              <a:rPr lang="en-US" sz="1800" dirty="0" err="1">
                <a:latin typeface="Avenir Next LT Pro" panose="020B0504020202020204" pitchFamily="34" charset="0"/>
              </a:rPr>
              <a:t>tanaman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perlu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untuk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dijaga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sebaik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mungkin</a:t>
            </a:r>
            <a:r>
              <a:rPr lang="en-US" sz="1800" dirty="0">
                <a:latin typeface="Avenir Next LT Pro" panose="020B0504020202020204" pitchFamily="34" charset="0"/>
              </a:rPr>
              <a:t>. </a:t>
            </a:r>
            <a:r>
              <a:rPr lang="en-US" sz="1800" dirty="0" err="1">
                <a:latin typeface="Avenir Next LT Pro" panose="020B0504020202020204" pitchFamily="34" charset="0"/>
              </a:rPr>
              <a:t>Namun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sayangnya</a:t>
            </a:r>
            <a:r>
              <a:rPr lang="en-US" sz="1800" dirty="0">
                <a:latin typeface="Avenir Next LT Pro" panose="020B0504020202020204" pitchFamily="34" charset="0"/>
              </a:rPr>
              <a:t>, </a:t>
            </a:r>
            <a:r>
              <a:rPr lang="en-US" sz="1800" dirty="0" err="1">
                <a:latin typeface="Avenir Next LT Pro" panose="020B0504020202020204" pitchFamily="34" charset="0"/>
              </a:rPr>
              <a:t>klasifikasi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akan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tingkat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kesehatan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tanaman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ini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umumnya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berbeda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dari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satu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petani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dengan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petani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lainnya</a:t>
            </a:r>
            <a:r>
              <a:rPr lang="en-US" sz="1800" dirty="0">
                <a:latin typeface="Avenir Next LT Pro" panose="020B0504020202020204" pitchFamily="34" charset="0"/>
              </a:rPr>
              <a:t>, </a:t>
            </a:r>
            <a:r>
              <a:rPr lang="en-US" sz="1800" dirty="0" err="1">
                <a:latin typeface="Avenir Next LT Pro" panose="020B0504020202020204" pitchFamily="34" charset="0"/>
              </a:rPr>
              <a:t>sehingga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dibutuhkan</a:t>
            </a:r>
            <a:r>
              <a:rPr lang="en-US" sz="1800" dirty="0">
                <a:latin typeface="Avenir Next LT Pro" panose="020B0504020202020204" pitchFamily="34" charset="0"/>
              </a:rPr>
              <a:t> system yang </a:t>
            </a:r>
            <a:r>
              <a:rPr lang="en-US" sz="1800" dirty="0" err="1">
                <a:latin typeface="Avenir Next LT Pro" panose="020B0504020202020204" pitchFamily="34" charset="0"/>
              </a:rPr>
              <a:t>dapat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mengklasifikasi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tingkat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kesehatan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ini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secara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riil</a:t>
            </a:r>
            <a:r>
              <a:rPr lang="en-US" sz="1800" dirty="0">
                <a:latin typeface="Avenir Next LT Pro" panose="020B0504020202020204" pitchFamily="34" charset="0"/>
              </a:rPr>
              <a:t>.</a:t>
            </a:r>
          </a:p>
          <a:p>
            <a:r>
              <a:rPr lang="en-US" sz="2000" b="1" dirty="0" err="1">
                <a:latin typeface="Avenir Next LT Pro" panose="020B0504020202020204" pitchFamily="34" charset="0"/>
              </a:rPr>
              <a:t>Pengawasan</a:t>
            </a:r>
            <a:r>
              <a:rPr lang="en-US" sz="2000" b="1" dirty="0">
                <a:latin typeface="Avenir Next LT Pro" panose="020B0504020202020204" pitchFamily="34" charset="0"/>
              </a:rPr>
              <a:t> Masih Harus </a:t>
            </a:r>
            <a:r>
              <a:rPr lang="en-US" sz="2000" b="1" dirty="0" err="1">
                <a:latin typeface="Avenir Next LT Pro" panose="020B0504020202020204" pitchFamily="34" charset="0"/>
              </a:rPr>
              <a:t>Langsung</a:t>
            </a:r>
            <a:r>
              <a:rPr lang="en-US" sz="2000" b="1" dirty="0">
                <a:latin typeface="Avenir Next LT Pro" panose="020B0504020202020204" pitchFamily="34" charset="0"/>
              </a:rPr>
              <a:t> </a:t>
            </a:r>
            <a:r>
              <a:rPr lang="en-US" sz="2000" b="1" dirty="0" err="1">
                <a:latin typeface="Avenir Next LT Pro" panose="020B0504020202020204" pitchFamily="34" charset="0"/>
              </a:rPr>
              <a:t>ke</a:t>
            </a:r>
            <a:r>
              <a:rPr lang="en-US" sz="2000" b="1" dirty="0">
                <a:latin typeface="Avenir Next LT Pro" panose="020B0504020202020204" pitchFamily="34" charset="0"/>
              </a:rPr>
              <a:t> Lokasi.</a:t>
            </a:r>
          </a:p>
          <a:p>
            <a:pPr marL="0" indent="0">
              <a:buNone/>
            </a:pPr>
            <a:r>
              <a:rPr lang="en-US" sz="1800" dirty="0" err="1">
                <a:latin typeface="Avenir Next LT Pro" panose="020B0504020202020204" pitchFamily="34" charset="0"/>
              </a:rPr>
              <a:t>Tumbuhan</a:t>
            </a:r>
            <a:r>
              <a:rPr lang="en-US" sz="1800" dirty="0">
                <a:latin typeface="Avenir Next LT Pro" panose="020B0504020202020204" pitchFamily="34" charset="0"/>
              </a:rPr>
              <a:t> yang </a:t>
            </a:r>
            <a:r>
              <a:rPr lang="en-US" sz="1800" dirty="0" err="1">
                <a:latin typeface="Avenir Next LT Pro" panose="020B0504020202020204" pitchFamily="34" charset="0"/>
              </a:rPr>
              <a:t>dibudidayakan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dalam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akuaponik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membutuhkan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pengawasan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mulai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dari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suhu</a:t>
            </a:r>
            <a:r>
              <a:rPr lang="en-US" sz="1800" dirty="0">
                <a:latin typeface="Avenir Next LT Pro" panose="020B0504020202020204" pitchFamily="34" charset="0"/>
              </a:rPr>
              <a:t>, </a:t>
            </a:r>
            <a:r>
              <a:rPr lang="en-US" sz="1800" dirty="0" err="1">
                <a:latin typeface="Avenir Next LT Pro" panose="020B0504020202020204" pitchFamily="34" charset="0"/>
              </a:rPr>
              <a:t>kelembapan</a:t>
            </a:r>
            <a:r>
              <a:rPr lang="en-US" sz="1800" dirty="0">
                <a:latin typeface="Avenir Next LT Pro" panose="020B0504020202020204" pitchFamily="34" charset="0"/>
              </a:rPr>
              <a:t>, total dissolved solid (TDS), dan juga </a:t>
            </a:r>
            <a:r>
              <a:rPr lang="en-US" sz="1800" dirty="0" err="1">
                <a:latin typeface="Avenir Next LT Pro" panose="020B0504020202020204" pitchFamily="34" charset="0"/>
              </a:rPr>
              <a:t>kejernihan</a:t>
            </a:r>
            <a:r>
              <a:rPr lang="en-US" sz="1800" dirty="0">
                <a:latin typeface="Avenir Next LT Pro" panose="020B0504020202020204" pitchFamily="34" charset="0"/>
              </a:rPr>
              <a:t> air. </a:t>
            </a:r>
            <a:r>
              <a:rPr lang="en-US" sz="1800" dirty="0" err="1">
                <a:latin typeface="Avenir Next LT Pro" panose="020B0504020202020204" pitchFamily="34" charset="0"/>
              </a:rPr>
              <a:t>Namun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sayangnya</a:t>
            </a:r>
            <a:r>
              <a:rPr lang="en-US" sz="1800" dirty="0">
                <a:latin typeface="Avenir Next LT Pro" panose="020B0504020202020204" pitchFamily="34" charset="0"/>
              </a:rPr>
              <a:t>, </a:t>
            </a:r>
            <a:r>
              <a:rPr lang="en-US" sz="1800" dirty="0" err="1">
                <a:latin typeface="Avenir Next LT Pro" panose="020B0504020202020204" pitchFamily="34" charset="0"/>
              </a:rPr>
              <a:t>pengawasan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ini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seringkali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masih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dilakukan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secara</a:t>
            </a:r>
            <a:r>
              <a:rPr lang="en-US" sz="1800" dirty="0">
                <a:latin typeface="Avenir Next LT Pro" panose="020B0504020202020204" pitchFamily="34" charset="0"/>
              </a:rPr>
              <a:t> manual </a:t>
            </a:r>
            <a:r>
              <a:rPr lang="en-US" sz="1800" dirty="0" err="1">
                <a:latin typeface="Avenir Next LT Pro" panose="020B0504020202020204" pitchFamily="34" charset="0"/>
              </a:rPr>
              <a:t>dengan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mengecek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langsung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ke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lokasi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kejadian</a:t>
            </a:r>
            <a:r>
              <a:rPr lang="en-US" sz="1800" dirty="0">
                <a:latin typeface="Avenir Next LT Pro" panose="020B0504020202020204" pitchFamily="34" charset="0"/>
              </a:rPr>
              <a:t> yang mana </a:t>
            </a:r>
            <a:r>
              <a:rPr lang="en-US" sz="1800" dirty="0" err="1">
                <a:latin typeface="Avenir Next LT Pro" panose="020B0504020202020204" pitchFamily="34" charset="0"/>
              </a:rPr>
              <a:t>tentu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saja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tidak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efisien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waktu</a:t>
            </a:r>
            <a:r>
              <a:rPr lang="en-US" sz="1800" dirty="0">
                <a:latin typeface="Avenir Next LT Pro" panose="020B0504020202020204" pitchFamily="34" charset="0"/>
              </a:rPr>
              <a:t> dan </a:t>
            </a:r>
            <a:r>
              <a:rPr lang="en-US" sz="1800" dirty="0" err="1">
                <a:latin typeface="Avenir Next LT Pro" panose="020B0504020202020204" pitchFamily="34" charset="0"/>
              </a:rPr>
              <a:t>tenaga</a:t>
            </a:r>
            <a:r>
              <a:rPr lang="en-US" sz="1800" dirty="0">
                <a:latin typeface="Avenir Next LT Pro" panose="020B0504020202020204" pitchFamily="34" charset="0"/>
              </a:rPr>
              <a:t>.</a:t>
            </a:r>
          </a:p>
          <a:p>
            <a:r>
              <a:rPr lang="en-US" sz="2000" b="1" dirty="0" err="1">
                <a:latin typeface="Avenir Next LT Pro" panose="020B0504020202020204" pitchFamily="34" charset="0"/>
              </a:rPr>
              <a:t>Pengecekan</a:t>
            </a:r>
            <a:r>
              <a:rPr lang="en-US" sz="2000" b="1" dirty="0">
                <a:latin typeface="Avenir Next LT Pro" panose="020B0504020202020204" pitchFamily="34" charset="0"/>
              </a:rPr>
              <a:t> </a:t>
            </a:r>
            <a:r>
              <a:rPr lang="en-US" sz="2000" b="1" dirty="0" err="1">
                <a:latin typeface="Avenir Next LT Pro" panose="020B0504020202020204" pitchFamily="34" charset="0"/>
              </a:rPr>
              <a:t>penyakit</a:t>
            </a:r>
            <a:r>
              <a:rPr lang="en-US" sz="2000" b="1" dirty="0">
                <a:latin typeface="Avenir Next LT Pro" panose="020B0504020202020204" pitchFamily="34" charset="0"/>
              </a:rPr>
              <a:t> </a:t>
            </a:r>
            <a:r>
              <a:rPr lang="en-US" sz="2000" b="1" dirty="0" err="1">
                <a:latin typeface="Avenir Next LT Pro" panose="020B0504020202020204" pitchFamily="34" charset="0"/>
              </a:rPr>
              <a:t>secara</a:t>
            </a:r>
            <a:r>
              <a:rPr lang="en-US" sz="2000" b="1" dirty="0">
                <a:latin typeface="Avenir Next LT Pro" panose="020B0504020202020204" pitchFamily="34" charset="0"/>
              </a:rPr>
              <a:t> </a:t>
            </a:r>
            <a:r>
              <a:rPr lang="en-US" sz="2000" b="1" dirty="0" err="1">
                <a:latin typeface="Avenir Next LT Pro" panose="020B0504020202020204" pitchFamily="34" charset="0"/>
              </a:rPr>
              <a:t>rutin</a:t>
            </a:r>
            <a:r>
              <a:rPr lang="en-US" sz="2000" b="1" dirty="0">
                <a:latin typeface="Avenir Next LT Pro" panose="020B05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 err="1">
                <a:latin typeface="Avenir Next LT Pro" panose="020B0504020202020204" pitchFamily="34" charset="0"/>
              </a:rPr>
              <a:t>Tumbuhan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akuaponik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perlu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pengawasan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akan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penyakit</a:t>
            </a:r>
            <a:r>
              <a:rPr lang="en-US" sz="1800" dirty="0">
                <a:latin typeface="Avenir Next LT Pro" panose="020B0504020202020204" pitchFamily="34" charset="0"/>
              </a:rPr>
              <a:t> yang mana </a:t>
            </a:r>
            <a:r>
              <a:rPr lang="en-US" sz="1800" dirty="0" err="1">
                <a:latin typeface="Avenir Next LT Pro" panose="020B0504020202020204" pitchFamily="34" charset="0"/>
              </a:rPr>
              <a:t>tentu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saja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diperlukan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untuk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menghindari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kerugian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dari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gagal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panen</a:t>
            </a:r>
            <a:r>
              <a:rPr lang="en-US" sz="1800" dirty="0">
                <a:latin typeface="Avenir Next LT Pro" panose="020B0504020202020204" pitchFamily="34" charset="0"/>
              </a:rPr>
              <a:t>. </a:t>
            </a:r>
            <a:r>
              <a:rPr lang="en-US" sz="1800" dirty="0" err="1">
                <a:latin typeface="Avenir Next LT Pro" panose="020B0504020202020204" pitchFamily="34" charset="0"/>
              </a:rPr>
              <a:t>Namun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sayangnya</a:t>
            </a:r>
            <a:r>
              <a:rPr lang="en-US" sz="1800" dirty="0">
                <a:latin typeface="Avenir Next LT Pro" panose="020B0504020202020204" pitchFamily="34" charset="0"/>
              </a:rPr>
              <a:t>, </a:t>
            </a:r>
            <a:r>
              <a:rPr lang="en-US" sz="1800" dirty="0" err="1">
                <a:latin typeface="Avenir Next LT Pro" panose="020B0504020202020204" pitchFamily="34" charset="0"/>
              </a:rPr>
              <a:t>pengecekan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ini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masih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harus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dilakukan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secara</a:t>
            </a:r>
            <a:r>
              <a:rPr lang="en-US" sz="1800" dirty="0">
                <a:latin typeface="Avenir Next LT Pro" panose="020B0504020202020204" pitchFamily="34" charset="0"/>
              </a:rPr>
              <a:t> manual oleh </a:t>
            </a:r>
            <a:r>
              <a:rPr lang="en-US" sz="1800" dirty="0" err="1">
                <a:latin typeface="Avenir Next LT Pro" panose="020B0504020202020204" pitchFamily="34" charset="0"/>
              </a:rPr>
              <a:t>pengguna</a:t>
            </a:r>
            <a:r>
              <a:rPr lang="en-US" sz="1800" dirty="0">
                <a:latin typeface="Avenir Next LT Pro" panose="020B05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800" b="1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venir Next LT Pro" panose="020B0504020202020204" pitchFamily="34" charset="0"/>
            </a:endParaRPr>
          </a:p>
          <a:p>
            <a:endParaRPr lang="en-US" sz="18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3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13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reeform: Shape 13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A1C8-1339-4A0F-A23D-3A0201AE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295422"/>
            <a:ext cx="5899052" cy="6217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700" b="1" dirty="0">
                <a:latin typeface="Avenir Next LT Pro" panose="020B0504020202020204" pitchFamily="34" charset="0"/>
              </a:rPr>
              <a:t>Solusi</a:t>
            </a:r>
          </a:p>
          <a:p>
            <a:r>
              <a:rPr lang="en-GB" sz="2000" b="1" dirty="0" err="1">
                <a:latin typeface="Avenir Next LT Pro" panose="020B0504020202020204" pitchFamily="34" charset="0"/>
              </a:rPr>
              <a:t>Membuat</a:t>
            </a:r>
            <a:r>
              <a:rPr lang="en-GB" sz="2000" b="1" dirty="0">
                <a:latin typeface="Avenir Next LT Pro" panose="020B0504020202020204" pitchFamily="34" charset="0"/>
              </a:rPr>
              <a:t> system yang </a:t>
            </a:r>
            <a:r>
              <a:rPr lang="en-GB" sz="2000" b="1" dirty="0" err="1">
                <a:latin typeface="Avenir Next LT Pro" panose="020B0504020202020204" pitchFamily="34" charset="0"/>
              </a:rPr>
              <a:t>dapat</a:t>
            </a:r>
            <a:r>
              <a:rPr lang="en-GB" sz="2000" b="1" dirty="0">
                <a:latin typeface="Avenir Next LT Pro" panose="020B0504020202020204" pitchFamily="34" charset="0"/>
              </a:rPr>
              <a:t> </a:t>
            </a:r>
            <a:r>
              <a:rPr lang="en-GB" sz="2000" b="1" dirty="0" err="1">
                <a:latin typeface="Avenir Next LT Pro" panose="020B0504020202020204" pitchFamily="34" charset="0"/>
              </a:rPr>
              <a:t>mengklasifikasi</a:t>
            </a:r>
            <a:r>
              <a:rPr lang="en-GB" sz="2000" b="1" dirty="0">
                <a:latin typeface="Avenir Next LT Pro" panose="020B0504020202020204" pitchFamily="34" charset="0"/>
              </a:rPr>
              <a:t> </a:t>
            </a:r>
            <a:r>
              <a:rPr lang="en-GB" sz="2000" b="1" dirty="0" err="1">
                <a:latin typeface="Avenir Next LT Pro" panose="020B0504020202020204" pitchFamily="34" charset="0"/>
              </a:rPr>
              <a:t>tingkat</a:t>
            </a:r>
            <a:r>
              <a:rPr lang="en-GB" sz="2000" b="1" dirty="0">
                <a:latin typeface="Avenir Next LT Pro" panose="020B0504020202020204" pitchFamily="34" charset="0"/>
              </a:rPr>
              <a:t> Kesehatan </a:t>
            </a:r>
            <a:r>
              <a:rPr lang="en-GB" sz="2000" b="1" dirty="0" err="1">
                <a:latin typeface="Avenir Next LT Pro" panose="020B0504020202020204" pitchFamily="34" charset="0"/>
              </a:rPr>
              <a:t>tanaman</a:t>
            </a:r>
            <a:r>
              <a:rPr lang="en-GB" sz="2000" b="1" dirty="0">
                <a:latin typeface="Avenir Next LT Pro" panose="020B05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GB" sz="1900" dirty="0" err="1">
                <a:latin typeface="Avenir Next LT Pro" panose="020B0504020202020204" pitchFamily="34" charset="0"/>
              </a:rPr>
              <a:t>Dengan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menggunakan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pendekatan</a:t>
            </a:r>
            <a:r>
              <a:rPr lang="en-GB" sz="1900" dirty="0">
                <a:latin typeface="Avenir Next LT Pro" panose="020B0504020202020204" pitchFamily="34" charset="0"/>
              </a:rPr>
              <a:t> machine learning, </a:t>
            </a:r>
            <a:r>
              <a:rPr lang="en-GB" sz="1900" dirty="0" err="1">
                <a:latin typeface="Avenir Next LT Pro" panose="020B0504020202020204" pitchFamily="34" charset="0"/>
              </a:rPr>
              <a:t>sistem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dapat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menganalisis</a:t>
            </a:r>
            <a:r>
              <a:rPr lang="en-GB" sz="1900" dirty="0">
                <a:latin typeface="Avenir Next LT Pro" panose="020B0504020202020204" pitchFamily="34" charset="0"/>
              </a:rPr>
              <a:t> dan </a:t>
            </a:r>
            <a:r>
              <a:rPr lang="en-GB" sz="1900" dirty="0" err="1">
                <a:latin typeface="Avenir Next LT Pro" panose="020B0504020202020204" pitchFamily="34" charset="0"/>
              </a:rPr>
              <a:t>mengklasifikasi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tingkat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kesehatan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tanaman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dari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beberapa</a:t>
            </a:r>
            <a:r>
              <a:rPr lang="en-GB" sz="1900" dirty="0">
                <a:latin typeface="Avenir Next LT Pro" panose="020B0504020202020204" pitchFamily="34" charset="0"/>
              </a:rPr>
              <a:t> parameter </a:t>
            </a:r>
            <a:r>
              <a:rPr lang="en-GB" sz="1900" dirty="0" err="1">
                <a:latin typeface="Avenir Next LT Pro" panose="020B0504020202020204" pitchFamily="34" charset="0"/>
              </a:rPr>
              <a:t>seperti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tingkat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kelembapan</a:t>
            </a:r>
            <a:r>
              <a:rPr lang="en-GB" sz="1900" dirty="0">
                <a:latin typeface="Avenir Next LT Pro" panose="020B0504020202020204" pitchFamily="34" charset="0"/>
              </a:rPr>
              <a:t>, </a:t>
            </a:r>
            <a:r>
              <a:rPr lang="en-GB" sz="1900" dirty="0" err="1">
                <a:latin typeface="Avenir Next LT Pro" panose="020B0504020202020204" pitchFamily="34" charset="0"/>
              </a:rPr>
              <a:t>suhu</a:t>
            </a:r>
            <a:r>
              <a:rPr lang="en-GB" sz="1900" dirty="0">
                <a:latin typeface="Avenir Next LT Pro" panose="020B0504020202020204" pitchFamily="34" charset="0"/>
              </a:rPr>
              <a:t>, TDS, </a:t>
            </a:r>
            <a:r>
              <a:rPr lang="en-GB" sz="1900" dirty="0" err="1">
                <a:latin typeface="Avenir Next LT Pro" panose="020B0504020202020204" pitchFamily="34" charset="0"/>
              </a:rPr>
              <a:t>kejernihan</a:t>
            </a:r>
            <a:r>
              <a:rPr lang="en-GB" sz="1900" dirty="0">
                <a:latin typeface="Avenir Next LT Pro" panose="020B0504020202020204" pitchFamily="34" charset="0"/>
              </a:rPr>
              <a:t> air, dan juga </a:t>
            </a:r>
            <a:r>
              <a:rPr lang="en-GB" sz="1900" dirty="0" err="1">
                <a:latin typeface="Avenir Next LT Pro" panose="020B0504020202020204" pitchFamily="34" charset="0"/>
              </a:rPr>
              <a:t>penyakit</a:t>
            </a:r>
            <a:r>
              <a:rPr lang="en-GB" sz="1900" dirty="0">
                <a:latin typeface="Avenir Next LT Pro" panose="020B0504020202020204" pitchFamily="34" charset="0"/>
              </a:rPr>
              <a:t> pada </a:t>
            </a:r>
            <a:r>
              <a:rPr lang="en-GB" sz="1900" dirty="0" err="1">
                <a:latin typeface="Avenir Next LT Pro" panose="020B0504020202020204" pitchFamily="34" charset="0"/>
              </a:rPr>
              <a:t>tanaman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akuaponik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kita</a:t>
            </a:r>
            <a:r>
              <a:rPr lang="en-GB" sz="1900" dirty="0">
                <a:latin typeface="Avenir Next LT Pro" panose="020B0504020202020204" pitchFamily="34" charset="0"/>
              </a:rPr>
              <a:t>.</a:t>
            </a:r>
          </a:p>
          <a:p>
            <a:r>
              <a:rPr lang="en-GB" sz="2000" b="1" dirty="0" err="1">
                <a:latin typeface="Avenir Next LT Pro" panose="020B0504020202020204" pitchFamily="34" charset="0"/>
              </a:rPr>
              <a:t>Melakukan</a:t>
            </a:r>
            <a:r>
              <a:rPr lang="en-GB" sz="2000" b="1" dirty="0">
                <a:latin typeface="Avenir Next LT Pro" panose="020B0504020202020204" pitchFamily="34" charset="0"/>
              </a:rPr>
              <a:t> </a:t>
            </a:r>
            <a:r>
              <a:rPr lang="en-GB" sz="2000" b="1" dirty="0" err="1">
                <a:latin typeface="Avenir Next LT Pro" panose="020B0504020202020204" pitchFamily="34" charset="0"/>
              </a:rPr>
              <a:t>pengawasan</a:t>
            </a:r>
            <a:r>
              <a:rPr lang="en-GB" sz="2000" b="1" dirty="0">
                <a:latin typeface="Avenir Next LT Pro" panose="020B0504020202020204" pitchFamily="34" charset="0"/>
              </a:rPr>
              <a:t> </a:t>
            </a:r>
            <a:r>
              <a:rPr lang="en-GB" sz="2000" b="1" dirty="0" err="1">
                <a:latin typeface="Avenir Next LT Pro" panose="020B0504020202020204" pitchFamily="34" charset="0"/>
              </a:rPr>
              <a:t>secara</a:t>
            </a:r>
            <a:r>
              <a:rPr lang="en-GB" sz="2000" b="1" dirty="0">
                <a:latin typeface="Avenir Next LT Pro" panose="020B0504020202020204" pitchFamily="34" charset="0"/>
              </a:rPr>
              <a:t> daring/online.</a:t>
            </a:r>
          </a:p>
          <a:p>
            <a:pPr marL="0" indent="0">
              <a:buNone/>
            </a:pPr>
            <a:r>
              <a:rPr lang="en-GB" sz="1900" dirty="0" err="1">
                <a:latin typeface="Avenir Next LT Pro" panose="020B0504020202020204" pitchFamily="34" charset="0"/>
              </a:rPr>
              <a:t>Seluruh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pengawasan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mulai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dari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US" sz="1900" dirty="0" err="1">
                <a:latin typeface="Avenir Next LT Pro" panose="020B0504020202020204" pitchFamily="34" charset="0"/>
              </a:rPr>
              <a:t>suhu</a:t>
            </a:r>
            <a:r>
              <a:rPr lang="en-US" sz="1900" dirty="0">
                <a:latin typeface="Avenir Next LT Pro" panose="020B0504020202020204" pitchFamily="34" charset="0"/>
              </a:rPr>
              <a:t>, </a:t>
            </a:r>
            <a:r>
              <a:rPr lang="en-US" sz="1900" dirty="0" err="1">
                <a:latin typeface="Avenir Next LT Pro" panose="020B0504020202020204" pitchFamily="34" charset="0"/>
              </a:rPr>
              <a:t>kelembapan</a:t>
            </a:r>
            <a:r>
              <a:rPr lang="en-US" sz="1900" dirty="0">
                <a:latin typeface="Avenir Next LT Pro" panose="020B0504020202020204" pitchFamily="34" charset="0"/>
              </a:rPr>
              <a:t>, TDS, dan juga </a:t>
            </a:r>
            <a:r>
              <a:rPr lang="en-US" sz="1900" dirty="0" err="1">
                <a:latin typeface="Avenir Next LT Pro" panose="020B0504020202020204" pitchFamily="34" charset="0"/>
              </a:rPr>
              <a:t>kejernihan</a:t>
            </a:r>
            <a:r>
              <a:rPr lang="en-US" sz="1900" dirty="0">
                <a:latin typeface="Avenir Next LT Pro" panose="020B0504020202020204" pitchFamily="34" charset="0"/>
              </a:rPr>
              <a:t> air </a:t>
            </a:r>
            <a:r>
              <a:rPr lang="en-GB" sz="1900" dirty="0" err="1">
                <a:latin typeface="Avenir Next LT Pro" panose="020B0504020202020204" pitchFamily="34" charset="0"/>
              </a:rPr>
              <a:t>akan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diawasi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secara</a:t>
            </a:r>
            <a:r>
              <a:rPr lang="en-GB" sz="1900" dirty="0">
                <a:latin typeface="Avenir Next LT Pro" panose="020B0504020202020204" pitchFamily="34" charset="0"/>
              </a:rPr>
              <a:t> online </a:t>
            </a:r>
            <a:r>
              <a:rPr lang="en-GB" sz="1900" dirty="0" err="1">
                <a:latin typeface="Avenir Next LT Pro" panose="020B0504020202020204" pitchFamily="34" charset="0"/>
              </a:rPr>
              <a:t>menggunakan</a:t>
            </a:r>
            <a:r>
              <a:rPr lang="en-GB" sz="1900" dirty="0">
                <a:latin typeface="Avenir Next LT Pro" panose="020B0504020202020204" pitchFamily="34" charset="0"/>
              </a:rPr>
              <a:t> website yang </a:t>
            </a:r>
            <a:r>
              <a:rPr lang="en-GB" sz="1900" dirty="0" err="1">
                <a:latin typeface="Avenir Next LT Pro" panose="020B0504020202020204" pitchFamily="34" charset="0"/>
              </a:rPr>
              <a:t>bersifat</a:t>
            </a:r>
            <a:r>
              <a:rPr lang="en-GB" sz="1900" dirty="0">
                <a:latin typeface="Avenir Next LT Pro" panose="020B0504020202020204" pitchFamily="34" charset="0"/>
              </a:rPr>
              <a:t> public </a:t>
            </a:r>
            <a:r>
              <a:rPr lang="en-GB" sz="1900" dirty="0" err="1">
                <a:latin typeface="Avenir Next LT Pro" panose="020B0504020202020204" pitchFamily="34" charset="0"/>
              </a:rPr>
              <a:t>sehingga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petani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dapat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melakukan</a:t>
            </a:r>
            <a:r>
              <a:rPr lang="en-GB" sz="1900" dirty="0">
                <a:latin typeface="Avenir Next LT Pro" panose="020B0504020202020204" pitchFamily="34" charset="0"/>
              </a:rPr>
              <a:t> monitoring </a:t>
            </a:r>
            <a:r>
              <a:rPr lang="en-GB" sz="1900" dirty="0" err="1">
                <a:latin typeface="Avenir Next LT Pro" panose="020B0504020202020204" pitchFamily="34" charset="0"/>
              </a:rPr>
              <a:t>dimanapun</a:t>
            </a:r>
            <a:r>
              <a:rPr lang="en-GB" sz="1900" dirty="0">
                <a:latin typeface="Avenir Next LT Pro" panose="020B0504020202020204" pitchFamily="34" charset="0"/>
              </a:rPr>
              <a:t> dan </a:t>
            </a:r>
            <a:r>
              <a:rPr lang="en-GB" sz="1900" dirty="0" err="1">
                <a:latin typeface="Avenir Next LT Pro" panose="020B0504020202020204" pitchFamily="34" charset="0"/>
              </a:rPr>
              <a:t>kapanpun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dia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berada</a:t>
            </a:r>
            <a:r>
              <a:rPr lang="en-GB" sz="1900" dirty="0">
                <a:latin typeface="Avenir Next LT Pro" panose="020B0504020202020204" pitchFamily="34" charset="0"/>
              </a:rPr>
              <a:t>.</a:t>
            </a:r>
          </a:p>
          <a:p>
            <a:r>
              <a:rPr lang="en-GB" sz="2000" b="1" dirty="0" err="1">
                <a:latin typeface="Avenir Next LT Pro" panose="020B0504020202020204" pitchFamily="34" charset="0"/>
              </a:rPr>
              <a:t>Membuat</a:t>
            </a:r>
            <a:r>
              <a:rPr lang="en-GB" sz="2000" b="1" dirty="0">
                <a:latin typeface="Avenir Next LT Pro" panose="020B0504020202020204" pitchFamily="34" charset="0"/>
              </a:rPr>
              <a:t> </a:t>
            </a:r>
            <a:r>
              <a:rPr lang="en-GB" sz="2000" b="1" dirty="0" err="1">
                <a:latin typeface="Avenir Next LT Pro" panose="020B0504020202020204" pitchFamily="34" charset="0"/>
              </a:rPr>
              <a:t>teknologi</a:t>
            </a:r>
            <a:r>
              <a:rPr lang="en-GB" sz="2000" b="1" dirty="0">
                <a:latin typeface="Avenir Next LT Pro" panose="020B0504020202020204" pitchFamily="34" charset="0"/>
              </a:rPr>
              <a:t> yang </a:t>
            </a:r>
            <a:r>
              <a:rPr lang="en-GB" sz="2000" b="1" dirty="0" err="1">
                <a:latin typeface="Avenir Next LT Pro" panose="020B0504020202020204" pitchFamily="34" charset="0"/>
              </a:rPr>
              <a:t>mampu</a:t>
            </a:r>
            <a:r>
              <a:rPr lang="en-GB" sz="2000" b="1" dirty="0">
                <a:latin typeface="Avenir Next LT Pro" panose="020B0504020202020204" pitchFamily="34" charset="0"/>
              </a:rPr>
              <a:t> </a:t>
            </a:r>
            <a:r>
              <a:rPr lang="en-GB" sz="2000" b="1" dirty="0" err="1">
                <a:latin typeface="Avenir Next LT Pro" panose="020B0504020202020204" pitchFamily="34" charset="0"/>
              </a:rPr>
              <a:t>mengawasi</a:t>
            </a:r>
            <a:r>
              <a:rPr lang="en-GB" sz="2000" b="1" dirty="0">
                <a:latin typeface="Avenir Next LT Pro" panose="020B0504020202020204" pitchFamily="34" charset="0"/>
              </a:rPr>
              <a:t> dan </a:t>
            </a:r>
            <a:r>
              <a:rPr lang="en-GB" sz="2000" b="1" dirty="0" err="1">
                <a:latin typeface="Avenir Next LT Pro" panose="020B0504020202020204" pitchFamily="34" charset="0"/>
              </a:rPr>
              <a:t>mengenali</a:t>
            </a:r>
            <a:r>
              <a:rPr lang="en-GB" sz="2000" b="1" dirty="0">
                <a:latin typeface="Avenir Next LT Pro" panose="020B0504020202020204" pitchFamily="34" charset="0"/>
              </a:rPr>
              <a:t> </a:t>
            </a:r>
            <a:r>
              <a:rPr lang="en-GB" sz="2000" b="1" dirty="0" err="1">
                <a:latin typeface="Avenir Next LT Pro" panose="020B0504020202020204" pitchFamily="34" charset="0"/>
              </a:rPr>
              <a:t>adanya</a:t>
            </a:r>
            <a:r>
              <a:rPr lang="en-GB" sz="2000" b="1" dirty="0">
                <a:latin typeface="Avenir Next LT Pro" panose="020B0504020202020204" pitchFamily="34" charset="0"/>
              </a:rPr>
              <a:t> </a:t>
            </a:r>
            <a:r>
              <a:rPr lang="en-GB" sz="2000" b="1" dirty="0" err="1">
                <a:latin typeface="Avenir Next LT Pro" panose="020B0504020202020204" pitchFamily="34" charset="0"/>
              </a:rPr>
              <a:t>penyakit</a:t>
            </a:r>
            <a:r>
              <a:rPr lang="en-GB" sz="2000" b="1" dirty="0">
                <a:latin typeface="Avenir Next LT Pro" panose="020B0504020202020204" pitchFamily="34" charset="0"/>
              </a:rPr>
              <a:t> pada </a:t>
            </a:r>
            <a:r>
              <a:rPr lang="en-GB" sz="2000" b="1" dirty="0" err="1">
                <a:latin typeface="Avenir Next LT Pro" panose="020B0504020202020204" pitchFamily="34" charset="0"/>
              </a:rPr>
              <a:t>tumbuhan</a:t>
            </a:r>
            <a:r>
              <a:rPr lang="en-GB" sz="2000" b="1" dirty="0">
                <a:latin typeface="Avenir Next LT Pro" panose="020B05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GB" sz="1900" dirty="0" err="1">
                <a:latin typeface="Avenir Next LT Pro" panose="020B0504020202020204" pitchFamily="34" charset="0"/>
              </a:rPr>
              <a:t>Dengan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menggunakan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teknologi</a:t>
            </a:r>
            <a:r>
              <a:rPr lang="en-GB" sz="1900" dirty="0">
                <a:latin typeface="Avenir Next LT Pro" panose="020B0504020202020204" pitchFamily="34" charset="0"/>
              </a:rPr>
              <a:t> artificial intelligent, </a:t>
            </a:r>
            <a:r>
              <a:rPr lang="en-GB" sz="1900" dirty="0" err="1">
                <a:latin typeface="Avenir Next LT Pro" panose="020B0504020202020204" pitchFamily="34" charset="0"/>
              </a:rPr>
              <a:t>maka</a:t>
            </a:r>
            <a:r>
              <a:rPr lang="en-GB" sz="1900" dirty="0">
                <a:latin typeface="Avenir Next LT Pro" panose="020B0504020202020204" pitchFamily="34" charset="0"/>
              </a:rPr>
              <a:t> system </a:t>
            </a:r>
            <a:r>
              <a:rPr lang="en-GB" sz="1900" dirty="0" err="1">
                <a:latin typeface="Avenir Next LT Pro" panose="020B0504020202020204" pitchFamily="34" charset="0"/>
              </a:rPr>
              <a:t>dapat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mengenali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ketika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ada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penyakit</a:t>
            </a:r>
            <a:r>
              <a:rPr lang="en-GB" sz="1900" dirty="0">
                <a:latin typeface="Avenir Next LT Pro" panose="020B0504020202020204" pitchFamily="34" charset="0"/>
              </a:rPr>
              <a:t> yang </a:t>
            </a:r>
            <a:r>
              <a:rPr lang="en-GB" sz="1900" dirty="0" err="1">
                <a:latin typeface="Avenir Next LT Pro" panose="020B0504020202020204" pitchFamily="34" charset="0"/>
              </a:rPr>
              <a:t>menyerang</a:t>
            </a:r>
            <a:r>
              <a:rPr lang="en-GB" sz="1900" dirty="0">
                <a:latin typeface="Avenir Next LT Pro" panose="020B0504020202020204" pitchFamily="34" charset="0"/>
              </a:rPr>
              <a:t> system </a:t>
            </a:r>
            <a:r>
              <a:rPr lang="en-GB" sz="1900" dirty="0" err="1">
                <a:latin typeface="Avenir Next LT Pro" panose="020B0504020202020204" pitchFamily="34" charset="0"/>
              </a:rPr>
              <a:t>akuaponik</a:t>
            </a:r>
            <a:r>
              <a:rPr lang="en-GB" sz="1900" dirty="0">
                <a:latin typeface="Avenir Next LT Pro" panose="020B0504020202020204" pitchFamily="34" charset="0"/>
              </a:rPr>
              <a:t>, </a:t>
            </a:r>
            <a:r>
              <a:rPr lang="en-GB" sz="1900" dirty="0" err="1">
                <a:latin typeface="Avenir Next LT Pro" panose="020B0504020202020204" pitchFamily="34" charset="0"/>
              </a:rPr>
              <a:t>sehingga</a:t>
            </a:r>
            <a:r>
              <a:rPr lang="en-GB" sz="1900" dirty="0">
                <a:latin typeface="Avenir Next LT Pro" panose="020B0504020202020204" pitchFamily="34" charset="0"/>
              </a:rPr>
              <a:t> system </a:t>
            </a:r>
            <a:r>
              <a:rPr lang="en-GB" sz="1900" dirty="0" err="1">
                <a:latin typeface="Avenir Next LT Pro" panose="020B0504020202020204" pitchFamily="34" charset="0"/>
              </a:rPr>
              <a:t>dapat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mengklasifikasikannya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sebagai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ancaman</a:t>
            </a:r>
            <a:r>
              <a:rPr lang="en-GB" sz="1900" dirty="0">
                <a:latin typeface="Avenir Next LT Pro" panose="020B0504020202020204" pitchFamily="34" charset="0"/>
              </a:rPr>
              <a:t> dan </a:t>
            </a:r>
            <a:r>
              <a:rPr lang="en-GB" sz="1900" dirty="0" err="1">
                <a:latin typeface="Avenir Next LT Pro" panose="020B0504020202020204" pitchFamily="34" charset="0"/>
              </a:rPr>
              <a:t>memberikan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peringatan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kepada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pemilik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akuaponik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kapanpun</a:t>
            </a:r>
            <a:r>
              <a:rPr lang="en-GB" sz="1900" dirty="0">
                <a:latin typeface="Avenir Next LT Pro" panose="020B0504020202020204" pitchFamily="34" charset="0"/>
              </a:rPr>
              <a:t> dan </a:t>
            </a:r>
            <a:r>
              <a:rPr lang="en-GB" sz="1900" dirty="0" err="1">
                <a:latin typeface="Avenir Next LT Pro" panose="020B0504020202020204" pitchFamily="34" charset="0"/>
              </a:rPr>
              <a:t>dimanapun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dia</a:t>
            </a:r>
            <a:r>
              <a:rPr lang="en-GB" sz="1900" dirty="0">
                <a:latin typeface="Avenir Next LT Pro" panose="020B0504020202020204" pitchFamily="34" charset="0"/>
              </a:rPr>
              <a:t> </a:t>
            </a:r>
            <a:r>
              <a:rPr lang="en-GB" sz="1900" dirty="0" err="1">
                <a:latin typeface="Avenir Next LT Pro" panose="020B0504020202020204" pitchFamily="34" charset="0"/>
              </a:rPr>
              <a:t>berada</a:t>
            </a:r>
            <a:r>
              <a:rPr lang="en-GB" sz="1900" dirty="0">
                <a:latin typeface="Avenir Next LT Pro" panose="020B0504020202020204" pitchFamily="34" charset="0"/>
              </a:rPr>
              <a:t>.</a:t>
            </a:r>
          </a:p>
        </p:txBody>
      </p:sp>
      <p:pic>
        <p:nvPicPr>
          <p:cNvPr id="2050" name="Picture 2" descr="Aquaponics with AI?. Most people understand the general… | by Rage Hills |  Age of Awareness | Medium">
            <a:extLst>
              <a:ext uri="{FF2B5EF4-FFF2-40B4-BE49-F238E27FC236}">
                <a16:creationId xmlns:a16="http://schemas.microsoft.com/office/drawing/2014/main" id="{60D50413-D766-41A3-A848-95C8A64AD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5" r="11135" b="-1"/>
          <a:stretch/>
        </p:blipFill>
        <p:spPr bwMode="auto">
          <a:xfrm>
            <a:off x="6969642" y="1151288"/>
            <a:ext cx="4736963" cy="439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54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Plant Leaf Spots: How To Treat Leaf Spot Fungus">
            <a:extLst>
              <a:ext uri="{FF2B5EF4-FFF2-40B4-BE49-F238E27FC236}">
                <a16:creationId xmlns:a16="http://schemas.microsoft.com/office/drawing/2014/main" id="{DEE2665E-49F4-4C47-8FDC-4DE4D98E8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B8FCF7-5384-4E43-AA56-282574B5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6708"/>
          </a:xfrm>
        </p:spPr>
        <p:txBody>
          <a:bodyPr anchor="b">
            <a:normAutofit/>
          </a:bodyPr>
          <a:lstStyle/>
          <a:p>
            <a:r>
              <a:rPr lang="en-GB" sz="5000" b="1" dirty="0">
                <a:latin typeface="Avenir Next LT Pro" panose="020B0504020202020204" pitchFamily="34" charset="0"/>
              </a:rPr>
              <a:t>Fitur</a:t>
            </a:r>
            <a:endParaRPr lang="en-ID" sz="5000" b="1" dirty="0">
              <a:latin typeface="Avenir Next LT Pro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8AAA-CD09-446D-ACBE-4704984C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s-ES" sz="2300" dirty="0" err="1">
                <a:latin typeface="Avenir Next LT Pro" panose="020B0504020202020204" pitchFamily="34" charset="0"/>
              </a:rPr>
              <a:t>Monitoring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suhu</a:t>
            </a:r>
            <a:r>
              <a:rPr lang="es-ES" sz="2300" dirty="0">
                <a:latin typeface="Avenir Next LT Pro" panose="020B0504020202020204" pitchFamily="34" charset="0"/>
              </a:rPr>
              <a:t>, </a:t>
            </a:r>
            <a:r>
              <a:rPr lang="es-ES" sz="2300" dirty="0" err="1">
                <a:latin typeface="Avenir Next LT Pro" panose="020B0504020202020204" pitchFamily="34" charset="0"/>
              </a:rPr>
              <a:t>kelembapan</a:t>
            </a:r>
            <a:r>
              <a:rPr lang="es-ES" sz="2300" dirty="0">
                <a:latin typeface="Avenir Next LT Pro" panose="020B0504020202020204" pitchFamily="34" charset="0"/>
              </a:rPr>
              <a:t>, </a:t>
            </a:r>
            <a:r>
              <a:rPr lang="es-ES" sz="2300" dirty="0" err="1">
                <a:latin typeface="Avenir Next LT Pro" panose="020B0504020202020204" pitchFamily="34" charset="0"/>
              </a:rPr>
              <a:t>kekeruhan</a:t>
            </a:r>
            <a:r>
              <a:rPr lang="es-ES" sz="2300" dirty="0">
                <a:latin typeface="Avenir Next LT Pro" panose="020B0504020202020204" pitchFamily="34" charset="0"/>
              </a:rPr>
              <a:t> air, </a:t>
            </a:r>
            <a:r>
              <a:rPr lang="es-ES" sz="2300" dirty="0" err="1">
                <a:latin typeface="Avenir Next LT Pro" panose="020B0504020202020204" pitchFamily="34" charset="0"/>
              </a:rPr>
              <a:t>serta</a:t>
            </a:r>
            <a:r>
              <a:rPr lang="es-ES" sz="2300" dirty="0">
                <a:latin typeface="Avenir Next LT Pro" panose="020B0504020202020204" pitchFamily="34" charset="0"/>
              </a:rPr>
              <a:t> TDS </a:t>
            </a:r>
            <a:r>
              <a:rPr lang="es-ES" sz="2300" dirty="0" err="1">
                <a:latin typeface="Avenir Next LT Pro" panose="020B0504020202020204" pitchFamily="34" charset="0"/>
              </a:rPr>
              <a:t>jarak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jauh</a:t>
            </a:r>
            <a:r>
              <a:rPr lang="es-ES" sz="2300" dirty="0">
                <a:latin typeface="Avenir Next LT Pro" panose="020B0504020202020204" pitchFamily="34" charset="0"/>
              </a:rPr>
              <a:t> (online).</a:t>
            </a:r>
          </a:p>
          <a:p>
            <a:r>
              <a:rPr lang="es-ES" sz="2300" dirty="0" err="1">
                <a:latin typeface="Avenir Next LT Pro" panose="020B0504020202020204" pitchFamily="34" charset="0"/>
              </a:rPr>
              <a:t>Membuat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sistem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klasifikasi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tingkat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kesehatan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tanaman</a:t>
            </a:r>
            <a:r>
              <a:rPr lang="es-ES" sz="2300" dirty="0">
                <a:latin typeface="Avenir Next LT Pro" panose="020B0504020202020204" pitchFamily="34" charset="0"/>
              </a:rPr>
              <a:t> ke </a:t>
            </a:r>
            <a:r>
              <a:rPr lang="es-ES" sz="2300" dirty="0" err="1">
                <a:latin typeface="Avenir Next LT Pro" panose="020B0504020202020204" pitchFamily="34" charset="0"/>
              </a:rPr>
              <a:t>dalam</a:t>
            </a:r>
            <a:r>
              <a:rPr lang="es-ES" sz="2300" dirty="0">
                <a:latin typeface="Avenir Next LT Pro" panose="020B0504020202020204" pitchFamily="34" charset="0"/>
              </a:rPr>
              <a:t> 3 </a:t>
            </a:r>
            <a:r>
              <a:rPr lang="es-ES" sz="2300" dirty="0" err="1">
                <a:latin typeface="Avenir Next LT Pro" panose="020B0504020202020204" pitchFamily="34" charset="0"/>
              </a:rPr>
              <a:t>buah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kelas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berbahaya</a:t>
            </a:r>
            <a:r>
              <a:rPr lang="es-ES" sz="2300" dirty="0">
                <a:latin typeface="Avenir Next LT Pro" panose="020B0504020202020204" pitchFamily="34" charset="0"/>
              </a:rPr>
              <a:t>, normal, dan </a:t>
            </a:r>
            <a:r>
              <a:rPr lang="es-ES" sz="2300" dirty="0" err="1">
                <a:latin typeface="Avenir Next LT Pro" panose="020B0504020202020204" pitchFamily="34" charset="0"/>
              </a:rPr>
              <a:t>sehat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dari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beberapa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parameter</a:t>
            </a:r>
            <a:r>
              <a:rPr lang="es-ES" sz="2300" dirty="0">
                <a:latin typeface="Avenir Next LT Pro" panose="020B0504020202020204" pitchFamily="34" charset="0"/>
              </a:rPr>
              <a:t>.</a:t>
            </a:r>
          </a:p>
          <a:p>
            <a:r>
              <a:rPr lang="es-ES" sz="2300" dirty="0" err="1">
                <a:latin typeface="Avenir Next LT Pro" panose="020B0504020202020204" pitchFamily="34" charset="0"/>
              </a:rPr>
              <a:t>Menentukan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adanya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penyakit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leaf</a:t>
            </a:r>
            <a:r>
              <a:rPr lang="es-ES" sz="2300" dirty="0">
                <a:latin typeface="Avenir Next LT Pro" panose="020B0504020202020204" pitchFamily="34" charset="0"/>
              </a:rPr>
              <a:t> spot </a:t>
            </a:r>
            <a:r>
              <a:rPr lang="es-ES" sz="2300" dirty="0" err="1">
                <a:latin typeface="Avenir Next LT Pro" panose="020B0504020202020204" pitchFamily="34" charset="0"/>
              </a:rPr>
              <a:t>disease</a:t>
            </a:r>
            <a:r>
              <a:rPr lang="es-ES" sz="2300" dirty="0">
                <a:latin typeface="Avenir Next LT Pro" panose="020B0504020202020204" pitchFamily="34" charset="0"/>
              </a:rPr>
              <a:t> pada </a:t>
            </a:r>
            <a:r>
              <a:rPr lang="es-ES" sz="2300" dirty="0" err="1">
                <a:latin typeface="Avenir Next LT Pro" panose="020B0504020202020204" pitchFamily="34" charset="0"/>
              </a:rPr>
              <a:t>tanaman</a:t>
            </a:r>
            <a:r>
              <a:rPr lang="es-ES" sz="2300" dirty="0">
                <a:latin typeface="Avenir Next LT Pro" panose="020B0504020202020204" pitchFamily="34" charset="0"/>
              </a:rPr>
              <a:t>.</a:t>
            </a:r>
          </a:p>
          <a:p>
            <a:r>
              <a:rPr lang="es-ES" sz="2300" dirty="0" err="1">
                <a:latin typeface="Avenir Next LT Pro" panose="020B0504020202020204" pitchFamily="34" charset="0"/>
              </a:rPr>
              <a:t>Memberikan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informasi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rutin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mengenai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keadaan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sistem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akuaponik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kepada</a:t>
            </a:r>
            <a:r>
              <a:rPr lang="es-ES" sz="2300" dirty="0">
                <a:latin typeface="Avenir Next LT Pro" panose="020B0504020202020204" pitchFamily="34" charset="0"/>
              </a:rPr>
              <a:t> </a:t>
            </a:r>
            <a:r>
              <a:rPr lang="es-ES" sz="2300" dirty="0" err="1">
                <a:latin typeface="Avenir Next LT Pro" panose="020B0504020202020204" pitchFamily="34" charset="0"/>
              </a:rPr>
              <a:t>pengguna</a:t>
            </a:r>
            <a:r>
              <a:rPr lang="es-ES" sz="2300" dirty="0">
                <a:latin typeface="Avenir Next LT Pro" panose="020B0504020202020204" pitchFamily="34" charset="0"/>
              </a:rPr>
              <a:t>.</a:t>
            </a:r>
          </a:p>
          <a:p>
            <a:endParaRPr lang="en-ID" sz="2300" dirty="0"/>
          </a:p>
        </p:txBody>
      </p:sp>
    </p:spTree>
    <p:extLst>
      <p:ext uri="{BB962C8B-B14F-4D97-AF65-F5344CB8AC3E}">
        <p14:creationId xmlns:p14="http://schemas.microsoft.com/office/powerpoint/2010/main" val="1838669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0" y="525780"/>
            <a:ext cx="1640840" cy="1640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79880" y="609600"/>
            <a:ext cx="2129068" cy="1463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98" y="747077"/>
            <a:ext cx="853988" cy="1188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8108" y="431800"/>
            <a:ext cx="1828800" cy="18288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152886" y="1181100"/>
            <a:ext cx="426994" cy="2717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65601" y="2563046"/>
            <a:ext cx="3195320" cy="25594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4221662" y="1021446"/>
            <a:ext cx="1216846" cy="1866353"/>
          </a:xfrm>
          <a:prstGeom prst="bentConnector2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843" y="2504006"/>
            <a:ext cx="3097223" cy="17421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6843" y="4336256"/>
            <a:ext cx="3097223" cy="173234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547154" y="2355375"/>
            <a:ext cx="3276600" cy="38374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6839" y="2832100"/>
            <a:ext cx="2295280" cy="3885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059914" y="3772542"/>
            <a:ext cx="110568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0021" y="3531055"/>
            <a:ext cx="229430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</a:t>
            </a:r>
          </a:p>
          <a:p>
            <a:pPr algn="ctr"/>
            <a:r>
              <a: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</a:p>
          <a:p>
            <a:pPr algn="ctr"/>
            <a:r>
              <a: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13777" y="3389467"/>
            <a:ext cx="62709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230161" y="6355872"/>
            <a:ext cx="19105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Monitoring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62132" y="1033099"/>
            <a:ext cx="1736436" cy="18980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DC Power Supply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Buy Raspberry Pi 3 Model B Board Online in Indonesia. B01N13X8V1">
            <a:extLst>
              <a:ext uri="{FF2B5EF4-FFF2-40B4-BE49-F238E27FC236}">
                <a16:creationId xmlns:a16="http://schemas.microsoft.com/office/drawing/2014/main" id="{63519325-C253-4AF4-96DF-E683DCA2B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60" y="2937522"/>
            <a:ext cx="2650714" cy="17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32062CB-FB18-473D-876C-EA07F762DEA9}"/>
              </a:ext>
            </a:extLst>
          </p:cNvPr>
          <p:cNvSpPr/>
          <p:nvPr/>
        </p:nvSpPr>
        <p:spPr>
          <a:xfrm>
            <a:off x="5120129" y="5220650"/>
            <a:ext cx="12292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 Pi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087B736C-3C59-4E74-9B03-2A4B8AE56568}"/>
              </a:ext>
            </a:extLst>
          </p:cNvPr>
          <p:cNvSpPr/>
          <p:nvPr/>
        </p:nvSpPr>
        <p:spPr>
          <a:xfrm>
            <a:off x="8999385" y="474368"/>
            <a:ext cx="2372139" cy="130726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32" name="Elbow Connector 13">
            <a:extLst>
              <a:ext uri="{FF2B5EF4-FFF2-40B4-BE49-F238E27FC236}">
                <a16:creationId xmlns:a16="http://schemas.microsoft.com/office/drawing/2014/main" id="{81CDC835-72B4-43E4-892D-BD2F75759AA6}"/>
              </a:ext>
            </a:extLst>
          </p:cNvPr>
          <p:cNvCxnSpPr>
            <a:cxnSpLocks/>
            <a:stCxn id="4" idx="2"/>
            <a:endCxn id="12" idx="3"/>
          </p:cNvCxnSpPr>
          <p:nvPr/>
        </p:nvCxnSpPr>
        <p:spPr>
          <a:xfrm rot="10800000" flipV="1">
            <a:off x="7360921" y="1128000"/>
            <a:ext cx="1645822" cy="2714753"/>
          </a:xfrm>
          <a:prstGeom prst="bentConnector3">
            <a:avLst>
              <a:gd name="adj1" fmla="val 70130"/>
            </a:avLst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3">
            <a:extLst>
              <a:ext uri="{FF2B5EF4-FFF2-40B4-BE49-F238E27FC236}">
                <a16:creationId xmlns:a16="http://schemas.microsoft.com/office/drawing/2014/main" id="{9500DD6C-286B-4375-9D70-6834C9CF40A0}"/>
              </a:ext>
            </a:extLst>
          </p:cNvPr>
          <p:cNvCxnSpPr>
            <a:cxnSpLocks/>
            <a:stCxn id="17" idx="0"/>
            <a:endCxn id="4" idx="1"/>
          </p:cNvCxnSpPr>
          <p:nvPr/>
        </p:nvCxnSpPr>
        <p:spPr>
          <a:xfrm rot="5400000" flipH="1" flipV="1">
            <a:off x="9897887" y="2067808"/>
            <a:ext cx="57513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9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A brief history of robotics and AI">
            <a:extLst>
              <a:ext uri="{FF2B5EF4-FFF2-40B4-BE49-F238E27FC236}">
                <a16:creationId xmlns:a16="http://schemas.microsoft.com/office/drawing/2014/main" id="{3CC2CC9E-AD4C-4F5A-993B-064132170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4" t="5008" b="55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1343821" y="150565"/>
            <a:ext cx="4023360" cy="11317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Monitoring System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ounded Rectangle 3">
            <a:extLst>
              <a:ext uri="{FF2B5EF4-FFF2-40B4-BE49-F238E27FC236}">
                <a16:creationId xmlns:a16="http://schemas.microsoft.com/office/drawing/2014/main" id="{554566E5-886C-4705-A5D7-DD604043C2D2}"/>
              </a:ext>
            </a:extLst>
          </p:cNvPr>
          <p:cNvSpPr/>
          <p:nvPr/>
        </p:nvSpPr>
        <p:spPr>
          <a:xfrm>
            <a:off x="946567" y="1605658"/>
            <a:ext cx="628073" cy="3417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261D5C9-2B93-4477-9E47-A3D96C83C0F1}"/>
              </a:ext>
            </a:extLst>
          </p:cNvPr>
          <p:cNvSpPr/>
          <p:nvPr/>
        </p:nvSpPr>
        <p:spPr>
          <a:xfrm>
            <a:off x="544960" y="2291604"/>
            <a:ext cx="1431281" cy="743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Sensor &amp; Camera Configuration (Raspberry pi 3b)</a:t>
            </a:r>
          </a:p>
        </p:txBody>
      </p:sp>
      <p:sp>
        <p:nvSpPr>
          <p:cNvPr id="274" name="Parallelogram 273">
            <a:extLst>
              <a:ext uri="{FF2B5EF4-FFF2-40B4-BE49-F238E27FC236}">
                <a16:creationId xmlns:a16="http://schemas.microsoft.com/office/drawing/2014/main" id="{1FD3C9A3-C514-4A2D-B8B3-C58BDA36BF2F}"/>
              </a:ext>
            </a:extLst>
          </p:cNvPr>
          <p:cNvSpPr/>
          <p:nvPr/>
        </p:nvSpPr>
        <p:spPr>
          <a:xfrm>
            <a:off x="559136" y="3370370"/>
            <a:ext cx="1256145" cy="60036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Read Sensor (Hum, Temp, DO)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83256AC-970C-4011-8163-6544A504E12F}"/>
              </a:ext>
            </a:extLst>
          </p:cNvPr>
          <p:cNvSpPr/>
          <p:nvPr/>
        </p:nvSpPr>
        <p:spPr>
          <a:xfrm>
            <a:off x="2400857" y="3681895"/>
            <a:ext cx="808182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E83A510-9F82-45BA-A0B1-ED9953751CA4}"/>
              </a:ext>
            </a:extLst>
          </p:cNvPr>
          <p:cNvSpPr/>
          <p:nvPr/>
        </p:nvSpPr>
        <p:spPr>
          <a:xfrm>
            <a:off x="3581957" y="3692037"/>
            <a:ext cx="808182" cy="397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32E00FCC-9BF9-4D6E-BDE2-4A1935F608BD}"/>
              </a:ext>
            </a:extLst>
          </p:cNvPr>
          <p:cNvCxnSpPr>
            <a:cxnSpLocks/>
            <a:stCxn id="272" idx="2"/>
            <a:endCxn id="273" idx="0"/>
          </p:cNvCxnSpPr>
          <p:nvPr/>
        </p:nvCxnSpPr>
        <p:spPr>
          <a:xfrm flipH="1">
            <a:off x="1260601" y="1947403"/>
            <a:ext cx="3" cy="344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9CF45DB2-2CAF-4C77-A500-DE9F6692679B}"/>
              </a:ext>
            </a:extLst>
          </p:cNvPr>
          <p:cNvCxnSpPr>
            <a:cxnSpLocks/>
            <a:stCxn id="286" idx="2"/>
            <a:endCxn id="292" idx="1"/>
          </p:cNvCxnSpPr>
          <p:nvPr/>
        </p:nvCxnSpPr>
        <p:spPr>
          <a:xfrm flipH="1">
            <a:off x="1184147" y="5518125"/>
            <a:ext cx="5248" cy="346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Cloud 278">
            <a:extLst>
              <a:ext uri="{FF2B5EF4-FFF2-40B4-BE49-F238E27FC236}">
                <a16:creationId xmlns:a16="http://schemas.microsoft.com/office/drawing/2014/main" id="{94FC77F1-2F95-458D-BF9B-99917692839C}"/>
              </a:ext>
            </a:extLst>
          </p:cNvPr>
          <p:cNvSpPr/>
          <p:nvPr/>
        </p:nvSpPr>
        <p:spPr>
          <a:xfrm rot="11027604">
            <a:off x="1967074" y="2667237"/>
            <a:ext cx="2860083" cy="217596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835464DA-1678-49FA-86D2-E3F53E9223D6}"/>
              </a:ext>
            </a:extLst>
          </p:cNvPr>
          <p:cNvCxnSpPr>
            <a:cxnSpLocks/>
            <a:stCxn id="275" idx="3"/>
            <a:endCxn id="276" idx="1"/>
          </p:cNvCxnSpPr>
          <p:nvPr/>
        </p:nvCxnSpPr>
        <p:spPr>
          <a:xfrm>
            <a:off x="3209039" y="3880477"/>
            <a:ext cx="372918" cy="10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88">
            <a:extLst>
              <a:ext uri="{FF2B5EF4-FFF2-40B4-BE49-F238E27FC236}">
                <a16:creationId xmlns:a16="http://schemas.microsoft.com/office/drawing/2014/main" id="{EE252BEC-0F48-4535-959F-F86603FB96D2}"/>
              </a:ext>
            </a:extLst>
          </p:cNvPr>
          <p:cNvCxnSpPr>
            <a:cxnSpLocks/>
            <a:stCxn id="285" idx="3"/>
            <a:endCxn id="283" idx="1"/>
          </p:cNvCxnSpPr>
          <p:nvPr/>
        </p:nvCxnSpPr>
        <p:spPr>
          <a:xfrm>
            <a:off x="6678731" y="3849999"/>
            <a:ext cx="314478" cy="2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itle 1">
            <a:extLst>
              <a:ext uri="{FF2B5EF4-FFF2-40B4-BE49-F238E27FC236}">
                <a16:creationId xmlns:a16="http://schemas.microsoft.com/office/drawing/2014/main" id="{BCA602F3-87C0-4D1E-A9D5-CF98E64E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965" y="3188666"/>
            <a:ext cx="807990" cy="392979"/>
          </a:xfrm>
        </p:spPr>
        <p:txBody>
          <a:bodyPr>
            <a:noAutofit/>
          </a:bodyPr>
          <a:lstStyle/>
          <a:p>
            <a:r>
              <a:rPr lang="en-GB" sz="2000" dirty="0">
                <a:latin typeface="+mn-lt"/>
              </a:rPr>
              <a:t>Public </a:t>
            </a:r>
            <a:endParaRPr lang="en-ID" sz="2000" dirty="0">
              <a:latin typeface="+mn-lt"/>
            </a:endParaRPr>
          </a:p>
        </p:txBody>
      </p:sp>
      <p:sp>
        <p:nvSpPr>
          <p:cNvPr id="283" name="Rounded Rectangle 3">
            <a:extLst>
              <a:ext uri="{FF2B5EF4-FFF2-40B4-BE49-F238E27FC236}">
                <a16:creationId xmlns:a16="http://schemas.microsoft.com/office/drawing/2014/main" id="{09696256-1729-47E0-BE51-ED80C64CA83E}"/>
              </a:ext>
            </a:extLst>
          </p:cNvPr>
          <p:cNvSpPr/>
          <p:nvPr/>
        </p:nvSpPr>
        <p:spPr>
          <a:xfrm>
            <a:off x="6993209" y="3681895"/>
            <a:ext cx="628073" cy="3417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2B23A8A7-4482-4820-AF23-C3E02C58FB0B}"/>
              </a:ext>
            </a:extLst>
          </p:cNvPr>
          <p:cNvCxnSpPr>
            <a:cxnSpLocks/>
            <a:stCxn id="279" idx="2"/>
            <a:endCxn id="285" idx="1"/>
          </p:cNvCxnSpPr>
          <p:nvPr/>
        </p:nvCxnSpPr>
        <p:spPr>
          <a:xfrm>
            <a:off x="4815171" y="3849241"/>
            <a:ext cx="432279" cy="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55A710E-ECED-4A4F-A82C-F8054F9E6C65}"/>
              </a:ext>
            </a:extLst>
          </p:cNvPr>
          <p:cNvSpPr/>
          <p:nvPr/>
        </p:nvSpPr>
        <p:spPr>
          <a:xfrm>
            <a:off x="5247450" y="3478262"/>
            <a:ext cx="1431281" cy="743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Display Information to Web Interface</a:t>
            </a:r>
          </a:p>
        </p:txBody>
      </p:sp>
      <p:sp>
        <p:nvSpPr>
          <p:cNvPr id="286" name="Flowchart: Decision 285">
            <a:extLst>
              <a:ext uri="{FF2B5EF4-FFF2-40B4-BE49-F238E27FC236}">
                <a16:creationId xmlns:a16="http://schemas.microsoft.com/office/drawing/2014/main" id="{D20AA0FE-435A-4668-9A63-61E3FF9A0074}"/>
              </a:ext>
            </a:extLst>
          </p:cNvPr>
          <p:cNvSpPr/>
          <p:nvPr/>
        </p:nvSpPr>
        <p:spPr>
          <a:xfrm>
            <a:off x="563508" y="4660431"/>
            <a:ext cx="1251773" cy="85769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/>
              <a:t>11 AM</a:t>
            </a:r>
            <a:endParaRPr lang="en-ID" sz="1500" dirty="0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331602A-3C93-4100-BC69-8A6A41706C8A}"/>
              </a:ext>
            </a:extLst>
          </p:cNvPr>
          <p:cNvCxnSpPr>
            <a:cxnSpLocks/>
            <a:stCxn id="273" idx="2"/>
            <a:endCxn id="274" idx="1"/>
          </p:cNvCxnSpPr>
          <p:nvPr/>
        </p:nvCxnSpPr>
        <p:spPr>
          <a:xfrm>
            <a:off x="1260601" y="3035078"/>
            <a:ext cx="1653" cy="335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44">
            <a:extLst>
              <a:ext uri="{FF2B5EF4-FFF2-40B4-BE49-F238E27FC236}">
                <a16:creationId xmlns:a16="http://schemas.microsoft.com/office/drawing/2014/main" id="{3C5F6751-8BA4-4DA5-9D27-B14B32C46F2D}"/>
              </a:ext>
            </a:extLst>
          </p:cNvPr>
          <p:cNvCxnSpPr>
            <a:cxnSpLocks/>
            <a:stCxn id="286" idx="3"/>
            <a:endCxn id="279" idx="3"/>
          </p:cNvCxnSpPr>
          <p:nvPr/>
        </p:nvCxnSpPr>
        <p:spPr>
          <a:xfrm flipV="1">
            <a:off x="1815281" y="4716675"/>
            <a:ext cx="1518085" cy="3726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51">
            <a:extLst>
              <a:ext uri="{FF2B5EF4-FFF2-40B4-BE49-F238E27FC236}">
                <a16:creationId xmlns:a16="http://schemas.microsoft.com/office/drawing/2014/main" id="{CED883A1-9A7F-409C-918C-CA8FDAEF90FE}"/>
              </a:ext>
            </a:extLst>
          </p:cNvPr>
          <p:cNvCxnSpPr>
            <a:cxnSpLocks/>
            <a:stCxn id="274" idx="4"/>
            <a:endCxn id="286" idx="0"/>
          </p:cNvCxnSpPr>
          <p:nvPr/>
        </p:nvCxnSpPr>
        <p:spPr>
          <a:xfrm rot="16200000" flipH="1">
            <a:off x="843454" y="4314489"/>
            <a:ext cx="689697" cy="21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>
            <a:extLst>
              <a:ext uri="{FF2B5EF4-FFF2-40B4-BE49-F238E27FC236}">
                <a16:creationId xmlns:a16="http://schemas.microsoft.com/office/drawing/2014/main" id="{3C1B1AD6-A58E-4D5E-B995-E8E6DCA463B9}"/>
              </a:ext>
            </a:extLst>
          </p:cNvPr>
          <p:cNvSpPr/>
          <p:nvPr/>
        </p:nvSpPr>
        <p:spPr>
          <a:xfrm>
            <a:off x="1155761" y="5550853"/>
            <a:ext cx="46395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6D89E56C-3E07-42D7-AB61-F44356A1A61C}"/>
              </a:ext>
            </a:extLst>
          </p:cNvPr>
          <p:cNvSpPr/>
          <p:nvPr/>
        </p:nvSpPr>
        <p:spPr>
          <a:xfrm>
            <a:off x="1791275" y="4766148"/>
            <a:ext cx="42672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92" name="Parallelogram 291">
            <a:extLst>
              <a:ext uri="{FF2B5EF4-FFF2-40B4-BE49-F238E27FC236}">
                <a16:creationId xmlns:a16="http://schemas.microsoft.com/office/drawing/2014/main" id="{817F6583-EE50-4917-B685-2BF612CBDB89}"/>
              </a:ext>
            </a:extLst>
          </p:cNvPr>
          <p:cNvSpPr/>
          <p:nvPr/>
        </p:nvSpPr>
        <p:spPr>
          <a:xfrm>
            <a:off x="481029" y="5865088"/>
            <a:ext cx="1256145" cy="60036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Camera Take Picture</a:t>
            </a:r>
          </a:p>
        </p:txBody>
      </p:sp>
      <p:cxnSp>
        <p:nvCxnSpPr>
          <p:cNvPr id="293" name="Straight Arrow Connector 65">
            <a:extLst>
              <a:ext uri="{FF2B5EF4-FFF2-40B4-BE49-F238E27FC236}">
                <a16:creationId xmlns:a16="http://schemas.microsoft.com/office/drawing/2014/main" id="{534AE3B3-FA62-45ED-BEB5-07AAA71943CC}"/>
              </a:ext>
            </a:extLst>
          </p:cNvPr>
          <p:cNvCxnSpPr>
            <a:cxnSpLocks/>
            <a:stCxn id="292" idx="2"/>
            <a:endCxn id="294" idx="1"/>
          </p:cNvCxnSpPr>
          <p:nvPr/>
        </p:nvCxnSpPr>
        <p:spPr>
          <a:xfrm flipV="1">
            <a:off x="1662129" y="6162138"/>
            <a:ext cx="957906" cy="31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>
            <a:extLst>
              <a:ext uri="{FF2B5EF4-FFF2-40B4-BE49-F238E27FC236}">
                <a16:creationId xmlns:a16="http://schemas.microsoft.com/office/drawing/2014/main" id="{F0621A73-3FB1-46AA-B069-6A9B7914DE84}"/>
              </a:ext>
            </a:extLst>
          </p:cNvPr>
          <p:cNvSpPr/>
          <p:nvPr/>
        </p:nvSpPr>
        <p:spPr>
          <a:xfrm>
            <a:off x="2620035" y="5790401"/>
            <a:ext cx="1431281" cy="743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Predict output</a:t>
            </a:r>
          </a:p>
        </p:txBody>
      </p:sp>
      <p:cxnSp>
        <p:nvCxnSpPr>
          <p:cNvPr id="295" name="Straight Arrow Connector 44">
            <a:extLst>
              <a:ext uri="{FF2B5EF4-FFF2-40B4-BE49-F238E27FC236}">
                <a16:creationId xmlns:a16="http://schemas.microsoft.com/office/drawing/2014/main" id="{61715500-D974-42F9-B690-46F8973E0DCC}"/>
              </a:ext>
            </a:extLst>
          </p:cNvPr>
          <p:cNvCxnSpPr>
            <a:cxnSpLocks/>
            <a:stCxn id="294" idx="0"/>
            <a:endCxn id="279" idx="3"/>
          </p:cNvCxnSpPr>
          <p:nvPr/>
        </p:nvCxnSpPr>
        <p:spPr>
          <a:xfrm rot="16200000" flipV="1">
            <a:off x="2797658" y="5252383"/>
            <a:ext cx="1073726" cy="23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691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Biome</vt:lpstr>
      <vt:lpstr>Calibri</vt:lpstr>
      <vt:lpstr>Calibri Light</vt:lpstr>
      <vt:lpstr>inherit</vt:lpstr>
      <vt:lpstr>Office Theme</vt:lpstr>
      <vt:lpstr>Sistem Monitoring Kondisi Akuaponik Jarak Jauh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Fitur</vt:lpstr>
      <vt:lpstr>PowerPoint Presentation</vt:lpstr>
      <vt:lpstr>Public </vt:lpstr>
      <vt:lpstr>Pengembangan lebih lanjut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FELIX FILIPI</cp:lastModifiedBy>
  <cp:revision>40</cp:revision>
  <dcterms:created xsi:type="dcterms:W3CDTF">2021-09-01T14:32:20Z</dcterms:created>
  <dcterms:modified xsi:type="dcterms:W3CDTF">2021-10-12T16:14:10Z</dcterms:modified>
</cp:coreProperties>
</file>