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1" r:id="rId16"/>
  </p:sldIdLst>
  <p:sldSz cx="18288000" cy="10287000"/>
  <p:notesSz cx="6858000" cy="9144000"/>
  <p:embeddedFontLst>
    <p:embeddedFont>
      <p:font typeface="Arimo" panose="020B0604020202020204" charset="0"/>
      <p:regular r:id="rId17"/>
    </p:embeddedFont>
    <p:embeddedFont>
      <p:font typeface="Calibri" panose="020F0502020204030204" pitchFamily="34" charset="0"/>
      <p:regular r:id="rId18"/>
      <p:bold r:id="rId19"/>
      <p:italic r:id="rId20"/>
      <p:boldItalic r:id="rId21"/>
    </p:embeddedFont>
    <p:embeddedFont>
      <p:font typeface="Montserrat Semi-Bold" panose="020B0604020202020204" charset="0"/>
      <p:regular r:id="rId22"/>
    </p:embeddedFont>
    <p:embeddedFont>
      <p:font typeface="Muli Bold" panose="020B0604020202020204" charset="0"/>
      <p:regular r:id="rId23"/>
    </p:embeddedFont>
    <p:embeddedFont>
      <p:font typeface="Muli Bold Bold" panose="020B0604020202020204" charset="0"/>
      <p:regular r:id="rId24"/>
    </p:embeddedFont>
    <p:embeddedFont>
      <p:font typeface="Muli Regular" panose="020B0604020202020204" charset="0"/>
      <p:regular r:id="rId2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9B47B"/>
    <a:srgbClr val="F7A663"/>
    <a:srgbClr val="F9B883"/>
    <a:srgbClr val="E68E8E"/>
    <a:srgbClr val="E99B9B"/>
    <a:srgbClr val="E1827B"/>
    <a:srgbClr val="F99999"/>
    <a:srgbClr val="F97575"/>
    <a:srgbClr val="EB838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46" d="100"/>
          <a:sy n="46" d="100"/>
        </p:scale>
        <p:origin x="756" y="4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4.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8/16/2021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8/16/2021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8/16/2021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8/16/2021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8/16/2021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7.xml"/><Relationship Id="rId4" Type="http://schemas.openxmlformats.org/officeDocument/2006/relationships/image" Target="../media/image14.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7.xml"/><Relationship Id="rId4" Type="http://schemas.openxmlformats.org/officeDocument/2006/relationships/image" Target="../media/image17.jpe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7.xml"/><Relationship Id="rId4" Type="http://schemas.openxmlformats.org/officeDocument/2006/relationships/image" Target="../media/image5.jpeg"/></Relationships>
</file>

<file path=ppt/slides/_rels/slide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srcRect/>
          <a:stretch>
            <a:fillRect/>
          </a:stretch>
        </a:blipFill>
        <a:effectLst/>
      </p:bgPr>
    </p:bg>
    <p:spTree>
      <p:nvGrpSpPr>
        <p:cNvPr id="1" name=""/>
        <p:cNvGrpSpPr/>
        <p:nvPr/>
      </p:nvGrpSpPr>
      <p:grpSpPr>
        <a:xfrm>
          <a:off x="0" y="0"/>
          <a:ext cx="0" cy="0"/>
          <a:chOff x="0" y="0"/>
          <a:chExt cx="0" cy="0"/>
        </a:xfrm>
      </p:grpSpPr>
      <p:grpSp>
        <p:nvGrpSpPr>
          <p:cNvPr id="2" name="Group 2"/>
          <p:cNvGrpSpPr>
            <a:grpSpLocks noChangeAspect="1"/>
          </p:cNvGrpSpPr>
          <p:nvPr/>
        </p:nvGrpSpPr>
        <p:grpSpPr>
          <a:xfrm>
            <a:off x="5196305" y="2439801"/>
            <a:ext cx="4908075" cy="4908055"/>
            <a:chOff x="0" y="0"/>
            <a:chExt cx="6350000" cy="6349975"/>
          </a:xfrm>
        </p:grpSpPr>
        <p:sp>
          <p:nvSpPr>
            <p:cNvPr id="3" name="Freeform 3"/>
            <p:cNvSpPr/>
            <p:nvPr/>
          </p:nvSpPr>
          <p:spPr>
            <a:xfrm>
              <a:off x="0" y="0"/>
              <a:ext cx="6350000" cy="6349974"/>
            </a:xfrm>
            <a:custGeom>
              <a:avLst/>
              <a:gdLst/>
              <a:ahLst/>
              <a:cxnLst/>
              <a:rect l="l" t="t" r="r" b="b"/>
              <a:pathLst>
                <a:path w="6350000" h="6349974">
                  <a:moveTo>
                    <a:pt x="6350000" y="3175025"/>
                  </a:moveTo>
                  <a:cubicBezTo>
                    <a:pt x="6350000" y="4928451"/>
                    <a:pt x="4928476" y="6349974"/>
                    <a:pt x="3175000" y="6349974"/>
                  </a:cubicBezTo>
                  <a:cubicBezTo>
                    <a:pt x="1421498" y="6349974"/>
                    <a:pt x="0" y="4928451"/>
                    <a:pt x="0" y="3175025"/>
                  </a:cubicBezTo>
                  <a:cubicBezTo>
                    <a:pt x="0" y="1421511"/>
                    <a:pt x="1421498" y="0"/>
                    <a:pt x="3175000" y="0"/>
                  </a:cubicBezTo>
                  <a:cubicBezTo>
                    <a:pt x="4928501" y="0"/>
                    <a:pt x="6350000" y="1421511"/>
                    <a:pt x="6350000" y="3175025"/>
                  </a:cubicBezTo>
                  <a:close/>
                </a:path>
              </a:pathLst>
            </a:custGeom>
            <a:blipFill>
              <a:blip r:embed="rId3"/>
              <a:stretch>
                <a:fillRect l="-21410" t="-20188" r="-18920" b="-20142"/>
              </a:stretch>
            </a:blipFill>
          </p:spPr>
        </p:sp>
      </p:grpSp>
      <p:grpSp>
        <p:nvGrpSpPr>
          <p:cNvPr id="4" name="Group 4"/>
          <p:cNvGrpSpPr/>
          <p:nvPr/>
        </p:nvGrpSpPr>
        <p:grpSpPr>
          <a:xfrm>
            <a:off x="4956370" y="7191805"/>
            <a:ext cx="11793069" cy="4132989"/>
            <a:chOff x="0" y="0"/>
            <a:chExt cx="15724092" cy="5510652"/>
          </a:xfrm>
        </p:grpSpPr>
        <p:sp>
          <p:nvSpPr>
            <p:cNvPr id="5" name="TextBox 5"/>
            <p:cNvSpPr txBox="1"/>
            <p:nvPr/>
          </p:nvSpPr>
          <p:spPr>
            <a:xfrm>
              <a:off x="0" y="0"/>
              <a:ext cx="11626550" cy="2438400"/>
            </a:xfrm>
            <a:prstGeom prst="rect">
              <a:avLst/>
            </a:prstGeom>
          </p:spPr>
          <p:txBody>
            <a:bodyPr lIns="0" tIns="0" rIns="0" bIns="0" rtlCol="0" anchor="t">
              <a:spAutoFit/>
            </a:bodyPr>
            <a:lstStyle/>
            <a:p>
              <a:pPr>
                <a:lnSpc>
                  <a:spcPts val="14400"/>
                </a:lnSpc>
              </a:pPr>
              <a:r>
                <a:rPr lang="en-US" sz="12000">
                  <a:solidFill>
                    <a:srgbClr val="FFFFFF"/>
                  </a:solidFill>
                  <a:latin typeface="Montserrat Semi-Bold"/>
                </a:rPr>
                <a:t>Cool-E</a:t>
              </a:r>
            </a:p>
          </p:txBody>
        </p:sp>
        <p:sp>
          <p:nvSpPr>
            <p:cNvPr id="6" name="TextBox 6"/>
            <p:cNvSpPr txBox="1"/>
            <p:nvPr/>
          </p:nvSpPr>
          <p:spPr>
            <a:xfrm>
              <a:off x="0" y="3265927"/>
              <a:ext cx="15724092" cy="2244725"/>
            </a:xfrm>
            <a:prstGeom prst="rect">
              <a:avLst/>
            </a:prstGeom>
          </p:spPr>
          <p:txBody>
            <a:bodyPr lIns="0" tIns="0" rIns="0" bIns="0" rtlCol="0" anchor="t">
              <a:spAutoFit/>
            </a:bodyPr>
            <a:lstStyle/>
            <a:p>
              <a:pPr>
                <a:lnSpc>
                  <a:spcPts val="13200"/>
                </a:lnSpc>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6">
            <a:lumMod val="60000"/>
            <a:lumOff val="40000"/>
          </a:schemeClr>
        </a:solidFill>
        <a:effectLst/>
      </p:bgPr>
    </p:bg>
    <p:spTree>
      <p:nvGrpSpPr>
        <p:cNvPr id="1" name=""/>
        <p:cNvGrpSpPr/>
        <p:nvPr/>
      </p:nvGrpSpPr>
      <p:grpSpPr>
        <a:xfrm>
          <a:off x="0" y="0"/>
          <a:ext cx="0" cy="0"/>
          <a:chOff x="0" y="0"/>
          <a:chExt cx="0" cy="0"/>
        </a:xfrm>
      </p:grpSpPr>
      <p:grpSp>
        <p:nvGrpSpPr>
          <p:cNvPr id="2" name="Group 2"/>
          <p:cNvGrpSpPr/>
          <p:nvPr/>
        </p:nvGrpSpPr>
        <p:grpSpPr>
          <a:xfrm>
            <a:off x="1288475" y="519351"/>
            <a:ext cx="10092534" cy="2443404"/>
            <a:chOff x="0" y="0"/>
            <a:chExt cx="13456712" cy="3257872"/>
          </a:xfrm>
        </p:grpSpPr>
        <p:sp>
          <p:nvSpPr>
            <p:cNvPr id="3" name="TextBox 3"/>
            <p:cNvSpPr txBox="1"/>
            <p:nvPr/>
          </p:nvSpPr>
          <p:spPr>
            <a:xfrm>
              <a:off x="0" y="85725"/>
              <a:ext cx="13456712" cy="1743075"/>
            </a:xfrm>
            <a:prstGeom prst="rect">
              <a:avLst/>
            </a:prstGeom>
          </p:spPr>
          <p:txBody>
            <a:bodyPr lIns="0" tIns="0" rIns="0" bIns="0" rtlCol="0" anchor="t">
              <a:spAutoFit/>
            </a:bodyPr>
            <a:lstStyle/>
            <a:p>
              <a:pPr>
                <a:lnSpc>
                  <a:spcPts val="9900"/>
                </a:lnSpc>
              </a:pPr>
              <a:r>
                <a:rPr lang="en-US" sz="9000" spc="-89">
                  <a:solidFill>
                    <a:srgbClr val="000000"/>
                  </a:solidFill>
                  <a:latin typeface="Muli Bold"/>
                </a:rPr>
                <a:t>Market Share</a:t>
              </a:r>
            </a:p>
          </p:txBody>
        </p:sp>
        <p:sp>
          <p:nvSpPr>
            <p:cNvPr id="4" name="TextBox 4"/>
            <p:cNvSpPr txBox="1"/>
            <p:nvPr/>
          </p:nvSpPr>
          <p:spPr>
            <a:xfrm>
              <a:off x="0" y="2591122"/>
              <a:ext cx="13456712" cy="666750"/>
            </a:xfrm>
            <a:prstGeom prst="rect">
              <a:avLst/>
            </a:prstGeom>
          </p:spPr>
          <p:txBody>
            <a:bodyPr lIns="0" tIns="0" rIns="0" bIns="0" rtlCol="0" anchor="t">
              <a:spAutoFit/>
            </a:bodyPr>
            <a:lstStyle/>
            <a:p>
              <a:pPr>
                <a:lnSpc>
                  <a:spcPts val="4200"/>
                </a:lnSpc>
                <a:spcBef>
                  <a:spcPct val="0"/>
                </a:spcBef>
              </a:pPr>
              <a:endParaRPr/>
            </a:p>
          </p:txBody>
        </p:sp>
      </p:grpSp>
      <p:grpSp>
        <p:nvGrpSpPr>
          <p:cNvPr id="5" name="Group 5"/>
          <p:cNvGrpSpPr/>
          <p:nvPr/>
        </p:nvGrpSpPr>
        <p:grpSpPr>
          <a:xfrm>
            <a:off x="10399636" y="3251394"/>
            <a:ext cx="5986110" cy="4816380"/>
            <a:chOff x="0" y="0"/>
            <a:chExt cx="7981480" cy="6421841"/>
          </a:xfrm>
        </p:grpSpPr>
        <p:sp>
          <p:nvSpPr>
            <p:cNvPr id="6" name="TextBox 6"/>
            <p:cNvSpPr txBox="1"/>
            <p:nvPr/>
          </p:nvSpPr>
          <p:spPr>
            <a:xfrm>
              <a:off x="0" y="1146073"/>
              <a:ext cx="7981480" cy="5312289"/>
            </a:xfrm>
            <a:prstGeom prst="rect">
              <a:avLst/>
            </a:prstGeom>
          </p:spPr>
          <p:txBody>
            <a:bodyPr lIns="0" tIns="0" rIns="0" bIns="0" rtlCol="0" anchor="t">
              <a:spAutoFit/>
            </a:bodyPr>
            <a:lstStyle/>
            <a:p>
              <a:pPr algn="ctr">
                <a:lnSpc>
                  <a:spcPts val="14378"/>
                </a:lnSpc>
              </a:pPr>
              <a:r>
                <a:rPr lang="en-US" sz="10000" dirty="0">
                  <a:solidFill>
                    <a:srgbClr val="840E0F"/>
                  </a:solidFill>
                  <a:latin typeface="Muli Regular"/>
                </a:rPr>
                <a:t>13.6%</a:t>
              </a:r>
              <a:r>
                <a:rPr lang="en-US" sz="10000" dirty="0">
                  <a:solidFill>
                    <a:srgbClr val="000000"/>
                  </a:solidFill>
                  <a:latin typeface="Muli Regular"/>
                </a:rPr>
                <a:t> </a:t>
              </a:r>
            </a:p>
            <a:p>
              <a:pPr algn="ctr">
                <a:lnSpc>
                  <a:spcPts val="4313"/>
                </a:lnSpc>
                <a:spcBef>
                  <a:spcPct val="0"/>
                </a:spcBef>
              </a:pPr>
              <a:r>
                <a:rPr lang="en-US" sz="3000" dirty="0">
                  <a:solidFill>
                    <a:srgbClr val="000000"/>
                  </a:solidFill>
                  <a:latin typeface="Muli Regular"/>
                </a:rPr>
                <a:t>Lead in Time and Attendance application market share, followed by Ultimate software, ADP. workday, </a:t>
              </a:r>
              <a:r>
                <a:rPr lang="en-US" sz="3000" dirty="0" err="1">
                  <a:solidFill>
                    <a:srgbClr val="000000"/>
                  </a:solidFill>
                  <a:latin typeface="Muli Regular"/>
                </a:rPr>
                <a:t>ceridian</a:t>
              </a:r>
              <a:r>
                <a:rPr lang="en-US" sz="3000" dirty="0">
                  <a:solidFill>
                    <a:srgbClr val="000000"/>
                  </a:solidFill>
                  <a:latin typeface="Muli Regular"/>
                </a:rPr>
                <a:t>.</a:t>
              </a:r>
            </a:p>
          </p:txBody>
        </p:sp>
        <p:sp>
          <p:nvSpPr>
            <p:cNvPr id="7" name="TextBox 7"/>
            <p:cNvSpPr txBox="1"/>
            <p:nvPr/>
          </p:nvSpPr>
          <p:spPr>
            <a:xfrm>
              <a:off x="0" y="0"/>
              <a:ext cx="7981480" cy="821747"/>
            </a:xfrm>
            <a:prstGeom prst="rect">
              <a:avLst/>
            </a:prstGeom>
          </p:spPr>
          <p:txBody>
            <a:bodyPr lIns="0" tIns="0" rIns="0" bIns="0" rtlCol="0" anchor="t">
              <a:spAutoFit/>
            </a:bodyPr>
            <a:lstStyle/>
            <a:p>
              <a:pPr algn="ctr">
                <a:lnSpc>
                  <a:spcPts val="4929"/>
                </a:lnSpc>
              </a:pPr>
              <a:r>
                <a:rPr lang="en-US" sz="4108">
                  <a:solidFill>
                    <a:srgbClr val="554A89"/>
                  </a:solidFill>
                  <a:latin typeface="Muli Bold"/>
                </a:rPr>
                <a:t>Kronos market share</a:t>
              </a:r>
            </a:p>
          </p:txBody>
        </p:sp>
      </p:grpSp>
      <p:pic>
        <p:nvPicPr>
          <p:cNvPr id="1026" name="Picture 2" descr="Kronos Workforce Ready Review | PCMag">
            <a:extLst>
              <a:ext uri="{FF2B5EF4-FFF2-40B4-BE49-F238E27FC236}">
                <a16:creationId xmlns:a16="http://schemas.microsoft.com/office/drawing/2014/main" id="{E61F888B-5474-4F2C-8B48-BF437959B39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60766" y="3480907"/>
            <a:ext cx="7715250" cy="43434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6">
            <a:lumMod val="60000"/>
            <a:lumOff val="40000"/>
          </a:schemeClr>
        </a:solidFill>
        <a:effectLst/>
      </p:bgPr>
    </p:bg>
    <p:spTree>
      <p:nvGrpSpPr>
        <p:cNvPr id="1" name=""/>
        <p:cNvGrpSpPr/>
        <p:nvPr/>
      </p:nvGrpSpPr>
      <p:grpSpPr>
        <a:xfrm>
          <a:off x="0" y="0"/>
          <a:ext cx="0" cy="0"/>
          <a:chOff x="0" y="0"/>
          <a:chExt cx="0" cy="0"/>
        </a:xfrm>
      </p:grpSpPr>
      <p:grpSp>
        <p:nvGrpSpPr>
          <p:cNvPr id="2" name="Group 2"/>
          <p:cNvGrpSpPr/>
          <p:nvPr/>
        </p:nvGrpSpPr>
        <p:grpSpPr>
          <a:xfrm>
            <a:off x="1593550" y="2891224"/>
            <a:ext cx="4504552" cy="4504552"/>
            <a:chOff x="0" y="0"/>
            <a:chExt cx="6350000" cy="6350000"/>
          </a:xfrm>
        </p:grpSpPr>
        <p:sp>
          <p:nvSpPr>
            <p:cNvPr id="3" name="Freeform 3"/>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975366"/>
            </a:solidFill>
          </p:spPr>
        </p:sp>
      </p:grpSp>
      <p:grpSp>
        <p:nvGrpSpPr>
          <p:cNvPr id="4" name="Group 4"/>
          <p:cNvGrpSpPr/>
          <p:nvPr/>
        </p:nvGrpSpPr>
        <p:grpSpPr>
          <a:xfrm>
            <a:off x="797789" y="721398"/>
            <a:ext cx="7639101" cy="2443404"/>
            <a:chOff x="0" y="0"/>
            <a:chExt cx="10185467" cy="3257872"/>
          </a:xfrm>
        </p:grpSpPr>
        <p:sp>
          <p:nvSpPr>
            <p:cNvPr id="5" name="TextBox 5"/>
            <p:cNvSpPr txBox="1"/>
            <p:nvPr/>
          </p:nvSpPr>
          <p:spPr>
            <a:xfrm>
              <a:off x="0" y="85725"/>
              <a:ext cx="10185467" cy="1743075"/>
            </a:xfrm>
            <a:prstGeom prst="rect">
              <a:avLst/>
            </a:prstGeom>
          </p:spPr>
          <p:txBody>
            <a:bodyPr lIns="0" tIns="0" rIns="0" bIns="0" rtlCol="0" anchor="t">
              <a:spAutoFit/>
            </a:bodyPr>
            <a:lstStyle/>
            <a:p>
              <a:pPr>
                <a:lnSpc>
                  <a:spcPts val="9900"/>
                </a:lnSpc>
              </a:pPr>
              <a:r>
                <a:rPr lang="en-US" sz="9000" spc="-89">
                  <a:solidFill>
                    <a:srgbClr val="000000"/>
                  </a:solidFill>
                  <a:latin typeface="Muli Bold"/>
                </a:rPr>
                <a:t>Market Size</a:t>
              </a:r>
            </a:p>
          </p:txBody>
        </p:sp>
        <p:sp>
          <p:nvSpPr>
            <p:cNvPr id="6" name="TextBox 6"/>
            <p:cNvSpPr txBox="1"/>
            <p:nvPr/>
          </p:nvSpPr>
          <p:spPr>
            <a:xfrm>
              <a:off x="0" y="2591122"/>
              <a:ext cx="10185467" cy="666750"/>
            </a:xfrm>
            <a:prstGeom prst="rect">
              <a:avLst/>
            </a:prstGeom>
          </p:spPr>
          <p:txBody>
            <a:bodyPr lIns="0" tIns="0" rIns="0" bIns="0" rtlCol="0" anchor="t">
              <a:spAutoFit/>
            </a:bodyPr>
            <a:lstStyle/>
            <a:p>
              <a:pPr>
                <a:lnSpc>
                  <a:spcPts val="4200"/>
                </a:lnSpc>
                <a:spcBef>
                  <a:spcPct val="0"/>
                </a:spcBef>
              </a:pPr>
              <a:endParaRPr/>
            </a:p>
          </p:txBody>
        </p:sp>
      </p:grpSp>
      <p:grpSp>
        <p:nvGrpSpPr>
          <p:cNvPr id="7" name="Group 7"/>
          <p:cNvGrpSpPr/>
          <p:nvPr/>
        </p:nvGrpSpPr>
        <p:grpSpPr>
          <a:xfrm>
            <a:off x="7975066" y="3556353"/>
            <a:ext cx="3839423" cy="3839423"/>
            <a:chOff x="0" y="0"/>
            <a:chExt cx="6350000" cy="6350000"/>
          </a:xfrm>
        </p:grpSpPr>
        <p:sp>
          <p:nvSpPr>
            <p:cNvPr id="8" name="Freeform 8"/>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975366"/>
            </a:solidFill>
          </p:spPr>
        </p:sp>
      </p:grpSp>
      <p:grpSp>
        <p:nvGrpSpPr>
          <p:cNvPr id="9" name="Group 9"/>
          <p:cNvGrpSpPr/>
          <p:nvPr/>
        </p:nvGrpSpPr>
        <p:grpSpPr>
          <a:xfrm>
            <a:off x="13774045" y="4199160"/>
            <a:ext cx="3196616" cy="3196616"/>
            <a:chOff x="0" y="0"/>
            <a:chExt cx="6350000" cy="6350000"/>
          </a:xfrm>
        </p:grpSpPr>
        <p:sp>
          <p:nvSpPr>
            <p:cNvPr id="10" name="Freeform 10"/>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975366"/>
            </a:solidFill>
          </p:spPr>
        </p:sp>
      </p:grpSp>
      <p:grpSp>
        <p:nvGrpSpPr>
          <p:cNvPr id="11" name="Group 11"/>
          <p:cNvGrpSpPr/>
          <p:nvPr/>
        </p:nvGrpSpPr>
        <p:grpSpPr>
          <a:xfrm>
            <a:off x="1315549" y="7901432"/>
            <a:ext cx="5060555" cy="1900072"/>
            <a:chOff x="0" y="0"/>
            <a:chExt cx="6747406" cy="2533430"/>
          </a:xfrm>
        </p:grpSpPr>
        <p:sp>
          <p:nvSpPr>
            <p:cNvPr id="12" name="TextBox 12"/>
            <p:cNvSpPr txBox="1"/>
            <p:nvPr/>
          </p:nvSpPr>
          <p:spPr>
            <a:xfrm>
              <a:off x="0" y="1891391"/>
              <a:ext cx="6747406" cy="666750"/>
            </a:xfrm>
            <a:prstGeom prst="rect">
              <a:avLst/>
            </a:prstGeom>
          </p:spPr>
          <p:txBody>
            <a:bodyPr lIns="0" tIns="0" rIns="0" bIns="0" rtlCol="0" anchor="t">
              <a:spAutoFit/>
            </a:bodyPr>
            <a:lstStyle/>
            <a:p>
              <a:pPr algn="ctr">
                <a:lnSpc>
                  <a:spcPts val="4200"/>
                </a:lnSpc>
                <a:spcBef>
                  <a:spcPct val="0"/>
                </a:spcBef>
              </a:pPr>
              <a:r>
                <a:rPr lang="en-US" sz="3000">
                  <a:solidFill>
                    <a:srgbClr val="000000"/>
                  </a:solidFill>
                  <a:latin typeface="Muli Regular"/>
                </a:rPr>
                <a:t>Total Available Market</a:t>
              </a:r>
            </a:p>
          </p:txBody>
        </p:sp>
        <p:sp>
          <p:nvSpPr>
            <p:cNvPr id="13" name="TextBox 13"/>
            <p:cNvSpPr txBox="1"/>
            <p:nvPr/>
          </p:nvSpPr>
          <p:spPr>
            <a:xfrm>
              <a:off x="0" y="0"/>
              <a:ext cx="6747406" cy="1600200"/>
            </a:xfrm>
            <a:prstGeom prst="rect">
              <a:avLst/>
            </a:prstGeom>
          </p:spPr>
          <p:txBody>
            <a:bodyPr lIns="0" tIns="0" rIns="0" bIns="0" rtlCol="0" anchor="t">
              <a:spAutoFit/>
            </a:bodyPr>
            <a:lstStyle/>
            <a:p>
              <a:pPr algn="ctr">
                <a:lnSpc>
                  <a:spcPts val="4799"/>
                </a:lnSpc>
              </a:pPr>
              <a:r>
                <a:rPr lang="en-US" sz="3999">
                  <a:solidFill>
                    <a:srgbClr val="554A89"/>
                  </a:solidFill>
                  <a:latin typeface="Muli Bold"/>
                </a:rPr>
                <a:t>Global Attendance system revenue</a:t>
              </a:r>
            </a:p>
          </p:txBody>
        </p:sp>
      </p:grpSp>
      <p:grpSp>
        <p:nvGrpSpPr>
          <p:cNvPr id="14" name="Group 14"/>
          <p:cNvGrpSpPr/>
          <p:nvPr/>
        </p:nvGrpSpPr>
        <p:grpSpPr>
          <a:xfrm>
            <a:off x="7364501" y="7901432"/>
            <a:ext cx="5060555" cy="1833397"/>
            <a:chOff x="0" y="0"/>
            <a:chExt cx="6747406" cy="2444530"/>
          </a:xfrm>
        </p:grpSpPr>
        <p:sp>
          <p:nvSpPr>
            <p:cNvPr id="15" name="TextBox 15"/>
            <p:cNvSpPr txBox="1"/>
            <p:nvPr/>
          </p:nvSpPr>
          <p:spPr>
            <a:xfrm>
              <a:off x="0" y="1091291"/>
              <a:ext cx="6747406" cy="1377950"/>
            </a:xfrm>
            <a:prstGeom prst="rect">
              <a:avLst/>
            </a:prstGeom>
          </p:spPr>
          <p:txBody>
            <a:bodyPr lIns="0" tIns="0" rIns="0" bIns="0" rtlCol="0" anchor="t">
              <a:spAutoFit/>
            </a:bodyPr>
            <a:lstStyle/>
            <a:p>
              <a:pPr algn="ctr">
                <a:lnSpc>
                  <a:spcPts val="4200"/>
                </a:lnSpc>
                <a:spcBef>
                  <a:spcPct val="0"/>
                </a:spcBef>
              </a:pPr>
              <a:r>
                <a:rPr lang="en-US" sz="3000">
                  <a:solidFill>
                    <a:srgbClr val="000000"/>
                  </a:solidFill>
                  <a:latin typeface="Muli Regular"/>
                </a:rPr>
                <a:t>Serviceable Available Market</a:t>
              </a:r>
            </a:p>
          </p:txBody>
        </p:sp>
        <p:sp>
          <p:nvSpPr>
            <p:cNvPr id="16" name="TextBox 16"/>
            <p:cNvSpPr txBox="1"/>
            <p:nvPr/>
          </p:nvSpPr>
          <p:spPr>
            <a:xfrm>
              <a:off x="0" y="0"/>
              <a:ext cx="6747406" cy="800100"/>
            </a:xfrm>
            <a:prstGeom prst="rect">
              <a:avLst/>
            </a:prstGeom>
          </p:spPr>
          <p:txBody>
            <a:bodyPr lIns="0" tIns="0" rIns="0" bIns="0" rtlCol="0" anchor="t">
              <a:spAutoFit/>
            </a:bodyPr>
            <a:lstStyle/>
            <a:p>
              <a:pPr algn="ctr">
                <a:lnSpc>
                  <a:spcPts val="4799"/>
                </a:lnSpc>
              </a:pPr>
              <a:r>
                <a:rPr lang="en-US" sz="3999">
                  <a:solidFill>
                    <a:srgbClr val="554A89"/>
                  </a:solidFill>
                  <a:latin typeface="Muli Bold"/>
                </a:rPr>
                <a:t>UMKM </a:t>
              </a:r>
            </a:p>
          </p:txBody>
        </p:sp>
      </p:grpSp>
      <p:grpSp>
        <p:nvGrpSpPr>
          <p:cNvPr id="17" name="Group 17"/>
          <p:cNvGrpSpPr/>
          <p:nvPr/>
        </p:nvGrpSpPr>
        <p:grpSpPr>
          <a:xfrm>
            <a:off x="12842075" y="7851508"/>
            <a:ext cx="5060555" cy="1900072"/>
            <a:chOff x="0" y="0"/>
            <a:chExt cx="6747406" cy="2533430"/>
          </a:xfrm>
        </p:grpSpPr>
        <p:sp>
          <p:nvSpPr>
            <p:cNvPr id="18" name="TextBox 18"/>
            <p:cNvSpPr txBox="1"/>
            <p:nvPr/>
          </p:nvSpPr>
          <p:spPr>
            <a:xfrm>
              <a:off x="0" y="1891391"/>
              <a:ext cx="6747406" cy="666750"/>
            </a:xfrm>
            <a:prstGeom prst="rect">
              <a:avLst/>
            </a:prstGeom>
          </p:spPr>
          <p:txBody>
            <a:bodyPr lIns="0" tIns="0" rIns="0" bIns="0" rtlCol="0" anchor="t">
              <a:spAutoFit/>
            </a:bodyPr>
            <a:lstStyle/>
            <a:p>
              <a:pPr algn="ctr">
                <a:lnSpc>
                  <a:spcPts val="4200"/>
                </a:lnSpc>
                <a:spcBef>
                  <a:spcPct val="0"/>
                </a:spcBef>
              </a:pPr>
              <a:r>
                <a:rPr lang="en-US" sz="3000">
                  <a:solidFill>
                    <a:srgbClr val="000000"/>
                  </a:solidFill>
                  <a:latin typeface="Muli Regular"/>
                </a:rPr>
                <a:t>Share of Market</a:t>
              </a:r>
            </a:p>
          </p:txBody>
        </p:sp>
        <p:sp>
          <p:nvSpPr>
            <p:cNvPr id="19" name="TextBox 19"/>
            <p:cNvSpPr txBox="1"/>
            <p:nvPr/>
          </p:nvSpPr>
          <p:spPr>
            <a:xfrm>
              <a:off x="0" y="0"/>
              <a:ext cx="6747406" cy="1600200"/>
            </a:xfrm>
            <a:prstGeom prst="rect">
              <a:avLst/>
            </a:prstGeom>
          </p:spPr>
          <p:txBody>
            <a:bodyPr lIns="0" tIns="0" rIns="0" bIns="0" rtlCol="0" anchor="t">
              <a:spAutoFit/>
            </a:bodyPr>
            <a:lstStyle/>
            <a:p>
              <a:pPr algn="ctr">
                <a:lnSpc>
                  <a:spcPts val="4799"/>
                </a:lnSpc>
              </a:pPr>
              <a:r>
                <a:rPr lang="en-US" sz="3999">
                  <a:solidFill>
                    <a:srgbClr val="554A89"/>
                  </a:solidFill>
                  <a:latin typeface="Muli Bold"/>
                </a:rPr>
                <a:t>Attendance system E-eyes (Indonesia)</a:t>
              </a:r>
            </a:p>
          </p:txBody>
        </p:sp>
      </p:grpSp>
      <p:sp>
        <p:nvSpPr>
          <p:cNvPr id="20" name="TextBox 20"/>
          <p:cNvSpPr txBox="1"/>
          <p:nvPr/>
        </p:nvSpPr>
        <p:spPr>
          <a:xfrm>
            <a:off x="1593550" y="4881562"/>
            <a:ext cx="4361626" cy="685800"/>
          </a:xfrm>
          <a:prstGeom prst="rect">
            <a:avLst/>
          </a:prstGeom>
        </p:spPr>
        <p:txBody>
          <a:bodyPr lIns="0" tIns="0" rIns="0" bIns="0" rtlCol="0" anchor="t">
            <a:spAutoFit/>
          </a:bodyPr>
          <a:lstStyle/>
          <a:p>
            <a:pPr algn="ctr">
              <a:lnSpc>
                <a:spcPts val="5400"/>
              </a:lnSpc>
            </a:pPr>
            <a:r>
              <a:rPr lang="en-US" sz="4500">
                <a:solidFill>
                  <a:srgbClr val="FFFFFF"/>
                </a:solidFill>
                <a:latin typeface="Muli Bold"/>
              </a:rPr>
              <a:t>$ 2.1 M+</a:t>
            </a:r>
          </a:p>
        </p:txBody>
      </p:sp>
      <p:sp>
        <p:nvSpPr>
          <p:cNvPr id="21" name="TextBox 21"/>
          <p:cNvSpPr txBox="1"/>
          <p:nvPr/>
        </p:nvSpPr>
        <p:spPr>
          <a:xfrm>
            <a:off x="7713965" y="5224462"/>
            <a:ext cx="4361626" cy="685800"/>
          </a:xfrm>
          <a:prstGeom prst="rect">
            <a:avLst/>
          </a:prstGeom>
        </p:spPr>
        <p:txBody>
          <a:bodyPr lIns="0" tIns="0" rIns="0" bIns="0" rtlCol="0" anchor="t">
            <a:spAutoFit/>
          </a:bodyPr>
          <a:lstStyle/>
          <a:p>
            <a:pPr algn="ctr">
              <a:lnSpc>
                <a:spcPts val="5400"/>
              </a:lnSpc>
            </a:pPr>
            <a:r>
              <a:rPr lang="en-US" sz="4500">
                <a:solidFill>
                  <a:srgbClr val="FFFFFF"/>
                </a:solidFill>
                <a:latin typeface="Muli Bold"/>
              </a:rPr>
              <a:t>65 jt</a:t>
            </a:r>
          </a:p>
        </p:txBody>
      </p:sp>
      <p:sp>
        <p:nvSpPr>
          <p:cNvPr id="22" name="TextBox 22"/>
          <p:cNvSpPr txBox="1"/>
          <p:nvPr/>
        </p:nvSpPr>
        <p:spPr>
          <a:xfrm>
            <a:off x="13191540" y="5567362"/>
            <a:ext cx="4361626" cy="685800"/>
          </a:xfrm>
          <a:prstGeom prst="rect">
            <a:avLst/>
          </a:prstGeom>
        </p:spPr>
        <p:txBody>
          <a:bodyPr lIns="0" tIns="0" rIns="0" bIns="0" rtlCol="0" anchor="t">
            <a:spAutoFit/>
          </a:bodyPr>
          <a:lstStyle/>
          <a:p>
            <a:pPr algn="ctr">
              <a:lnSpc>
                <a:spcPts val="5400"/>
              </a:lnSpc>
            </a:pPr>
            <a:r>
              <a:rPr lang="en-US" sz="4500">
                <a:solidFill>
                  <a:srgbClr val="FFFFFF"/>
                </a:solidFill>
                <a:latin typeface="Muli Bold"/>
              </a:rPr>
              <a:t>10 jt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3">
            <a:lumMod val="40000"/>
            <a:lumOff val="60000"/>
          </a:schemeClr>
        </a:solidFill>
        <a:effectLst/>
      </p:bgPr>
    </p:bg>
    <p:spTree>
      <p:nvGrpSpPr>
        <p:cNvPr id="1" name=""/>
        <p:cNvGrpSpPr/>
        <p:nvPr/>
      </p:nvGrpSpPr>
      <p:grpSpPr>
        <a:xfrm>
          <a:off x="0" y="0"/>
          <a:ext cx="0" cy="0"/>
          <a:chOff x="0" y="0"/>
          <a:chExt cx="0" cy="0"/>
        </a:xfrm>
      </p:grpSpPr>
      <p:grpSp>
        <p:nvGrpSpPr>
          <p:cNvPr id="2" name="Group 2"/>
          <p:cNvGrpSpPr/>
          <p:nvPr/>
        </p:nvGrpSpPr>
        <p:grpSpPr>
          <a:xfrm>
            <a:off x="768925" y="598837"/>
            <a:ext cx="6142264" cy="2416943"/>
            <a:chOff x="0" y="85725"/>
            <a:chExt cx="8189686" cy="3222590"/>
          </a:xfrm>
        </p:grpSpPr>
        <p:sp>
          <p:nvSpPr>
            <p:cNvPr id="3" name="TextBox 3"/>
            <p:cNvSpPr txBox="1"/>
            <p:nvPr/>
          </p:nvSpPr>
          <p:spPr>
            <a:xfrm>
              <a:off x="0" y="85725"/>
              <a:ext cx="8189686" cy="1840442"/>
            </a:xfrm>
            <a:prstGeom prst="rect">
              <a:avLst/>
            </a:prstGeom>
          </p:spPr>
          <p:txBody>
            <a:bodyPr lIns="0" tIns="0" rIns="0" bIns="0" rtlCol="0" anchor="t">
              <a:spAutoFit/>
            </a:bodyPr>
            <a:lstStyle/>
            <a:p>
              <a:pPr>
                <a:lnSpc>
                  <a:spcPts val="10450"/>
                </a:lnSpc>
              </a:pPr>
              <a:r>
                <a:rPr lang="en-US" sz="9500" spc="-95" dirty="0" err="1">
                  <a:latin typeface="Muli Bold"/>
                </a:rPr>
                <a:t>Produk</a:t>
              </a:r>
              <a:endParaRPr lang="en-US" sz="9500" spc="-95" dirty="0">
                <a:latin typeface="Muli Bold"/>
              </a:endParaRPr>
            </a:p>
          </p:txBody>
        </p:sp>
        <p:sp>
          <p:nvSpPr>
            <p:cNvPr id="4" name="TextBox 4"/>
            <p:cNvSpPr txBox="1"/>
            <p:nvPr/>
          </p:nvSpPr>
          <p:spPr>
            <a:xfrm>
              <a:off x="0" y="2688487"/>
              <a:ext cx="8189686" cy="619828"/>
            </a:xfrm>
            <a:prstGeom prst="rect">
              <a:avLst/>
            </a:prstGeom>
          </p:spPr>
          <p:txBody>
            <a:bodyPr lIns="0" tIns="0" rIns="0" bIns="0" rtlCol="0" anchor="t">
              <a:spAutoFit/>
            </a:bodyPr>
            <a:lstStyle/>
            <a:p>
              <a:pPr>
                <a:lnSpc>
                  <a:spcPts val="4200"/>
                </a:lnSpc>
                <a:spcBef>
                  <a:spcPct val="0"/>
                </a:spcBef>
              </a:pPr>
              <a:endParaRPr/>
            </a:p>
          </p:txBody>
        </p:sp>
      </p:grpSp>
      <p:sp>
        <p:nvSpPr>
          <p:cNvPr id="5" name="TextBox 5"/>
          <p:cNvSpPr txBox="1"/>
          <p:nvPr/>
        </p:nvSpPr>
        <p:spPr>
          <a:xfrm>
            <a:off x="2712479" y="2849136"/>
            <a:ext cx="6991772" cy="499963"/>
          </a:xfrm>
          <a:prstGeom prst="rect">
            <a:avLst/>
          </a:prstGeom>
        </p:spPr>
        <p:txBody>
          <a:bodyPr lIns="0" tIns="0" rIns="0" bIns="0" rtlCol="0" anchor="t">
            <a:spAutoFit/>
          </a:bodyPr>
          <a:lstStyle/>
          <a:p>
            <a:pPr>
              <a:lnSpc>
                <a:spcPts val="4073"/>
              </a:lnSpc>
            </a:pPr>
            <a:r>
              <a:rPr lang="en-US" sz="3394">
                <a:latin typeface="Muli Bold"/>
              </a:rPr>
              <a:t>CCTV</a:t>
            </a:r>
          </a:p>
        </p:txBody>
      </p:sp>
      <p:sp>
        <p:nvSpPr>
          <p:cNvPr id="6" name="TextBox 6"/>
          <p:cNvSpPr txBox="1"/>
          <p:nvPr/>
        </p:nvSpPr>
        <p:spPr>
          <a:xfrm>
            <a:off x="1028700" y="6003093"/>
            <a:ext cx="6991772" cy="359073"/>
          </a:xfrm>
          <a:prstGeom prst="rect">
            <a:avLst/>
          </a:prstGeom>
        </p:spPr>
        <p:txBody>
          <a:bodyPr lIns="0" tIns="0" rIns="0" bIns="0" rtlCol="0" anchor="t">
            <a:spAutoFit/>
          </a:bodyPr>
          <a:lstStyle/>
          <a:p>
            <a:pPr>
              <a:lnSpc>
                <a:spcPts val="3096"/>
              </a:lnSpc>
              <a:spcBef>
                <a:spcPct val="0"/>
              </a:spcBef>
            </a:pPr>
            <a:endParaRPr/>
          </a:p>
        </p:txBody>
      </p:sp>
      <p:sp>
        <p:nvSpPr>
          <p:cNvPr id="7" name="TextBox 7"/>
          <p:cNvSpPr txBox="1"/>
          <p:nvPr/>
        </p:nvSpPr>
        <p:spPr>
          <a:xfrm>
            <a:off x="7118987" y="2805752"/>
            <a:ext cx="6991772" cy="499963"/>
          </a:xfrm>
          <a:prstGeom prst="rect">
            <a:avLst/>
          </a:prstGeom>
        </p:spPr>
        <p:txBody>
          <a:bodyPr lIns="0" tIns="0" rIns="0" bIns="0" rtlCol="0" anchor="t">
            <a:spAutoFit/>
          </a:bodyPr>
          <a:lstStyle/>
          <a:p>
            <a:pPr>
              <a:lnSpc>
                <a:spcPts val="4073"/>
              </a:lnSpc>
            </a:pPr>
            <a:r>
              <a:rPr lang="en-US" sz="3394">
                <a:latin typeface="Muli Bold"/>
              </a:rPr>
              <a:t>Attendee</a:t>
            </a:r>
          </a:p>
        </p:txBody>
      </p:sp>
      <p:sp>
        <p:nvSpPr>
          <p:cNvPr id="8" name="TextBox 8"/>
          <p:cNvSpPr txBox="1"/>
          <p:nvPr/>
        </p:nvSpPr>
        <p:spPr>
          <a:xfrm>
            <a:off x="1028700" y="8590922"/>
            <a:ext cx="6991772" cy="368691"/>
          </a:xfrm>
          <a:prstGeom prst="rect">
            <a:avLst/>
          </a:prstGeom>
        </p:spPr>
        <p:txBody>
          <a:bodyPr lIns="0" tIns="0" rIns="0" bIns="0" rtlCol="0" anchor="t">
            <a:spAutoFit/>
          </a:bodyPr>
          <a:lstStyle/>
          <a:p>
            <a:pPr>
              <a:lnSpc>
                <a:spcPts val="3204"/>
              </a:lnSpc>
            </a:pPr>
            <a:endParaRPr/>
          </a:p>
        </p:txBody>
      </p:sp>
      <p:sp>
        <p:nvSpPr>
          <p:cNvPr id="9" name="TextBox 9"/>
          <p:cNvSpPr txBox="1"/>
          <p:nvPr/>
        </p:nvSpPr>
        <p:spPr>
          <a:xfrm>
            <a:off x="12083582" y="2801511"/>
            <a:ext cx="6991772" cy="499963"/>
          </a:xfrm>
          <a:prstGeom prst="rect">
            <a:avLst/>
          </a:prstGeom>
        </p:spPr>
        <p:txBody>
          <a:bodyPr lIns="0" tIns="0" rIns="0" bIns="0" rtlCol="0" anchor="t">
            <a:spAutoFit/>
          </a:bodyPr>
          <a:lstStyle/>
          <a:p>
            <a:pPr>
              <a:lnSpc>
                <a:spcPts val="4073"/>
              </a:lnSpc>
            </a:pPr>
            <a:r>
              <a:rPr lang="en-US" sz="3394">
                <a:latin typeface="Muli Bold"/>
              </a:rPr>
              <a:t>Download Recording</a:t>
            </a:r>
          </a:p>
        </p:txBody>
      </p:sp>
      <p:sp>
        <p:nvSpPr>
          <p:cNvPr id="10" name="AutoShape 10"/>
          <p:cNvSpPr/>
          <p:nvPr/>
        </p:nvSpPr>
        <p:spPr>
          <a:xfrm>
            <a:off x="4524586" y="3046730"/>
            <a:ext cx="1683779" cy="0"/>
          </a:xfrm>
          <a:prstGeom prst="line">
            <a:avLst/>
          </a:prstGeom>
          <a:ln w="47625" cap="rnd">
            <a:solidFill>
              <a:schemeClr val="tx1"/>
            </a:solidFill>
            <a:prstDash val="solid"/>
            <a:headEnd type="none" w="sm" len="sm"/>
            <a:tailEnd type="arrow" w="med" len="sm"/>
          </a:ln>
        </p:spPr>
      </p:sp>
      <p:sp>
        <p:nvSpPr>
          <p:cNvPr id="11" name="AutoShape 11"/>
          <p:cNvSpPr/>
          <p:nvPr/>
        </p:nvSpPr>
        <p:spPr>
          <a:xfrm>
            <a:off x="10095323" y="3046730"/>
            <a:ext cx="1683779" cy="0"/>
          </a:xfrm>
          <a:prstGeom prst="line">
            <a:avLst/>
          </a:prstGeom>
          <a:ln w="47625" cap="rnd">
            <a:solidFill>
              <a:schemeClr val="tx1"/>
            </a:solidFill>
            <a:prstDash val="solid"/>
            <a:headEnd type="none" w="sm" len="sm"/>
            <a:tailEnd type="arrow" w="med" len="sm"/>
          </a:ln>
        </p:spPr>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3">
            <a:lumMod val="60000"/>
            <a:lumOff val="40000"/>
          </a:schemeClr>
        </a:solidFill>
        <a:effectLst/>
      </p:bgPr>
    </p:bg>
    <p:spTree>
      <p:nvGrpSpPr>
        <p:cNvPr id="1" name=""/>
        <p:cNvGrpSpPr/>
        <p:nvPr/>
      </p:nvGrpSpPr>
      <p:grpSpPr>
        <a:xfrm>
          <a:off x="0" y="0"/>
          <a:ext cx="0" cy="0"/>
          <a:chOff x="0" y="0"/>
          <a:chExt cx="0" cy="0"/>
        </a:xfrm>
      </p:grpSpPr>
      <p:grpSp>
        <p:nvGrpSpPr>
          <p:cNvPr id="2" name="Group 2"/>
          <p:cNvGrpSpPr/>
          <p:nvPr/>
        </p:nvGrpSpPr>
        <p:grpSpPr>
          <a:xfrm>
            <a:off x="1273356" y="4788980"/>
            <a:ext cx="4758548" cy="4605970"/>
            <a:chOff x="0" y="0"/>
            <a:chExt cx="6344730" cy="6141293"/>
          </a:xfrm>
        </p:grpSpPr>
        <p:sp>
          <p:nvSpPr>
            <p:cNvPr id="3" name="TextBox 3"/>
            <p:cNvSpPr txBox="1"/>
            <p:nvPr/>
          </p:nvSpPr>
          <p:spPr>
            <a:xfrm>
              <a:off x="0" y="2859060"/>
              <a:ext cx="6344730" cy="2718322"/>
            </a:xfrm>
            <a:prstGeom prst="rect">
              <a:avLst/>
            </a:prstGeom>
          </p:spPr>
          <p:txBody>
            <a:bodyPr lIns="0" tIns="0" rIns="0" bIns="0" rtlCol="0" anchor="t">
              <a:spAutoFit/>
            </a:bodyPr>
            <a:lstStyle/>
            <a:p>
              <a:pPr>
                <a:lnSpc>
                  <a:spcPts val="3309"/>
                </a:lnSpc>
              </a:pPr>
              <a:r>
                <a:rPr lang="en-US" sz="2364">
                  <a:solidFill>
                    <a:srgbClr val="000000"/>
                  </a:solidFill>
                  <a:latin typeface="Muli Regular"/>
                </a:rPr>
                <a:t>Kami menggunakan cabang artificial intelligent yakni computer vision dalam pengembangan fitur face recognition pada system kami.</a:t>
              </a:r>
            </a:p>
          </p:txBody>
        </p:sp>
        <p:sp>
          <p:nvSpPr>
            <p:cNvPr id="4" name="TextBox 4"/>
            <p:cNvSpPr txBox="1"/>
            <p:nvPr/>
          </p:nvSpPr>
          <p:spPr>
            <a:xfrm>
              <a:off x="0" y="1862272"/>
              <a:ext cx="6344730" cy="669257"/>
            </a:xfrm>
            <a:prstGeom prst="rect">
              <a:avLst/>
            </a:prstGeom>
          </p:spPr>
          <p:txBody>
            <a:bodyPr lIns="0" tIns="0" rIns="0" bIns="0" rtlCol="0" anchor="t">
              <a:spAutoFit/>
            </a:bodyPr>
            <a:lstStyle/>
            <a:p>
              <a:pPr>
                <a:lnSpc>
                  <a:spcPts val="4070"/>
                </a:lnSpc>
              </a:pPr>
              <a:r>
                <a:rPr lang="en-US" sz="3391">
                  <a:solidFill>
                    <a:srgbClr val="000000"/>
                  </a:solidFill>
                  <a:latin typeface="Muli Bold"/>
                </a:rPr>
                <a:t>Artificial Intelligent</a:t>
              </a:r>
            </a:p>
          </p:txBody>
        </p:sp>
        <p:sp>
          <p:nvSpPr>
            <p:cNvPr id="5" name="TextBox 5"/>
            <p:cNvSpPr txBox="1"/>
            <p:nvPr/>
          </p:nvSpPr>
          <p:spPr>
            <a:xfrm>
              <a:off x="0" y="57150"/>
              <a:ext cx="3080192" cy="1195985"/>
            </a:xfrm>
            <a:prstGeom prst="rect">
              <a:avLst/>
            </a:prstGeom>
          </p:spPr>
          <p:txBody>
            <a:bodyPr lIns="0" tIns="0" rIns="0" bIns="0" rtlCol="0" anchor="t">
              <a:spAutoFit/>
            </a:bodyPr>
            <a:lstStyle/>
            <a:p>
              <a:pPr>
                <a:lnSpc>
                  <a:spcPts val="6783"/>
                </a:lnSpc>
              </a:pPr>
              <a:r>
                <a:rPr lang="en-US" sz="6167" spc="-61">
                  <a:solidFill>
                    <a:srgbClr val="1C3E88"/>
                  </a:solidFill>
                  <a:latin typeface="Muli Bold"/>
                </a:rPr>
                <a:t>01</a:t>
              </a:r>
            </a:p>
          </p:txBody>
        </p:sp>
      </p:grpSp>
      <p:grpSp>
        <p:nvGrpSpPr>
          <p:cNvPr id="6" name="Group 6"/>
          <p:cNvGrpSpPr>
            <a:grpSpLocks noChangeAspect="1"/>
          </p:cNvGrpSpPr>
          <p:nvPr/>
        </p:nvGrpSpPr>
        <p:grpSpPr>
          <a:xfrm>
            <a:off x="2606573" y="3867659"/>
            <a:ext cx="2092113" cy="2092105"/>
            <a:chOff x="0" y="0"/>
            <a:chExt cx="6350000" cy="6349975"/>
          </a:xfrm>
        </p:grpSpPr>
        <p:sp>
          <p:nvSpPr>
            <p:cNvPr id="7" name="Freeform 7"/>
            <p:cNvSpPr/>
            <p:nvPr/>
          </p:nvSpPr>
          <p:spPr>
            <a:xfrm>
              <a:off x="0" y="0"/>
              <a:ext cx="6350000" cy="6349974"/>
            </a:xfrm>
            <a:custGeom>
              <a:avLst/>
              <a:gdLst/>
              <a:ahLst/>
              <a:cxnLst/>
              <a:rect l="l" t="t" r="r" b="b"/>
              <a:pathLst>
                <a:path w="6350000" h="6349974">
                  <a:moveTo>
                    <a:pt x="6350000" y="3175025"/>
                  </a:moveTo>
                  <a:cubicBezTo>
                    <a:pt x="6350000" y="4928451"/>
                    <a:pt x="4928476" y="6349974"/>
                    <a:pt x="3175000" y="6349974"/>
                  </a:cubicBezTo>
                  <a:cubicBezTo>
                    <a:pt x="1421498" y="6349974"/>
                    <a:pt x="0" y="4928451"/>
                    <a:pt x="0" y="3175025"/>
                  </a:cubicBezTo>
                  <a:cubicBezTo>
                    <a:pt x="0" y="1421511"/>
                    <a:pt x="1421498" y="0"/>
                    <a:pt x="3175000" y="0"/>
                  </a:cubicBezTo>
                  <a:cubicBezTo>
                    <a:pt x="4928501" y="0"/>
                    <a:pt x="6350000" y="1421511"/>
                    <a:pt x="6350000" y="3175025"/>
                  </a:cubicBezTo>
                  <a:close/>
                </a:path>
              </a:pathLst>
            </a:custGeom>
            <a:blipFill>
              <a:blip r:embed="rId2"/>
              <a:stretch>
                <a:fillRect l="-24906" r="-24906"/>
              </a:stretch>
            </a:blipFill>
          </p:spPr>
        </p:sp>
      </p:grpSp>
      <p:grpSp>
        <p:nvGrpSpPr>
          <p:cNvPr id="8" name="Group 8"/>
          <p:cNvGrpSpPr/>
          <p:nvPr/>
        </p:nvGrpSpPr>
        <p:grpSpPr>
          <a:xfrm>
            <a:off x="7060069" y="4913711"/>
            <a:ext cx="4629685" cy="3681138"/>
            <a:chOff x="0" y="0"/>
            <a:chExt cx="6172913" cy="4908185"/>
          </a:xfrm>
        </p:grpSpPr>
        <p:sp>
          <p:nvSpPr>
            <p:cNvPr id="9" name="TextBox 9"/>
            <p:cNvSpPr txBox="1"/>
            <p:nvPr/>
          </p:nvSpPr>
          <p:spPr>
            <a:xfrm>
              <a:off x="0" y="2789613"/>
              <a:ext cx="6172913" cy="1569932"/>
            </a:xfrm>
            <a:prstGeom prst="rect">
              <a:avLst/>
            </a:prstGeom>
          </p:spPr>
          <p:txBody>
            <a:bodyPr lIns="0" tIns="0" rIns="0" bIns="0" rtlCol="0" anchor="t">
              <a:spAutoFit/>
            </a:bodyPr>
            <a:lstStyle/>
            <a:p>
              <a:pPr>
                <a:lnSpc>
                  <a:spcPts val="3220"/>
                </a:lnSpc>
              </a:pPr>
              <a:r>
                <a:rPr lang="en-US" sz="2300">
                  <a:solidFill>
                    <a:srgbClr val="000000"/>
                  </a:solidFill>
                  <a:latin typeface="Muli Regular"/>
                </a:rPr>
                <a:t>Penggunaan IoT pada komunikasi serial dua arah menggunakan protokol MQTT.</a:t>
              </a:r>
            </a:p>
          </p:txBody>
        </p:sp>
        <p:sp>
          <p:nvSpPr>
            <p:cNvPr id="10" name="TextBox 10"/>
            <p:cNvSpPr txBox="1"/>
            <p:nvPr/>
          </p:nvSpPr>
          <p:spPr>
            <a:xfrm>
              <a:off x="0" y="1812099"/>
              <a:ext cx="6172913" cy="650875"/>
            </a:xfrm>
            <a:prstGeom prst="rect">
              <a:avLst/>
            </a:prstGeom>
          </p:spPr>
          <p:txBody>
            <a:bodyPr lIns="0" tIns="0" rIns="0" bIns="0" rtlCol="0" anchor="t">
              <a:spAutoFit/>
            </a:bodyPr>
            <a:lstStyle/>
            <a:p>
              <a:pPr>
                <a:lnSpc>
                  <a:spcPts val="3960"/>
                </a:lnSpc>
              </a:pPr>
              <a:r>
                <a:rPr lang="en-US" sz="3300">
                  <a:solidFill>
                    <a:srgbClr val="000000"/>
                  </a:solidFill>
                  <a:latin typeface="Muli Bold"/>
                </a:rPr>
                <a:t>Internet Of Things</a:t>
              </a:r>
            </a:p>
          </p:txBody>
        </p:sp>
        <p:sp>
          <p:nvSpPr>
            <p:cNvPr id="11" name="TextBox 11"/>
            <p:cNvSpPr txBox="1"/>
            <p:nvPr/>
          </p:nvSpPr>
          <p:spPr>
            <a:xfrm>
              <a:off x="0" y="47625"/>
              <a:ext cx="2996779" cy="1171575"/>
            </a:xfrm>
            <a:prstGeom prst="rect">
              <a:avLst/>
            </a:prstGeom>
          </p:spPr>
          <p:txBody>
            <a:bodyPr lIns="0" tIns="0" rIns="0" bIns="0" rtlCol="0" anchor="t">
              <a:spAutoFit/>
            </a:bodyPr>
            <a:lstStyle/>
            <a:p>
              <a:pPr>
                <a:lnSpc>
                  <a:spcPts val="6600"/>
                </a:lnSpc>
              </a:pPr>
              <a:r>
                <a:rPr lang="en-US" sz="6000" spc="-60">
                  <a:solidFill>
                    <a:srgbClr val="1C3E88"/>
                  </a:solidFill>
                  <a:latin typeface="Muli Bold"/>
                </a:rPr>
                <a:t>02</a:t>
              </a:r>
            </a:p>
          </p:txBody>
        </p:sp>
      </p:grpSp>
      <p:grpSp>
        <p:nvGrpSpPr>
          <p:cNvPr id="12" name="Group 12"/>
          <p:cNvGrpSpPr/>
          <p:nvPr/>
        </p:nvGrpSpPr>
        <p:grpSpPr>
          <a:xfrm>
            <a:off x="12283248" y="4913711"/>
            <a:ext cx="4976052" cy="4576488"/>
            <a:chOff x="0" y="0"/>
            <a:chExt cx="6634735" cy="6101985"/>
          </a:xfrm>
        </p:grpSpPr>
        <p:sp>
          <p:nvSpPr>
            <p:cNvPr id="13" name="TextBox 13"/>
            <p:cNvSpPr txBox="1"/>
            <p:nvPr/>
          </p:nvSpPr>
          <p:spPr>
            <a:xfrm>
              <a:off x="0" y="3450013"/>
              <a:ext cx="6634735" cy="2103332"/>
            </a:xfrm>
            <a:prstGeom prst="rect">
              <a:avLst/>
            </a:prstGeom>
          </p:spPr>
          <p:txBody>
            <a:bodyPr lIns="0" tIns="0" rIns="0" bIns="0" rtlCol="0" anchor="t">
              <a:spAutoFit/>
            </a:bodyPr>
            <a:lstStyle/>
            <a:p>
              <a:pPr>
                <a:lnSpc>
                  <a:spcPts val="3220"/>
                </a:lnSpc>
              </a:pPr>
              <a:r>
                <a:rPr lang="en-US" sz="2300">
                  <a:solidFill>
                    <a:srgbClr val="000000"/>
                  </a:solidFill>
                  <a:latin typeface="Muli Regular"/>
                </a:rPr>
                <a:t>Penggunaan database management system berbasis website untuk mengatur berbagai data yang masuk pada produk. </a:t>
              </a:r>
            </a:p>
          </p:txBody>
        </p:sp>
        <p:sp>
          <p:nvSpPr>
            <p:cNvPr id="14" name="TextBox 14"/>
            <p:cNvSpPr txBox="1"/>
            <p:nvPr/>
          </p:nvSpPr>
          <p:spPr>
            <a:xfrm>
              <a:off x="0" y="1812099"/>
              <a:ext cx="6634735" cy="1311275"/>
            </a:xfrm>
            <a:prstGeom prst="rect">
              <a:avLst/>
            </a:prstGeom>
          </p:spPr>
          <p:txBody>
            <a:bodyPr lIns="0" tIns="0" rIns="0" bIns="0" rtlCol="0" anchor="t">
              <a:spAutoFit/>
            </a:bodyPr>
            <a:lstStyle/>
            <a:p>
              <a:pPr>
                <a:lnSpc>
                  <a:spcPts val="3960"/>
                </a:lnSpc>
              </a:pPr>
              <a:r>
                <a:rPr lang="en-US" sz="3300">
                  <a:solidFill>
                    <a:srgbClr val="000000"/>
                  </a:solidFill>
                  <a:latin typeface="Muli Bold"/>
                </a:rPr>
                <a:t>Web-based database management system</a:t>
              </a:r>
            </a:p>
          </p:txBody>
        </p:sp>
        <p:sp>
          <p:nvSpPr>
            <p:cNvPr id="15" name="TextBox 15"/>
            <p:cNvSpPr txBox="1"/>
            <p:nvPr/>
          </p:nvSpPr>
          <p:spPr>
            <a:xfrm>
              <a:off x="0" y="47625"/>
              <a:ext cx="3220981" cy="1171575"/>
            </a:xfrm>
            <a:prstGeom prst="rect">
              <a:avLst/>
            </a:prstGeom>
          </p:spPr>
          <p:txBody>
            <a:bodyPr lIns="0" tIns="0" rIns="0" bIns="0" rtlCol="0" anchor="t">
              <a:spAutoFit/>
            </a:bodyPr>
            <a:lstStyle/>
            <a:p>
              <a:pPr>
                <a:lnSpc>
                  <a:spcPts val="6600"/>
                </a:lnSpc>
              </a:pPr>
              <a:r>
                <a:rPr lang="en-US" sz="6000" spc="-60">
                  <a:solidFill>
                    <a:srgbClr val="1C3E88"/>
                  </a:solidFill>
                  <a:latin typeface="Muli Bold"/>
                </a:rPr>
                <a:t>03</a:t>
              </a:r>
            </a:p>
          </p:txBody>
        </p:sp>
      </p:grpSp>
      <p:grpSp>
        <p:nvGrpSpPr>
          <p:cNvPr id="16" name="Group 16"/>
          <p:cNvGrpSpPr>
            <a:grpSpLocks noChangeAspect="1"/>
          </p:cNvGrpSpPr>
          <p:nvPr/>
        </p:nvGrpSpPr>
        <p:grpSpPr>
          <a:xfrm>
            <a:off x="8328855" y="3867659"/>
            <a:ext cx="2092113" cy="2092105"/>
            <a:chOff x="0" y="0"/>
            <a:chExt cx="6350000" cy="6349975"/>
          </a:xfrm>
        </p:grpSpPr>
        <p:sp>
          <p:nvSpPr>
            <p:cNvPr id="17" name="Freeform 17"/>
            <p:cNvSpPr/>
            <p:nvPr/>
          </p:nvSpPr>
          <p:spPr>
            <a:xfrm>
              <a:off x="0" y="0"/>
              <a:ext cx="6350000" cy="6349974"/>
            </a:xfrm>
            <a:custGeom>
              <a:avLst/>
              <a:gdLst/>
              <a:ahLst/>
              <a:cxnLst/>
              <a:rect l="l" t="t" r="r" b="b"/>
              <a:pathLst>
                <a:path w="6350000" h="6349974">
                  <a:moveTo>
                    <a:pt x="6350000" y="3175025"/>
                  </a:moveTo>
                  <a:cubicBezTo>
                    <a:pt x="6350000" y="4928451"/>
                    <a:pt x="4928476" y="6349974"/>
                    <a:pt x="3175000" y="6349974"/>
                  </a:cubicBezTo>
                  <a:cubicBezTo>
                    <a:pt x="1421498" y="6349974"/>
                    <a:pt x="0" y="4928451"/>
                    <a:pt x="0" y="3175025"/>
                  </a:cubicBezTo>
                  <a:cubicBezTo>
                    <a:pt x="0" y="1421511"/>
                    <a:pt x="1421498" y="0"/>
                    <a:pt x="3175000" y="0"/>
                  </a:cubicBezTo>
                  <a:cubicBezTo>
                    <a:pt x="4928501" y="0"/>
                    <a:pt x="6350000" y="1421511"/>
                    <a:pt x="6350000" y="3175025"/>
                  </a:cubicBezTo>
                  <a:close/>
                </a:path>
              </a:pathLst>
            </a:custGeom>
            <a:blipFill>
              <a:blip r:embed="rId3"/>
              <a:stretch>
                <a:fillRect l="-39888" r="-37129"/>
              </a:stretch>
            </a:blipFill>
          </p:spPr>
        </p:sp>
      </p:grpSp>
      <p:grpSp>
        <p:nvGrpSpPr>
          <p:cNvPr id="18" name="Group 18"/>
          <p:cNvGrpSpPr>
            <a:grpSpLocks noChangeAspect="1"/>
          </p:cNvGrpSpPr>
          <p:nvPr/>
        </p:nvGrpSpPr>
        <p:grpSpPr>
          <a:xfrm>
            <a:off x="13725218" y="3742928"/>
            <a:ext cx="2092113" cy="2092105"/>
            <a:chOff x="0" y="0"/>
            <a:chExt cx="6350000" cy="6349975"/>
          </a:xfrm>
        </p:grpSpPr>
        <p:sp>
          <p:nvSpPr>
            <p:cNvPr id="19" name="Freeform 19"/>
            <p:cNvSpPr/>
            <p:nvPr/>
          </p:nvSpPr>
          <p:spPr>
            <a:xfrm>
              <a:off x="0" y="0"/>
              <a:ext cx="6350000" cy="6349974"/>
            </a:xfrm>
            <a:custGeom>
              <a:avLst/>
              <a:gdLst/>
              <a:ahLst/>
              <a:cxnLst/>
              <a:rect l="l" t="t" r="r" b="b"/>
              <a:pathLst>
                <a:path w="6350000" h="6349974">
                  <a:moveTo>
                    <a:pt x="6350000" y="3175025"/>
                  </a:moveTo>
                  <a:cubicBezTo>
                    <a:pt x="6350000" y="4928451"/>
                    <a:pt x="4928476" y="6349974"/>
                    <a:pt x="3175000" y="6349974"/>
                  </a:cubicBezTo>
                  <a:cubicBezTo>
                    <a:pt x="1421498" y="6349974"/>
                    <a:pt x="0" y="4928451"/>
                    <a:pt x="0" y="3175025"/>
                  </a:cubicBezTo>
                  <a:cubicBezTo>
                    <a:pt x="0" y="1421511"/>
                    <a:pt x="1421498" y="0"/>
                    <a:pt x="3175000" y="0"/>
                  </a:cubicBezTo>
                  <a:cubicBezTo>
                    <a:pt x="4928501" y="0"/>
                    <a:pt x="6350000" y="1421511"/>
                    <a:pt x="6350000" y="3175025"/>
                  </a:cubicBezTo>
                  <a:close/>
                </a:path>
              </a:pathLst>
            </a:custGeom>
            <a:blipFill>
              <a:blip r:embed="rId4"/>
              <a:stretch>
                <a:fillRect l="-49255" r="-49255"/>
              </a:stretch>
            </a:blipFill>
          </p:spPr>
        </p:sp>
      </p:grpSp>
      <p:sp>
        <p:nvSpPr>
          <p:cNvPr id="20" name="TextBox 20"/>
          <p:cNvSpPr txBox="1"/>
          <p:nvPr/>
        </p:nvSpPr>
        <p:spPr>
          <a:xfrm>
            <a:off x="1402219" y="1686435"/>
            <a:ext cx="15857081" cy="1431925"/>
          </a:xfrm>
          <a:prstGeom prst="rect">
            <a:avLst/>
          </a:prstGeom>
        </p:spPr>
        <p:txBody>
          <a:bodyPr lIns="0" tIns="0" rIns="0" bIns="0" rtlCol="0" anchor="t">
            <a:spAutoFit/>
          </a:bodyPr>
          <a:lstStyle/>
          <a:p>
            <a:pPr>
              <a:lnSpc>
                <a:spcPts val="11000"/>
              </a:lnSpc>
            </a:pPr>
            <a:r>
              <a:rPr lang="en-US" sz="9999" spc="-99">
                <a:solidFill>
                  <a:srgbClr val="000000"/>
                </a:solidFill>
                <a:latin typeface="Muli Bold"/>
              </a:rPr>
              <a:t>Teknologi yang digunakan</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2" name="TextBox 2"/>
          <p:cNvSpPr txBox="1"/>
          <p:nvPr/>
        </p:nvSpPr>
        <p:spPr>
          <a:xfrm>
            <a:off x="2452207" y="4503359"/>
            <a:ext cx="5770510" cy="4213225"/>
          </a:xfrm>
          <a:prstGeom prst="rect">
            <a:avLst/>
          </a:prstGeom>
        </p:spPr>
        <p:txBody>
          <a:bodyPr lIns="0" tIns="0" rIns="0" bIns="0" rtlCol="0" anchor="t">
            <a:spAutoFit/>
          </a:bodyPr>
          <a:lstStyle/>
          <a:p>
            <a:pPr>
              <a:lnSpc>
                <a:spcPts val="11000"/>
              </a:lnSpc>
            </a:pPr>
            <a:r>
              <a:rPr lang="en-US" sz="9999" spc="-99">
                <a:solidFill>
                  <a:srgbClr val="000000"/>
                </a:solidFill>
                <a:latin typeface="Muli Bold"/>
              </a:rPr>
              <a:t>Digital Platform Telkom</a:t>
            </a:r>
          </a:p>
        </p:txBody>
      </p:sp>
      <p:sp>
        <p:nvSpPr>
          <p:cNvPr id="3" name="AutoShape 3"/>
          <p:cNvSpPr/>
          <p:nvPr/>
        </p:nvSpPr>
        <p:spPr>
          <a:xfrm rot="2400268">
            <a:off x="2732712" y="5146838"/>
            <a:ext cx="12822577" cy="0"/>
          </a:xfrm>
          <a:prstGeom prst="line">
            <a:avLst/>
          </a:prstGeom>
          <a:ln w="28575" cap="rnd">
            <a:solidFill>
              <a:srgbClr val="1C3E88"/>
            </a:solidFill>
            <a:prstDash val="solid"/>
            <a:headEnd type="none" w="sm" len="sm"/>
            <a:tailEnd type="none" w="sm" len="sm"/>
          </a:ln>
        </p:spPr>
      </p:sp>
      <p:grpSp>
        <p:nvGrpSpPr>
          <p:cNvPr id="4" name="Group 4"/>
          <p:cNvGrpSpPr/>
          <p:nvPr/>
        </p:nvGrpSpPr>
        <p:grpSpPr>
          <a:xfrm>
            <a:off x="9669919" y="1028700"/>
            <a:ext cx="7589381" cy="3503854"/>
            <a:chOff x="0" y="0"/>
            <a:chExt cx="10119175" cy="4671805"/>
          </a:xfrm>
        </p:grpSpPr>
        <p:sp>
          <p:nvSpPr>
            <p:cNvPr id="5" name="TextBox 5"/>
            <p:cNvSpPr txBox="1"/>
            <p:nvPr/>
          </p:nvSpPr>
          <p:spPr>
            <a:xfrm>
              <a:off x="0" y="85725"/>
              <a:ext cx="10119175" cy="1937808"/>
            </a:xfrm>
            <a:prstGeom prst="rect">
              <a:avLst/>
            </a:prstGeom>
          </p:spPr>
          <p:txBody>
            <a:bodyPr lIns="0" tIns="0" rIns="0" bIns="0" rtlCol="0" anchor="t">
              <a:spAutoFit/>
            </a:bodyPr>
            <a:lstStyle/>
            <a:p>
              <a:pPr>
                <a:lnSpc>
                  <a:spcPts val="11000"/>
                </a:lnSpc>
              </a:pPr>
              <a:r>
                <a:rPr lang="en-US" sz="9999" spc="-99">
                  <a:solidFill>
                    <a:srgbClr val="000000"/>
                  </a:solidFill>
                  <a:latin typeface="Muli Bold"/>
                </a:rPr>
                <a:t>Antares</a:t>
              </a:r>
            </a:p>
          </p:txBody>
        </p:sp>
        <p:sp>
          <p:nvSpPr>
            <p:cNvPr id="6" name="TextBox 6"/>
            <p:cNvSpPr txBox="1"/>
            <p:nvPr/>
          </p:nvSpPr>
          <p:spPr>
            <a:xfrm>
              <a:off x="0" y="2582655"/>
              <a:ext cx="10119175" cy="2089150"/>
            </a:xfrm>
            <a:prstGeom prst="rect">
              <a:avLst/>
            </a:prstGeom>
          </p:spPr>
          <p:txBody>
            <a:bodyPr lIns="0" tIns="0" rIns="0" bIns="0" rtlCol="0" anchor="t">
              <a:spAutoFit/>
            </a:bodyPr>
            <a:lstStyle/>
            <a:p>
              <a:pPr>
                <a:lnSpc>
                  <a:spcPts val="4200"/>
                </a:lnSpc>
              </a:pPr>
              <a:r>
                <a:rPr lang="en-US" sz="3000">
                  <a:solidFill>
                    <a:srgbClr val="000000"/>
                  </a:solidFill>
                  <a:latin typeface="Muli Regular"/>
                </a:rPr>
                <a:t>Komunikasi dua arah antara perangkat dengan website menggunakan protokol MQTT yang telah disediakan oleh antares</a:t>
              </a:r>
            </a:p>
          </p:txBody>
        </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4">
            <a:lumMod val="40000"/>
            <a:lumOff val="60000"/>
          </a:schemeClr>
        </a:solidFill>
        <a:effectLst/>
      </p:bgPr>
    </p:bg>
    <p:spTree>
      <p:nvGrpSpPr>
        <p:cNvPr id="1" name=""/>
        <p:cNvGrpSpPr/>
        <p:nvPr/>
      </p:nvGrpSpPr>
      <p:grpSpPr>
        <a:xfrm>
          <a:off x="0" y="0"/>
          <a:ext cx="0" cy="0"/>
          <a:chOff x="0" y="0"/>
          <a:chExt cx="0" cy="0"/>
        </a:xfrm>
      </p:grpSpPr>
      <p:grpSp>
        <p:nvGrpSpPr>
          <p:cNvPr id="2" name="Group 2"/>
          <p:cNvGrpSpPr>
            <a:grpSpLocks noChangeAspect="1"/>
          </p:cNvGrpSpPr>
          <p:nvPr/>
        </p:nvGrpSpPr>
        <p:grpSpPr>
          <a:xfrm>
            <a:off x="2025612" y="2552700"/>
            <a:ext cx="3103411" cy="3103398"/>
            <a:chOff x="0" y="0"/>
            <a:chExt cx="6350000" cy="6349975"/>
          </a:xfrm>
        </p:grpSpPr>
        <p:sp>
          <p:nvSpPr>
            <p:cNvPr id="3" name="Freeform 3"/>
            <p:cNvSpPr/>
            <p:nvPr/>
          </p:nvSpPr>
          <p:spPr>
            <a:xfrm>
              <a:off x="0" y="0"/>
              <a:ext cx="6350000" cy="6349974"/>
            </a:xfrm>
            <a:custGeom>
              <a:avLst/>
              <a:gdLst/>
              <a:ahLst/>
              <a:cxnLst/>
              <a:rect l="l" t="t" r="r" b="b"/>
              <a:pathLst>
                <a:path w="6350000" h="6349974">
                  <a:moveTo>
                    <a:pt x="6350000" y="3175025"/>
                  </a:moveTo>
                  <a:cubicBezTo>
                    <a:pt x="6350000" y="4928451"/>
                    <a:pt x="4928476" y="6349974"/>
                    <a:pt x="3175000" y="6349974"/>
                  </a:cubicBezTo>
                  <a:cubicBezTo>
                    <a:pt x="1421498" y="6349974"/>
                    <a:pt x="0" y="4928451"/>
                    <a:pt x="0" y="3175025"/>
                  </a:cubicBezTo>
                  <a:cubicBezTo>
                    <a:pt x="0" y="1421511"/>
                    <a:pt x="1421498" y="0"/>
                    <a:pt x="3175000" y="0"/>
                  </a:cubicBezTo>
                  <a:cubicBezTo>
                    <a:pt x="4928501" y="0"/>
                    <a:pt x="6350000" y="1421511"/>
                    <a:pt x="6350000" y="3175025"/>
                  </a:cubicBezTo>
                  <a:close/>
                </a:path>
              </a:pathLst>
            </a:custGeom>
            <a:blipFill>
              <a:blip r:embed="rId2"/>
              <a:stretch>
                <a:fillRect l="-21246" t="-37202" r="-25007" b="-6674"/>
              </a:stretch>
            </a:blipFill>
          </p:spPr>
        </p:sp>
      </p:grpSp>
      <p:sp>
        <p:nvSpPr>
          <p:cNvPr id="4" name="TextBox 4"/>
          <p:cNvSpPr txBox="1"/>
          <p:nvPr/>
        </p:nvSpPr>
        <p:spPr>
          <a:xfrm>
            <a:off x="3577317" y="1071333"/>
            <a:ext cx="11133364" cy="899160"/>
          </a:xfrm>
          <a:prstGeom prst="rect">
            <a:avLst/>
          </a:prstGeom>
        </p:spPr>
        <p:txBody>
          <a:bodyPr lIns="0" tIns="0" rIns="0" bIns="0" rtlCol="0" anchor="t">
            <a:spAutoFit/>
          </a:bodyPr>
          <a:lstStyle/>
          <a:p>
            <a:pPr algn="ctr">
              <a:lnSpc>
                <a:spcPts val="6902"/>
              </a:lnSpc>
            </a:pPr>
            <a:r>
              <a:rPr lang="en-US" sz="6275" spc="-62" dirty="0" err="1">
                <a:solidFill>
                  <a:srgbClr val="000000"/>
                </a:solidFill>
                <a:latin typeface="Muli Bold"/>
              </a:rPr>
              <a:t>Berkenalan</a:t>
            </a:r>
            <a:r>
              <a:rPr lang="en-US" sz="6275" spc="-62" dirty="0">
                <a:solidFill>
                  <a:srgbClr val="000000"/>
                </a:solidFill>
                <a:latin typeface="Muli Bold"/>
              </a:rPr>
              <a:t> </a:t>
            </a:r>
            <a:r>
              <a:rPr lang="en-US" sz="6275" spc="-62" dirty="0" err="1">
                <a:solidFill>
                  <a:srgbClr val="000000"/>
                </a:solidFill>
                <a:latin typeface="Muli Bold"/>
              </a:rPr>
              <a:t>dengan</a:t>
            </a:r>
            <a:r>
              <a:rPr lang="en-US" sz="6275" spc="-62" dirty="0">
                <a:solidFill>
                  <a:srgbClr val="000000"/>
                </a:solidFill>
                <a:latin typeface="Muli Bold"/>
              </a:rPr>
              <a:t> Tim Kami</a:t>
            </a:r>
          </a:p>
        </p:txBody>
      </p:sp>
      <p:grpSp>
        <p:nvGrpSpPr>
          <p:cNvPr id="5" name="Group 5"/>
          <p:cNvGrpSpPr/>
          <p:nvPr/>
        </p:nvGrpSpPr>
        <p:grpSpPr>
          <a:xfrm>
            <a:off x="1493387" y="6175631"/>
            <a:ext cx="4167862" cy="3510785"/>
            <a:chOff x="0" y="9525"/>
            <a:chExt cx="5557149" cy="4681046"/>
          </a:xfrm>
        </p:grpSpPr>
        <p:sp>
          <p:nvSpPr>
            <p:cNvPr id="6" name="TextBox 6"/>
            <p:cNvSpPr txBox="1"/>
            <p:nvPr/>
          </p:nvSpPr>
          <p:spPr>
            <a:xfrm>
              <a:off x="0" y="1520439"/>
              <a:ext cx="5557149" cy="3170132"/>
            </a:xfrm>
            <a:prstGeom prst="rect">
              <a:avLst/>
            </a:prstGeom>
          </p:spPr>
          <p:txBody>
            <a:bodyPr lIns="0" tIns="0" rIns="0" bIns="0" rtlCol="0" anchor="t">
              <a:spAutoFit/>
            </a:bodyPr>
            <a:lstStyle/>
            <a:p>
              <a:pPr algn="ctr">
                <a:lnSpc>
                  <a:spcPts val="3219"/>
                </a:lnSpc>
                <a:spcBef>
                  <a:spcPct val="0"/>
                </a:spcBef>
              </a:pPr>
              <a:r>
                <a:rPr lang="en-US" sz="2300" dirty="0" err="1">
                  <a:solidFill>
                    <a:srgbClr val="000000"/>
                  </a:solidFill>
                  <a:latin typeface="Muli Regular"/>
                </a:rPr>
                <a:t>Mahasiswa</a:t>
              </a:r>
              <a:r>
                <a:rPr lang="en-US" sz="2300" dirty="0">
                  <a:solidFill>
                    <a:srgbClr val="000000"/>
                  </a:solidFill>
                  <a:latin typeface="Muli Regular"/>
                </a:rPr>
                <a:t> </a:t>
              </a:r>
              <a:r>
                <a:rPr lang="en-US" sz="2300" dirty="0" err="1">
                  <a:solidFill>
                    <a:srgbClr val="000000"/>
                  </a:solidFill>
                  <a:latin typeface="Muli Regular"/>
                </a:rPr>
                <a:t>jurusan</a:t>
              </a:r>
              <a:r>
                <a:rPr lang="en-US" sz="2300" dirty="0">
                  <a:solidFill>
                    <a:srgbClr val="000000"/>
                  </a:solidFill>
                  <a:latin typeface="Muli Regular"/>
                </a:rPr>
                <a:t> computer science di Universitas Bina Nusantara yang </a:t>
              </a:r>
              <a:r>
                <a:rPr lang="en-US" sz="2300" dirty="0" err="1">
                  <a:solidFill>
                    <a:srgbClr val="000000"/>
                  </a:solidFill>
                  <a:latin typeface="Muli Regular"/>
                </a:rPr>
                <a:t>berpengalaman</a:t>
              </a:r>
              <a:r>
                <a:rPr lang="en-US" sz="2300" dirty="0">
                  <a:solidFill>
                    <a:srgbClr val="000000"/>
                  </a:solidFill>
                  <a:latin typeface="Muli Regular"/>
                </a:rPr>
                <a:t> </a:t>
              </a:r>
              <a:r>
                <a:rPr lang="en-US" sz="2300" dirty="0" err="1">
                  <a:solidFill>
                    <a:srgbClr val="000000"/>
                  </a:solidFill>
                  <a:latin typeface="Muli Regular"/>
                </a:rPr>
                <a:t>menjadi</a:t>
              </a:r>
              <a:r>
                <a:rPr lang="en-US" sz="2300" dirty="0">
                  <a:solidFill>
                    <a:srgbClr val="000000"/>
                  </a:solidFill>
                  <a:latin typeface="Muli Regular"/>
                </a:rPr>
                <a:t> </a:t>
              </a:r>
              <a:r>
                <a:rPr lang="en-US" sz="2300" dirty="0" err="1">
                  <a:solidFill>
                    <a:srgbClr val="000000"/>
                  </a:solidFill>
                  <a:latin typeface="Muli Regular"/>
                </a:rPr>
                <a:t>asisten</a:t>
              </a:r>
              <a:r>
                <a:rPr lang="en-US" sz="2300" dirty="0">
                  <a:solidFill>
                    <a:srgbClr val="000000"/>
                  </a:solidFill>
                  <a:latin typeface="Muli Regular"/>
                </a:rPr>
                <a:t> </a:t>
              </a:r>
              <a:r>
                <a:rPr lang="en-US" sz="2300" dirty="0" err="1">
                  <a:solidFill>
                    <a:srgbClr val="000000"/>
                  </a:solidFill>
                  <a:latin typeface="Muli Regular"/>
                </a:rPr>
                <a:t>riset</a:t>
              </a:r>
              <a:r>
                <a:rPr lang="en-US" sz="2300" dirty="0">
                  <a:solidFill>
                    <a:srgbClr val="000000"/>
                  </a:solidFill>
                  <a:latin typeface="Muli Regular"/>
                </a:rPr>
                <a:t> </a:t>
              </a:r>
              <a:r>
                <a:rPr lang="en-US" sz="2300" dirty="0" err="1">
                  <a:solidFill>
                    <a:srgbClr val="000000"/>
                  </a:solidFill>
                  <a:latin typeface="Muli Regular"/>
                </a:rPr>
                <a:t>dalam</a:t>
              </a:r>
              <a:r>
                <a:rPr lang="en-US" sz="2300" dirty="0">
                  <a:solidFill>
                    <a:srgbClr val="000000"/>
                  </a:solidFill>
                  <a:latin typeface="Muli Regular"/>
                </a:rPr>
                <a:t> </a:t>
              </a:r>
              <a:r>
                <a:rPr lang="en-US" sz="2300" dirty="0" err="1">
                  <a:solidFill>
                    <a:srgbClr val="000000"/>
                  </a:solidFill>
                  <a:latin typeface="Muli Regular"/>
                </a:rPr>
                <a:t>beberapa</a:t>
              </a:r>
              <a:r>
                <a:rPr lang="en-US" sz="2300" dirty="0">
                  <a:solidFill>
                    <a:srgbClr val="000000"/>
                  </a:solidFill>
                  <a:latin typeface="Muli Regular"/>
                </a:rPr>
                <a:t> </a:t>
              </a:r>
              <a:r>
                <a:rPr lang="en-US" sz="2300" dirty="0" err="1">
                  <a:solidFill>
                    <a:srgbClr val="000000"/>
                  </a:solidFill>
                  <a:latin typeface="Muli Regular"/>
                </a:rPr>
                <a:t>penelitian</a:t>
              </a:r>
              <a:r>
                <a:rPr lang="en-US" sz="2300" dirty="0">
                  <a:solidFill>
                    <a:srgbClr val="000000"/>
                  </a:solidFill>
                  <a:latin typeface="Muli Regular"/>
                </a:rPr>
                <a:t> </a:t>
              </a:r>
              <a:r>
                <a:rPr lang="en-US" sz="2300" dirty="0" err="1">
                  <a:solidFill>
                    <a:srgbClr val="000000"/>
                  </a:solidFill>
                  <a:latin typeface="Muli Regular"/>
                </a:rPr>
                <a:t>bersama</a:t>
              </a:r>
              <a:r>
                <a:rPr lang="en-US" sz="2300" dirty="0">
                  <a:solidFill>
                    <a:srgbClr val="000000"/>
                  </a:solidFill>
                  <a:latin typeface="Muli Regular"/>
                </a:rPr>
                <a:t> </a:t>
              </a:r>
              <a:r>
                <a:rPr lang="en-US" sz="2300" dirty="0" err="1">
                  <a:solidFill>
                    <a:srgbClr val="000000"/>
                  </a:solidFill>
                  <a:latin typeface="Muli Regular"/>
                </a:rPr>
                <a:t>dosen</a:t>
              </a:r>
              <a:r>
                <a:rPr lang="en-US" sz="2300" dirty="0">
                  <a:solidFill>
                    <a:srgbClr val="000000"/>
                  </a:solidFill>
                  <a:latin typeface="Muli Regular"/>
                </a:rPr>
                <a:t>. </a:t>
              </a:r>
            </a:p>
          </p:txBody>
        </p:sp>
        <p:sp>
          <p:nvSpPr>
            <p:cNvPr id="7" name="TextBox 7"/>
            <p:cNvSpPr txBox="1"/>
            <p:nvPr/>
          </p:nvSpPr>
          <p:spPr>
            <a:xfrm>
              <a:off x="0" y="9525"/>
              <a:ext cx="5557149" cy="1311274"/>
            </a:xfrm>
            <a:prstGeom prst="rect">
              <a:avLst/>
            </a:prstGeom>
          </p:spPr>
          <p:txBody>
            <a:bodyPr lIns="0" tIns="0" rIns="0" bIns="0" rtlCol="0" anchor="t">
              <a:spAutoFit/>
            </a:bodyPr>
            <a:lstStyle/>
            <a:p>
              <a:pPr algn="ctr">
                <a:lnSpc>
                  <a:spcPts val="3960"/>
                </a:lnSpc>
              </a:pPr>
              <a:r>
                <a:rPr lang="en-US" sz="3300" dirty="0">
                  <a:solidFill>
                    <a:srgbClr val="000000"/>
                  </a:solidFill>
                  <a:latin typeface="Muli Bold Bold"/>
                </a:rPr>
                <a:t>Felix Filipi, Data Scientist</a:t>
              </a:r>
            </a:p>
          </p:txBody>
        </p:sp>
      </p:grpSp>
      <p:grpSp>
        <p:nvGrpSpPr>
          <p:cNvPr id="8" name="Group 8"/>
          <p:cNvGrpSpPr/>
          <p:nvPr/>
        </p:nvGrpSpPr>
        <p:grpSpPr>
          <a:xfrm>
            <a:off x="7060069" y="6168487"/>
            <a:ext cx="4167862" cy="3509038"/>
            <a:chOff x="0" y="0"/>
            <a:chExt cx="5557149" cy="4678717"/>
          </a:xfrm>
        </p:grpSpPr>
        <p:sp>
          <p:nvSpPr>
            <p:cNvPr id="9" name="TextBox 9"/>
            <p:cNvSpPr txBox="1"/>
            <p:nvPr/>
          </p:nvSpPr>
          <p:spPr>
            <a:xfrm>
              <a:off x="0" y="1520439"/>
              <a:ext cx="5557149" cy="3170132"/>
            </a:xfrm>
            <a:prstGeom prst="rect">
              <a:avLst/>
            </a:prstGeom>
          </p:spPr>
          <p:txBody>
            <a:bodyPr lIns="0" tIns="0" rIns="0" bIns="0" rtlCol="0" anchor="t">
              <a:spAutoFit/>
            </a:bodyPr>
            <a:lstStyle/>
            <a:p>
              <a:pPr algn="ctr">
                <a:lnSpc>
                  <a:spcPts val="3219"/>
                </a:lnSpc>
                <a:spcBef>
                  <a:spcPct val="0"/>
                </a:spcBef>
              </a:pPr>
              <a:r>
                <a:rPr lang="en-US" sz="2300">
                  <a:solidFill>
                    <a:srgbClr val="000000"/>
                  </a:solidFill>
                  <a:latin typeface="Muli Regular"/>
                </a:rPr>
                <a:t>Mahasiswa jurusan computer science di Universitas Bina Nusantara yang berpengalaman dalam membangun website seperti bagikanilmu.com</a:t>
              </a:r>
            </a:p>
          </p:txBody>
        </p:sp>
        <p:sp>
          <p:nvSpPr>
            <p:cNvPr id="10" name="TextBox 10"/>
            <p:cNvSpPr txBox="1"/>
            <p:nvPr/>
          </p:nvSpPr>
          <p:spPr>
            <a:xfrm>
              <a:off x="0" y="9525"/>
              <a:ext cx="5557149" cy="1311275"/>
            </a:xfrm>
            <a:prstGeom prst="rect">
              <a:avLst/>
            </a:prstGeom>
          </p:spPr>
          <p:txBody>
            <a:bodyPr lIns="0" tIns="0" rIns="0" bIns="0" rtlCol="0" anchor="t">
              <a:spAutoFit/>
            </a:bodyPr>
            <a:lstStyle/>
            <a:p>
              <a:pPr algn="ctr">
                <a:lnSpc>
                  <a:spcPts val="3960"/>
                </a:lnSpc>
              </a:pPr>
              <a:r>
                <a:rPr lang="en-US" sz="3300">
                  <a:solidFill>
                    <a:srgbClr val="000000"/>
                  </a:solidFill>
                  <a:latin typeface="Muli Bold Bold"/>
                </a:rPr>
                <a:t>Febrian Nugroho, Backend Developer</a:t>
              </a:r>
            </a:p>
          </p:txBody>
        </p:sp>
      </p:grpSp>
      <p:grpSp>
        <p:nvGrpSpPr>
          <p:cNvPr id="11" name="Group 11"/>
          <p:cNvGrpSpPr/>
          <p:nvPr/>
        </p:nvGrpSpPr>
        <p:grpSpPr>
          <a:xfrm>
            <a:off x="12394069" y="6168487"/>
            <a:ext cx="4167862" cy="3509038"/>
            <a:chOff x="0" y="0"/>
            <a:chExt cx="5557149" cy="4678717"/>
          </a:xfrm>
        </p:grpSpPr>
        <p:sp>
          <p:nvSpPr>
            <p:cNvPr id="12" name="TextBox 12"/>
            <p:cNvSpPr txBox="1"/>
            <p:nvPr/>
          </p:nvSpPr>
          <p:spPr>
            <a:xfrm>
              <a:off x="0" y="1520439"/>
              <a:ext cx="5557149" cy="3170132"/>
            </a:xfrm>
            <a:prstGeom prst="rect">
              <a:avLst/>
            </a:prstGeom>
          </p:spPr>
          <p:txBody>
            <a:bodyPr lIns="0" tIns="0" rIns="0" bIns="0" rtlCol="0" anchor="t">
              <a:spAutoFit/>
            </a:bodyPr>
            <a:lstStyle/>
            <a:p>
              <a:pPr algn="ctr">
                <a:lnSpc>
                  <a:spcPts val="3219"/>
                </a:lnSpc>
                <a:spcBef>
                  <a:spcPct val="0"/>
                </a:spcBef>
              </a:pPr>
              <a:r>
                <a:rPr lang="en-US" sz="2300">
                  <a:solidFill>
                    <a:srgbClr val="000000"/>
                  </a:solidFill>
                  <a:latin typeface="Muli Regular"/>
                </a:rPr>
                <a:t>Mahasiswa jurusan computer science di Universitas Bina Nusantara yang berpengalaman menjadi anggota inti himpunan mahasiswa informatika.</a:t>
              </a:r>
            </a:p>
          </p:txBody>
        </p:sp>
        <p:sp>
          <p:nvSpPr>
            <p:cNvPr id="13" name="TextBox 13"/>
            <p:cNvSpPr txBox="1"/>
            <p:nvPr/>
          </p:nvSpPr>
          <p:spPr>
            <a:xfrm>
              <a:off x="0" y="9525"/>
              <a:ext cx="5557149" cy="1311275"/>
            </a:xfrm>
            <a:prstGeom prst="rect">
              <a:avLst/>
            </a:prstGeom>
          </p:spPr>
          <p:txBody>
            <a:bodyPr lIns="0" tIns="0" rIns="0" bIns="0" rtlCol="0" anchor="t">
              <a:spAutoFit/>
            </a:bodyPr>
            <a:lstStyle/>
            <a:p>
              <a:pPr algn="ctr">
                <a:lnSpc>
                  <a:spcPts val="3960"/>
                </a:lnSpc>
              </a:pPr>
              <a:r>
                <a:rPr lang="en-US" sz="3300">
                  <a:solidFill>
                    <a:srgbClr val="000000"/>
                  </a:solidFill>
                  <a:latin typeface="Muli Bold Bold"/>
                </a:rPr>
                <a:t>Christoper Luis, Frontend Developer</a:t>
              </a:r>
            </a:p>
          </p:txBody>
        </p:sp>
      </p:grpSp>
      <p:grpSp>
        <p:nvGrpSpPr>
          <p:cNvPr id="14" name="Group 14"/>
          <p:cNvGrpSpPr>
            <a:grpSpLocks noChangeAspect="1"/>
          </p:cNvGrpSpPr>
          <p:nvPr/>
        </p:nvGrpSpPr>
        <p:grpSpPr>
          <a:xfrm>
            <a:off x="7592295" y="2679751"/>
            <a:ext cx="3103411" cy="3103398"/>
            <a:chOff x="0" y="0"/>
            <a:chExt cx="6350000" cy="6349975"/>
          </a:xfrm>
        </p:grpSpPr>
        <p:sp>
          <p:nvSpPr>
            <p:cNvPr id="15" name="Freeform 15"/>
            <p:cNvSpPr/>
            <p:nvPr/>
          </p:nvSpPr>
          <p:spPr>
            <a:xfrm>
              <a:off x="0" y="0"/>
              <a:ext cx="6350000" cy="6349974"/>
            </a:xfrm>
            <a:custGeom>
              <a:avLst/>
              <a:gdLst/>
              <a:ahLst/>
              <a:cxnLst/>
              <a:rect l="l" t="t" r="r" b="b"/>
              <a:pathLst>
                <a:path w="6350000" h="6349974">
                  <a:moveTo>
                    <a:pt x="6350000" y="3175025"/>
                  </a:moveTo>
                  <a:cubicBezTo>
                    <a:pt x="6350000" y="4928451"/>
                    <a:pt x="4928476" y="6349974"/>
                    <a:pt x="3175000" y="6349974"/>
                  </a:cubicBezTo>
                  <a:cubicBezTo>
                    <a:pt x="1421498" y="6349974"/>
                    <a:pt x="0" y="4928451"/>
                    <a:pt x="0" y="3175025"/>
                  </a:cubicBezTo>
                  <a:cubicBezTo>
                    <a:pt x="0" y="1421511"/>
                    <a:pt x="1421498" y="0"/>
                    <a:pt x="3175000" y="0"/>
                  </a:cubicBezTo>
                  <a:cubicBezTo>
                    <a:pt x="4928501" y="0"/>
                    <a:pt x="6350000" y="1421511"/>
                    <a:pt x="6350000" y="3175025"/>
                  </a:cubicBezTo>
                  <a:close/>
                </a:path>
              </a:pathLst>
            </a:custGeom>
            <a:blipFill>
              <a:blip r:embed="rId3"/>
              <a:stretch>
                <a:fillRect l="-36607" t="-17671" r="-38988" b="-14025"/>
              </a:stretch>
            </a:blipFill>
          </p:spPr>
        </p:sp>
      </p:grpSp>
      <p:grpSp>
        <p:nvGrpSpPr>
          <p:cNvPr id="16" name="Group 16"/>
          <p:cNvGrpSpPr>
            <a:grpSpLocks noChangeAspect="1"/>
          </p:cNvGrpSpPr>
          <p:nvPr/>
        </p:nvGrpSpPr>
        <p:grpSpPr>
          <a:xfrm>
            <a:off x="13158977" y="2679751"/>
            <a:ext cx="3103411" cy="3103398"/>
            <a:chOff x="0" y="0"/>
            <a:chExt cx="6350000" cy="6349975"/>
          </a:xfrm>
        </p:grpSpPr>
        <p:sp>
          <p:nvSpPr>
            <p:cNvPr id="17" name="Freeform 17"/>
            <p:cNvSpPr/>
            <p:nvPr/>
          </p:nvSpPr>
          <p:spPr>
            <a:xfrm>
              <a:off x="0" y="0"/>
              <a:ext cx="6350000" cy="6349974"/>
            </a:xfrm>
            <a:custGeom>
              <a:avLst/>
              <a:gdLst/>
              <a:ahLst/>
              <a:cxnLst/>
              <a:rect l="l" t="t" r="r" b="b"/>
              <a:pathLst>
                <a:path w="6350000" h="6349974">
                  <a:moveTo>
                    <a:pt x="6350000" y="3175025"/>
                  </a:moveTo>
                  <a:cubicBezTo>
                    <a:pt x="6350000" y="4928451"/>
                    <a:pt x="4928476" y="6349974"/>
                    <a:pt x="3175000" y="6349974"/>
                  </a:cubicBezTo>
                  <a:cubicBezTo>
                    <a:pt x="1421498" y="6349974"/>
                    <a:pt x="0" y="4928451"/>
                    <a:pt x="0" y="3175025"/>
                  </a:cubicBezTo>
                  <a:cubicBezTo>
                    <a:pt x="0" y="1421511"/>
                    <a:pt x="1421498" y="0"/>
                    <a:pt x="3175000" y="0"/>
                  </a:cubicBezTo>
                  <a:cubicBezTo>
                    <a:pt x="4928501" y="0"/>
                    <a:pt x="6350000" y="1421511"/>
                    <a:pt x="6350000" y="3175025"/>
                  </a:cubicBezTo>
                  <a:close/>
                </a:path>
              </a:pathLst>
            </a:custGeom>
            <a:blipFill>
              <a:blip r:embed="rId4"/>
              <a:stretch>
                <a:fillRect l="-28422" r="-11681"/>
              </a:stretch>
            </a:blipFill>
          </p:spPr>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2" name="AutoShape 2"/>
          <p:cNvSpPr/>
          <p:nvPr/>
        </p:nvSpPr>
        <p:spPr>
          <a:xfrm rot="-5400000">
            <a:off x="1104238" y="5134671"/>
            <a:ext cx="8218683" cy="0"/>
          </a:xfrm>
          <a:prstGeom prst="line">
            <a:avLst/>
          </a:prstGeom>
          <a:ln w="28575" cap="rnd">
            <a:solidFill>
              <a:srgbClr val="1C3E88"/>
            </a:solidFill>
            <a:prstDash val="solid"/>
            <a:headEnd type="none" w="sm" len="sm"/>
            <a:tailEnd type="none" w="sm" len="sm"/>
          </a:ln>
        </p:spPr>
      </p:sp>
      <p:grpSp>
        <p:nvGrpSpPr>
          <p:cNvPr id="3" name="Group 3"/>
          <p:cNvGrpSpPr>
            <a:grpSpLocks noChangeAspect="1"/>
          </p:cNvGrpSpPr>
          <p:nvPr/>
        </p:nvGrpSpPr>
        <p:grpSpPr>
          <a:xfrm>
            <a:off x="1133419" y="1028700"/>
            <a:ext cx="2698765" cy="2698754"/>
            <a:chOff x="0" y="0"/>
            <a:chExt cx="6350000" cy="6349975"/>
          </a:xfrm>
        </p:grpSpPr>
        <p:sp>
          <p:nvSpPr>
            <p:cNvPr id="4" name="Freeform 4"/>
            <p:cNvSpPr/>
            <p:nvPr/>
          </p:nvSpPr>
          <p:spPr>
            <a:xfrm>
              <a:off x="0" y="0"/>
              <a:ext cx="6350000" cy="6349974"/>
            </a:xfrm>
            <a:custGeom>
              <a:avLst/>
              <a:gdLst/>
              <a:ahLst/>
              <a:cxnLst/>
              <a:rect l="l" t="t" r="r" b="b"/>
              <a:pathLst>
                <a:path w="6350000" h="6349974">
                  <a:moveTo>
                    <a:pt x="6350000" y="3175025"/>
                  </a:moveTo>
                  <a:cubicBezTo>
                    <a:pt x="6350000" y="4928451"/>
                    <a:pt x="4928476" y="6349974"/>
                    <a:pt x="3175000" y="6349974"/>
                  </a:cubicBezTo>
                  <a:cubicBezTo>
                    <a:pt x="1421498" y="6349974"/>
                    <a:pt x="0" y="4928451"/>
                    <a:pt x="0" y="3175025"/>
                  </a:cubicBezTo>
                  <a:cubicBezTo>
                    <a:pt x="0" y="1421511"/>
                    <a:pt x="1421498" y="0"/>
                    <a:pt x="3175000" y="0"/>
                  </a:cubicBezTo>
                  <a:cubicBezTo>
                    <a:pt x="4928501" y="0"/>
                    <a:pt x="6350000" y="1421511"/>
                    <a:pt x="6350000" y="3175025"/>
                  </a:cubicBezTo>
                  <a:close/>
                </a:path>
              </a:pathLst>
            </a:custGeom>
            <a:blipFill>
              <a:blip r:embed="rId2"/>
              <a:stretch>
                <a:fillRect l="-8308" r="-8308"/>
              </a:stretch>
            </a:blipFill>
          </p:spPr>
        </p:sp>
      </p:grpSp>
      <p:sp>
        <p:nvSpPr>
          <p:cNvPr id="5" name="AutoShape 5"/>
          <p:cNvSpPr/>
          <p:nvPr/>
        </p:nvSpPr>
        <p:spPr>
          <a:xfrm rot="-5400000">
            <a:off x="8702725" y="5123754"/>
            <a:ext cx="8218683" cy="0"/>
          </a:xfrm>
          <a:prstGeom prst="line">
            <a:avLst/>
          </a:prstGeom>
          <a:ln w="28575" cap="rnd">
            <a:solidFill>
              <a:srgbClr val="1C3E88"/>
            </a:solidFill>
            <a:prstDash val="solid"/>
            <a:headEnd type="none" w="sm" len="sm"/>
            <a:tailEnd type="none" w="sm" len="sm"/>
          </a:ln>
        </p:spPr>
      </p:sp>
      <p:grpSp>
        <p:nvGrpSpPr>
          <p:cNvPr id="6" name="Group 6"/>
          <p:cNvGrpSpPr>
            <a:grpSpLocks noChangeAspect="1"/>
          </p:cNvGrpSpPr>
          <p:nvPr/>
        </p:nvGrpSpPr>
        <p:grpSpPr>
          <a:xfrm>
            <a:off x="14060154" y="1039617"/>
            <a:ext cx="2698765" cy="2698754"/>
            <a:chOff x="0" y="0"/>
            <a:chExt cx="6350000" cy="6349975"/>
          </a:xfrm>
        </p:grpSpPr>
        <p:sp>
          <p:nvSpPr>
            <p:cNvPr id="7" name="Freeform 7"/>
            <p:cNvSpPr/>
            <p:nvPr/>
          </p:nvSpPr>
          <p:spPr>
            <a:xfrm>
              <a:off x="0" y="0"/>
              <a:ext cx="6350000" cy="6349974"/>
            </a:xfrm>
            <a:custGeom>
              <a:avLst/>
              <a:gdLst/>
              <a:ahLst/>
              <a:cxnLst/>
              <a:rect l="l" t="t" r="r" b="b"/>
              <a:pathLst>
                <a:path w="6350000" h="6349974">
                  <a:moveTo>
                    <a:pt x="6350000" y="3175025"/>
                  </a:moveTo>
                  <a:cubicBezTo>
                    <a:pt x="6350000" y="4928451"/>
                    <a:pt x="4928476" y="6349974"/>
                    <a:pt x="3175000" y="6349974"/>
                  </a:cubicBezTo>
                  <a:cubicBezTo>
                    <a:pt x="1421498" y="6349974"/>
                    <a:pt x="0" y="4928451"/>
                    <a:pt x="0" y="3175025"/>
                  </a:cubicBezTo>
                  <a:cubicBezTo>
                    <a:pt x="0" y="1421511"/>
                    <a:pt x="1421498" y="0"/>
                    <a:pt x="3175000" y="0"/>
                  </a:cubicBezTo>
                  <a:cubicBezTo>
                    <a:pt x="4928501" y="0"/>
                    <a:pt x="6350000" y="1421511"/>
                    <a:pt x="6350000" y="3175025"/>
                  </a:cubicBezTo>
                  <a:close/>
                </a:path>
              </a:pathLst>
            </a:custGeom>
            <a:blipFill>
              <a:blip r:embed="rId3"/>
              <a:stretch>
                <a:fillRect l="-28238" r="-41072"/>
              </a:stretch>
            </a:blipFill>
          </p:spPr>
        </p:sp>
      </p:grpSp>
      <p:grpSp>
        <p:nvGrpSpPr>
          <p:cNvPr id="8" name="Group 8"/>
          <p:cNvGrpSpPr>
            <a:grpSpLocks noChangeAspect="1"/>
          </p:cNvGrpSpPr>
          <p:nvPr/>
        </p:nvGrpSpPr>
        <p:grpSpPr>
          <a:xfrm>
            <a:off x="7794617" y="3799582"/>
            <a:ext cx="2698765" cy="2698754"/>
            <a:chOff x="0" y="0"/>
            <a:chExt cx="6350000" cy="6349975"/>
          </a:xfrm>
        </p:grpSpPr>
        <p:sp>
          <p:nvSpPr>
            <p:cNvPr id="9" name="Freeform 9"/>
            <p:cNvSpPr/>
            <p:nvPr/>
          </p:nvSpPr>
          <p:spPr>
            <a:xfrm>
              <a:off x="0" y="0"/>
              <a:ext cx="6350000" cy="6349974"/>
            </a:xfrm>
            <a:custGeom>
              <a:avLst/>
              <a:gdLst/>
              <a:ahLst/>
              <a:cxnLst/>
              <a:rect l="l" t="t" r="r" b="b"/>
              <a:pathLst>
                <a:path w="6350000" h="6349974">
                  <a:moveTo>
                    <a:pt x="6350000" y="3175025"/>
                  </a:moveTo>
                  <a:cubicBezTo>
                    <a:pt x="6350000" y="4928451"/>
                    <a:pt x="4928476" y="6349974"/>
                    <a:pt x="3175000" y="6349974"/>
                  </a:cubicBezTo>
                  <a:cubicBezTo>
                    <a:pt x="1421498" y="6349974"/>
                    <a:pt x="0" y="4928451"/>
                    <a:pt x="0" y="3175025"/>
                  </a:cubicBezTo>
                  <a:cubicBezTo>
                    <a:pt x="0" y="1421511"/>
                    <a:pt x="1421498" y="0"/>
                    <a:pt x="3175000" y="0"/>
                  </a:cubicBezTo>
                  <a:cubicBezTo>
                    <a:pt x="4928501" y="0"/>
                    <a:pt x="6350000" y="1421511"/>
                    <a:pt x="6350000" y="3175025"/>
                  </a:cubicBezTo>
                  <a:close/>
                </a:path>
              </a:pathLst>
            </a:custGeom>
            <a:blipFill>
              <a:blip r:embed="rId4"/>
              <a:stretch>
                <a:fillRect l="-38691" r="-38691"/>
              </a:stretch>
            </a:blipFill>
          </p:spPr>
        </p:sp>
      </p:grpSp>
      <p:grpSp>
        <p:nvGrpSpPr>
          <p:cNvPr id="10" name="Group 10"/>
          <p:cNvGrpSpPr/>
          <p:nvPr/>
        </p:nvGrpSpPr>
        <p:grpSpPr>
          <a:xfrm>
            <a:off x="6485335" y="1028700"/>
            <a:ext cx="5317330" cy="2437054"/>
            <a:chOff x="0" y="0"/>
            <a:chExt cx="7089773" cy="3249405"/>
          </a:xfrm>
        </p:grpSpPr>
        <p:sp>
          <p:nvSpPr>
            <p:cNvPr id="11" name="TextBox 11"/>
            <p:cNvSpPr txBox="1"/>
            <p:nvPr/>
          </p:nvSpPr>
          <p:spPr>
            <a:xfrm>
              <a:off x="0" y="85725"/>
              <a:ext cx="7089773" cy="1937808"/>
            </a:xfrm>
            <a:prstGeom prst="rect">
              <a:avLst/>
            </a:prstGeom>
          </p:spPr>
          <p:txBody>
            <a:bodyPr lIns="0" tIns="0" rIns="0" bIns="0" rtlCol="0" anchor="t">
              <a:spAutoFit/>
            </a:bodyPr>
            <a:lstStyle/>
            <a:p>
              <a:pPr>
                <a:lnSpc>
                  <a:spcPts val="11000"/>
                </a:lnSpc>
              </a:pPr>
              <a:r>
                <a:rPr lang="en-US" sz="10000" spc="-100">
                  <a:solidFill>
                    <a:srgbClr val="000000"/>
                  </a:solidFill>
                  <a:latin typeface="Muli Bold"/>
                </a:rPr>
                <a:t>Masalah</a:t>
              </a:r>
            </a:p>
          </p:txBody>
        </p:sp>
        <p:sp>
          <p:nvSpPr>
            <p:cNvPr id="12" name="TextBox 12"/>
            <p:cNvSpPr txBox="1"/>
            <p:nvPr/>
          </p:nvSpPr>
          <p:spPr>
            <a:xfrm>
              <a:off x="0" y="2582655"/>
              <a:ext cx="7089773" cy="666750"/>
            </a:xfrm>
            <a:prstGeom prst="rect">
              <a:avLst/>
            </a:prstGeom>
          </p:spPr>
          <p:txBody>
            <a:bodyPr lIns="0" tIns="0" rIns="0" bIns="0" rtlCol="0" anchor="t">
              <a:spAutoFit/>
            </a:bodyPr>
            <a:lstStyle/>
            <a:p>
              <a:pPr algn="ctr">
                <a:lnSpc>
                  <a:spcPts val="4200"/>
                </a:lnSpc>
                <a:spcBef>
                  <a:spcPct val="0"/>
                </a:spcBef>
              </a:pPr>
              <a:r>
                <a:rPr lang="en-US" sz="3000">
                  <a:solidFill>
                    <a:srgbClr val="000000"/>
                  </a:solidFill>
                  <a:latin typeface="Muli Regular"/>
                </a:rPr>
                <a:t>Pain problem</a:t>
              </a:r>
            </a:p>
          </p:txBody>
        </p:sp>
      </p:grpSp>
      <p:grpSp>
        <p:nvGrpSpPr>
          <p:cNvPr id="13" name="Group 13"/>
          <p:cNvGrpSpPr/>
          <p:nvPr/>
        </p:nvGrpSpPr>
        <p:grpSpPr>
          <a:xfrm>
            <a:off x="398871" y="4351598"/>
            <a:ext cx="4167862" cy="2683538"/>
            <a:chOff x="0" y="0"/>
            <a:chExt cx="5557149" cy="3578051"/>
          </a:xfrm>
        </p:grpSpPr>
        <p:sp>
          <p:nvSpPr>
            <p:cNvPr id="14" name="TextBox 14"/>
            <p:cNvSpPr txBox="1"/>
            <p:nvPr/>
          </p:nvSpPr>
          <p:spPr>
            <a:xfrm>
              <a:off x="0" y="976879"/>
              <a:ext cx="5557149" cy="2636732"/>
            </a:xfrm>
            <a:prstGeom prst="rect">
              <a:avLst/>
            </a:prstGeom>
          </p:spPr>
          <p:txBody>
            <a:bodyPr lIns="0" tIns="0" rIns="0" bIns="0" rtlCol="0" anchor="t">
              <a:spAutoFit/>
            </a:bodyPr>
            <a:lstStyle/>
            <a:p>
              <a:pPr algn="ctr">
                <a:lnSpc>
                  <a:spcPts val="3219"/>
                </a:lnSpc>
                <a:spcBef>
                  <a:spcPct val="0"/>
                </a:spcBef>
              </a:pPr>
              <a:r>
                <a:rPr lang="en-US" sz="2300">
                  <a:solidFill>
                    <a:srgbClr val="000000"/>
                  </a:solidFill>
                  <a:latin typeface="Muli Regular"/>
                </a:rPr>
                <a:t>Pembelian alat penunjang kebutuhan kantor seperti sistem absensi, pengukur suhu, serta CCTV mahal jika dibeli secara terpisah</a:t>
              </a:r>
            </a:p>
          </p:txBody>
        </p:sp>
        <p:sp>
          <p:nvSpPr>
            <p:cNvPr id="15" name="TextBox 15"/>
            <p:cNvSpPr txBox="1"/>
            <p:nvPr/>
          </p:nvSpPr>
          <p:spPr>
            <a:xfrm>
              <a:off x="0" y="9525"/>
              <a:ext cx="5557149" cy="650875"/>
            </a:xfrm>
            <a:prstGeom prst="rect">
              <a:avLst/>
            </a:prstGeom>
          </p:spPr>
          <p:txBody>
            <a:bodyPr lIns="0" tIns="0" rIns="0" bIns="0" rtlCol="0" anchor="t">
              <a:spAutoFit/>
            </a:bodyPr>
            <a:lstStyle/>
            <a:p>
              <a:pPr algn="ctr">
                <a:lnSpc>
                  <a:spcPts val="3960"/>
                </a:lnSpc>
              </a:pPr>
              <a:r>
                <a:rPr lang="en-US" sz="3300">
                  <a:solidFill>
                    <a:srgbClr val="000000"/>
                  </a:solidFill>
                  <a:latin typeface="Muli Bold"/>
                </a:rPr>
                <a:t>Biaya tinggi</a:t>
              </a:r>
            </a:p>
          </p:txBody>
        </p:sp>
      </p:grpSp>
      <p:grpSp>
        <p:nvGrpSpPr>
          <p:cNvPr id="16" name="Group 16"/>
          <p:cNvGrpSpPr/>
          <p:nvPr/>
        </p:nvGrpSpPr>
        <p:grpSpPr>
          <a:xfrm>
            <a:off x="7060069" y="6984337"/>
            <a:ext cx="4167862" cy="2378738"/>
            <a:chOff x="0" y="0"/>
            <a:chExt cx="5557149" cy="3171651"/>
          </a:xfrm>
        </p:grpSpPr>
        <p:sp>
          <p:nvSpPr>
            <p:cNvPr id="17" name="TextBox 17"/>
            <p:cNvSpPr txBox="1"/>
            <p:nvPr/>
          </p:nvSpPr>
          <p:spPr>
            <a:xfrm>
              <a:off x="0" y="1637279"/>
              <a:ext cx="5557149" cy="1569932"/>
            </a:xfrm>
            <a:prstGeom prst="rect">
              <a:avLst/>
            </a:prstGeom>
          </p:spPr>
          <p:txBody>
            <a:bodyPr lIns="0" tIns="0" rIns="0" bIns="0" rtlCol="0" anchor="t">
              <a:spAutoFit/>
            </a:bodyPr>
            <a:lstStyle/>
            <a:p>
              <a:pPr algn="ctr">
                <a:lnSpc>
                  <a:spcPts val="3219"/>
                </a:lnSpc>
                <a:spcBef>
                  <a:spcPct val="0"/>
                </a:spcBef>
              </a:pPr>
              <a:r>
                <a:rPr lang="en-US" sz="2300">
                  <a:solidFill>
                    <a:srgbClr val="000000"/>
                  </a:solidFill>
                  <a:latin typeface="Muli Regular"/>
                </a:rPr>
                <a:t>Sulit untuk menemukan sistem monitoring yang efektif pada lingkungan industri</a:t>
              </a:r>
            </a:p>
          </p:txBody>
        </p:sp>
        <p:sp>
          <p:nvSpPr>
            <p:cNvPr id="18" name="TextBox 18"/>
            <p:cNvSpPr txBox="1"/>
            <p:nvPr/>
          </p:nvSpPr>
          <p:spPr>
            <a:xfrm>
              <a:off x="0" y="9525"/>
              <a:ext cx="5557149" cy="1311275"/>
            </a:xfrm>
            <a:prstGeom prst="rect">
              <a:avLst/>
            </a:prstGeom>
          </p:spPr>
          <p:txBody>
            <a:bodyPr lIns="0" tIns="0" rIns="0" bIns="0" rtlCol="0" anchor="t">
              <a:spAutoFit/>
            </a:bodyPr>
            <a:lstStyle/>
            <a:p>
              <a:pPr algn="ctr">
                <a:lnSpc>
                  <a:spcPts val="3960"/>
                </a:lnSpc>
              </a:pPr>
              <a:r>
                <a:rPr lang="en-US" sz="3300">
                  <a:solidFill>
                    <a:srgbClr val="000000"/>
                  </a:solidFill>
                  <a:latin typeface="Muli Bold"/>
                </a:rPr>
                <a:t>Sulit melakukan monitoring</a:t>
              </a:r>
            </a:p>
          </p:txBody>
        </p:sp>
      </p:grpSp>
      <p:grpSp>
        <p:nvGrpSpPr>
          <p:cNvPr id="19" name="Group 19"/>
          <p:cNvGrpSpPr/>
          <p:nvPr/>
        </p:nvGrpSpPr>
        <p:grpSpPr>
          <a:xfrm>
            <a:off x="13325606" y="4351598"/>
            <a:ext cx="4167862" cy="2683538"/>
            <a:chOff x="0" y="0"/>
            <a:chExt cx="5557149" cy="3578051"/>
          </a:xfrm>
        </p:grpSpPr>
        <p:sp>
          <p:nvSpPr>
            <p:cNvPr id="20" name="TextBox 20"/>
            <p:cNvSpPr txBox="1"/>
            <p:nvPr/>
          </p:nvSpPr>
          <p:spPr>
            <a:xfrm>
              <a:off x="0" y="976879"/>
              <a:ext cx="5557149" cy="2636732"/>
            </a:xfrm>
            <a:prstGeom prst="rect">
              <a:avLst/>
            </a:prstGeom>
          </p:spPr>
          <p:txBody>
            <a:bodyPr lIns="0" tIns="0" rIns="0" bIns="0" rtlCol="0" anchor="t">
              <a:spAutoFit/>
            </a:bodyPr>
            <a:lstStyle/>
            <a:p>
              <a:pPr algn="ctr">
                <a:lnSpc>
                  <a:spcPts val="3219"/>
                </a:lnSpc>
                <a:spcBef>
                  <a:spcPct val="0"/>
                </a:spcBef>
              </a:pPr>
              <a:r>
                <a:rPr lang="en-US" sz="2300">
                  <a:solidFill>
                    <a:srgbClr val="000000"/>
                  </a:solidFill>
                  <a:latin typeface="Muli Regular"/>
                </a:rPr>
                <a:t>Penggunaan ketiga alat secara terpisah cenderung membuang waktu, biaya serta sumber daya seperti kamera, monitor, dan sebagainya.</a:t>
              </a:r>
            </a:p>
          </p:txBody>
        </p:sp>
        <p:sp>
          <p:nvSpPr>
            <p:cNvPr id="21" name="TextBox 21"/>
            <p:cNvSpPr txBox="1"/>
            <p:nvPr/>
          </p:nvSpPr>
          <p:spPr>
            <a:xfrm>
              <a:off x="0" y="9525"/>
              <a:ext cx="5557149" cy="650875"/>
            </a:xfrm>
            <a:prstGeom prst="rect">
              <a:avLst/>
            </a:prstGeom>
          </p:spPr>
          <p:txBody>
            <a:bodyPr lIns="0" tIns="0" rIns="0" bIns="0" rtlCol="0" anchor="t">
              <a:spAutoFit/>
            </a:bodyPr>
            <a:lstStyle/>
            <a:p>
              <a:pPr algn="ctr">
                <a:lnSpc>
                  <a:spcPts val="3960"/>
                </a:lnSpc>
              </a:pPr>
              <a:r>
                <a:rPr lang="en-US" sz="3300">
                  <a:solidFill>
                    <a:srgbClr val="000000"/>
                  </a:solidFill>
                  <a:latin typeface="Muli Bold"/>
                </a:rPr>
                <a:t>Efisiensi produk</a:t>
              </a: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p:cNvGrpSpPr/>
        <p:nvPr/>
      </p:nvGrpSpPr>
      <p:grpSpPr>
        <a:xfrm>
          <a:off x="0" y="0"/>
          <a:ext cx="0" cy="0"/>
          <a:chOff x="0" y="0"/>
          <a:chExt cx="0" cy="0"/>
        </a:xfrm>
      </p:grpSpPr>
      <p:sp>
        <p:nvSpPr>
          <p:cNvPr id="2" name="AutoShape 2"/>
          <p:cNvSpPr/>
          <p:nvPr/>
        </p:nvSpPr>
        <p:spPr>
          <a:xfrm rot="-5400000">
            <a:off x="1104238" y="5134671"/>
            <a:ext cx="8218683" cy="0"/>
          </a:xfrm>
          <a:prstGeom prst="line">
            <a:avLst/>
          </a:prstGeom>
          <a:ln w="28575" cap="rnd">
            <a:solidFill>
              <a:srgbClr val="1C3E88"/>
            </a:solidFill>
            <a:prstDash val="solid"/>
            <a:headEnd type="none" w="sm" len="sm"/>
            <a:tailEnd type="none" w="sm" len="sm"/>
          </a:ln>
        </p:spPr>
      </p:sp>
      <p:grpSp>
        <p:nvGrpSpPr>
          <p:cNvPr id="3" name="Group 3"/>
          <p:cNvGrpSpPr>
            <a:grpSpLocks noChangeAspect="1"/>
          </p:cNvGrpSpPr>
          <p:nvPr/>
        </p:nvGrpSpPr>
        <p:grpSpPr>
          <a:xfrm>
            <a:off x="1133419" y="1028700"/>
            <a:ext cx="2698765" cy="2698754"/>
            <a:chOff x="0" y="0"/>
            <a:chExt cx="6350000" cy="6349975"/>
          </a:xfrm>
        </p:grpSpPr>
        <p:sp>
          <p:nvSpPr>
            <p:cNvPr id="4" name="Freeform 4"/>
            <p:cNvSpPr/>
            <p:nvPr/>
          </p:nvSpPr>
          <p:spPr>
            <a:xfrm>
              <a:off x="0" y="0"/>
              <a:ext cx="6350000" cy="6349974"/>
            </a:xfrm>
            <a:custGeom>
              <a:avLst/>
              <a:gdLst/>
              <a:ahLst/>
              <a:cxnLst/>
              <a:rect l="l" t="t" r="r" b="b"/>
              <a:pathLst>
                <a:path w="6350000" h="6349974">
                  <a:moveTo>
                    <a:pt x="6350000" y="3175025"/>
                  </a:moveTo>
                  <a:cubicBezTo>
                    <a:pt x="6350000" y="4928451"/>
                    <a:pt x="4928476" y="6349974"/>
                    <a:pt x="3175000" y="6349974"/>
                  </a:cubicBezTo>
                  <a:cubicBezTo>
                    <a:pt x="1421498" y="6349974"/>
                    <a:pt x="0" y="4928451"/>
                    <a:pt x="0" y="3175025"/>
                  </a:cubicBezTo>
                  <a:cubicBezTo>
                    <a:pt x="0" y="1421511"/>
                    <a:pt x="1421498" y="0"/>
                    <a:pt x="3175000" y="0"/>
                  </a:cubicBezTo>
                  <a:cubicBezTo>
                    <a:pt x="4928501" y="0"/>
                    <a:pt x="6350000" y="1421511"/>
                    <a:pt x="6350000" y="3175025"/>
                  </a:cubicBezTo>
                  <a:close/>
                </a:path>
              </a:pathLst>
            </a:custGeom>
            <a:blipFill>
              <a:blip r:embed="rId2"/>
              <a:stretch>
                <a:fillRect l="-56667" r="-43331"/>
              </a:stretch>
            </a:blipFill>
          </p:spPr>
        </p:sp>
      </p:grpSp>
      <p:grpSp>
        <p:nvGrpSpPr>
          <p:cNvPr id="5" name="Group 5"/>
          <p:cNvGrpSpPr/>
          <p:nvPr/>
        </p:nvGrpSpPr>
        <p:grpSpPr>
          <a:xfrm>
            <a:off x="6485335" y="1028700"/>
            <a:ext cx="5317330" cy="2437054"/>
            <a:chOff x="0" y="0"/>
            <a:chExt cx="7089773" cy="3249405"/>
          </a:xfrm>
        </p:grpSpPr>
        <p:sp>
          <p:nvSpPr>
            <p:cNvPr id="6" name="TextBox 6"/>
            <p:cNvSpPr txBox="1"/>
            <p:nvPr/>
          </p:nvSpPr>
          <p:spPr>
            <a:xfrm>
              <a:off x="0" y="85725"/>
              <a:ext cx="7089773" cy="1937808"/>
            </a:xfrm>
            <a:prstGeom prst="rect">
              <a:avLst/>
            </a:prstGeom>
          </p:spPr>
          <p:txBody>
            <a:bodyPr lIns="0" tIns="0" rIns="0" bIns="0" rtlCol="0" anchor="t">
              <a:spAutoFit/>
            </a:bodyPr>
            <a:lstStyle/>
            <a:p>
              <a:pPr>
                <a:lnSpc>
                  <a:spcPts val="11000"/>
                </a:lnSpc>
              </a:pPr>
              <a:r>
                <a:rPr lang="en-US" sz="10000" spc="-100">
                  <a:solidFill>
                    <a:srgbClr val="000000"/>
                  </a:solidFill>
                  <a:latin typeface="Muli Bold"/>
                </a:rPr>
                <a:t>Masalah</a:t>
              </a:r>
            </a:p>
          </p:txBody>
        </p:sp>
        <p:sp>
          <p:nvSpPr>
            <p:cNvPr id="7" name="TextBox 7"/>
            <p:cNvSpPr txBox="1"/>
            <p:nvPr/>
          </p:nvSpPr>
          <p:spPr>
            <a:xfrm>
              <a:off x="0" y="2582655"/>
              <a:ext cx="7089773" cy="666750"/>
            </a:xfrm>
            <a:prstGeom prst="rect">
              <a:avLst/>
            </a:prstGeom>
          </p:spPr>
          <p:txBody>
            <a:bodyPr lIns="0" tIns="0" rIns="0" bIns="0" rtlCol="0" anchor="t">
              <a:spAutoFit/>
            </a:bodyPr>
            <a:lstStyle/>
            <a:p>
              <a:pPr algn="ctr">
                <a:lnSpc>
                  <a:spcPts val="4200"/>
                </a:lnSpc>
                <a:spcBef>
                  <a:spcPct val="0"/>
                </a:spcBef>
              </a:pPr>
              <a:r>
                <a:rPr lang="en-US" sz="3000">
                  <a:solidFill>
                    <a:srgbClr val="000000"/>
                  </a:solidFill>
                  <a:latin typeface="Muli Regular"/>
                </a:rPr>
                <a:t>Pain problem</a:t>
              </a:r>
            </a:p>
          </p:txBody>
        </p:sp>
      </p:grpSp>
      <p:grpSp>
        <p:nvGrpSpPr>
          <p:cNvPr id="8" name="Group 8"/>
          <p:cNvGrpSpPr/>
          <p:nvPr/>
        </p:nvGrpSpPr>
        <p:grpSpPr>
          <a:xfrm>
            <a:off x="398871" y="4351598"/>
            <a:ext cx="4167862" cy="3178838"/>
            <a:chOff x="0" y="0"/>
            <a:chExt cx="5557149" cy="4238451"/>
          </a:xfrm>
        </p:grpSpPr>
        <p:sp>
          <p:nvSpPr>
            <p:cNvPr id="9" name="TextBox 9"/>
            <p:cNvSpPr txBox="1"/>
            <p:nvPr/>
          </p:nvSpPr>
          <p:spPr>
            <a:xfrm>
              <a:off x="0" y="1637279"/>
              <a:ext cx="5557149" cy="2636732"/>
            </a:xfrm>
            <a:prstGeom prst="rect">
              <a:avLst/>
            </a:prstGeom>
          </p:spPr>
          <p:txBody>
            <a:bodyPr lIns="0" tIns="0" rIns="0" bIns="0" rtlCol="0" anchor="t">
              <a:spAutoFit/>
            </a:bodyPr>
            <a:lstStyle/>
            <a:p>
              <a:pPr algn="ctr">
                <a:lnSpc>
                  <a:spcPts val="3219"/>
                </a:lnSpc>
                <a:spcBef>
                  <a:spcPct val="0"/>
                </a:spcBef>
              </a:pPr>
              <a:r>
                <a:rPr lang="en-US" sz="2300">
                  <a:solidFill>
                    <a:srgbClr val="000000"/>
                  </a:solidFill>
                  <a:latin typeface="Muli Regular"/>
                </a:rPr>
                <a:t>Pengukuran suhu seringkali membutuhkan pengawasan dari pihak ketiga yang mana meningkatkan biaya lebih bagi industri   </a:t>
              </a:r>
            </a:p>
          </p:txBody>
        </p:sp>
        <p:sp>
          <p:nvSpPr>
            <p:cNvPr id="10" name="TextBox 10"/>
            <p:cNvSpPr txBox="1"/>
            <p:nvPr/>
          </p:nvSpPr>
          <p:spPr>
            <a:xfrm>
              <a:off x="0" y="9525"/>
              <a:ext cx="5557149" cy="1311275"/>
            </a:xfrm>
            <a:prstGeom prst="rect">
              <a:avLst/>
            </a:prstGeom>
          </p:spPr>
          <p:txBody>
            <a:bodyPr lIns="0" tIns="0" rIns="0" bIns="0" rtlCol="0" anchor="t">
              <a:spAutoFit/>
            </a:bodyPr>
            <a:lstStyle/>
            <a:p>
              <a:pPr algn="ctr">
                <a:lnSpc>
                  <a:spcPts val="3960"/>
                </a:lnSpc>
              </a:pPr>
              <a:r>
                <a:rPr lang="en-US" sz="3300">
                  <a:solidFill>
                    <a:srgbClr val="000000"/>
                  </a:solidFill>
                  <a:latin typeface="Muli Bold"/>
                </a:rPr>
                <a:t>Pengukuran suhu perlu pengawasan</a:t>
              </a:r>
            </a:p>
          </p:txBody>
        </p:sp>
      </p:grpSp>
      <p:grpSp>
        <p:nvGrpSpPr>
          <p:cNvPr id="11" name="Group 11"/>
          <p:cNvGrpSpPr/>
          <p:nvPr/>
        </p:nvGrpSpPr>
        <p:grpSpPr>
          <a:xfrm>
            <a:off x="7060069" y="6974812"/>
            <a:ext cx="4167862" cy="2283488"/>
            <a:chOff x="0" y="0"/>
            <a:chExt cx="5557149" cy="3044651"/>
          </a:xfrm>
        </p:grpSpPr>
        <p:sp>
          <p:nvSpPr>
            <p:cNvPr id="12" name="TextBox 12"/>
            <p:cNvSpPr txBox="1"/>
            <p:nvPr/>
          </p:nvSpPr>
          <p:spPr>
            <a:xfrm>
              <a:off x="0" y="976879"/>
              <a:ext cx="5557149" cy="2103332"/>
            </a:xfrm>
            <a:prstGeom prst="rect">
              <a:avLst/>
            </a:prstGeom>
          </p:spPr>
          <p:txBody>
            <a:bodyPr lIns="0" tIns="0" rIns="0" bIns="0" rtlCol="0" anchor="t">
              <a:spAutoFit/>
            </a:bodyPr>
            <a:lstStyle/>
            <a:p>
              <a:pPr algn="ctr">
                <a:lnSpc>
                  <a:spcPts val="3219"/>
                </a:lnSpc>
                <a:spcBef>
                  <a:spcPct val="0"/>
                </a:spcBef>
              </a:pPr>
              <a:r>
                <a:rPr lang="en-US" sz="2300">
                  <a:solidFill>
                    <a:srgbClr val="000000"/>
                  </a:solidFill>
                  <a:latin typeface="Muli Regular"/>
                </a:rPr>
                <a:t>Tingkat kriminalitas yang tinggi  mengharuskan industri memiliki sistem monitor keamanan seperti CCTV</a:t>
              </a:r>
            </a:p>
          </p:txBody>
        </p:sp>
        <p:sp>
          <p:nvSpPr>
            <p:cNvPr id="13" name="TextBox 13"/>
            <p:cNvSpPr txBox="1"/>
            <p:nvPr/>
          </p:nvSpPr>
          <p:spPr>
            <a:xfrm>
              <a:off x="0" y="9525"/>
              <a:ext cx="5557149" cy="650875"/>
            </a:xfrm>
            <a:prstGeom prst="rect">
              <a:avLst/>
            </a:prstGeom>
          </p:spPr>
          <p:txBody>
            <a:bodyPr lIns="0" tIns="0" rIns="0" bIns="0" rtlCol="0" anchor="t">
              <a:spAutoFit/>
            </a:bodyPr>
            <a:lstStyle/>
            <a:p>
              <a:pPr algn="ctr">
                <a:lnSpc>
                  <a:spcPts val="3960"/>
                </a:lnSpc>
              </a:pPr>
              <a:r>
                <a:rPr lang="en-US" sz="3300">
                  <a:solidFill>
                    <a:srgbClr val="000000"/>
                  </a:solidFill>
                  <a:latin typeface="Muli Bold"/>
                </a:rPr>
                <a:t>Kriminalitas tinggi</a:t>
              </a:r>
            </a:p>
          </p:txBody>
        </p:sp>
      </p:grpSp>
      <p:grpSp>
        <p:nvGrpSpPr>
          <p:cNvPr id="14" name="Group 14"/>
          <p:cNvGrpSpPr/>
          <p:nvPr/>
        </p:nvGrpSpPr>
        <p:grpSpPr>
          <a:xfrm>
            <a:off x="13325606" y="4351598"/>
            <a:ext cx="4167862" cy="3578888"/>
            <a:chOff x="0" y="0"/>
            <a:chExt cx="5557149" cy="4771851"/>
          </a:xfrm>
        </p:grpSpPr>
        <p:sp>
          <p:nvSpPr>
            <p:cNvPr id="15" name="TextBox 15"/>
            <p:cNvSpPr txBox="1"/>
            <p:nvPr/>
          </p:nvSpPr>
          <p:spPr>
            <a:xfrm>
              <a:off x="0" y="1637279"/>
              <a:ext cx="5557149" cy="3170132"/>
            </a:xfrm>
            <a:prstGeom prst="rect">
              <a:avLst/>
            </a:prstGeom>
          </p:spPr>
          <p:txBody>
            <a:bodyPr lIns="0" tIns="0" rIns="0" bIns="0" rtlCol="0" anchor="t">
              <a:spAutoFit/>
            </a:bodyPr>
            <a:lstStyle/>
            <a:p>
              <a:pPr algn="ctr">
                <a:lnSpc>
                  <a:spcPts val="3219"/>
                </a:lnSpc>
                <a:spcBef>
                  <a:spcPct val="0"/>
                </a:spcBef>
              </a:pPr>
              <a:r>
                <a:rPr lang="en-US" sz="2300">
                  <a:solidFill>
                    <a:srgbClr val="000000"/>
                  </a:solidFill>
                  <a:latin typeface="Muli Regular"/>
                </a:rPr>
                <a:t>sistem absensi serta alat pengukur suhu</a:t>
              </a:r>
              <a:r>
                <a:rPr lang="en-US" sz="1200">
                  <a:solidFill>
                    <a:srgbClr val="000000"/>
                  </a:solidFill>
                  <a:latin typeface="Arimo"/>
                </a:rPr>
                <a:t> yang ada cenderung digunakan oleh banyak orang yang mana patut dihindari selama kondisi pandemi</a:t>
              </a:r>
            </a:p>
          </p:txBody>
        </p:sp>
        <p:sp>
          <p:nvSpPr>
            <p:cNvPr id="16" name="TextBox 16"/>
            <p:cNvSpPr txBox="1"/>
            <p:nvPr/>
          </p:nvSpPr>
          <p:spPr>
            <a:xfrm>
              <a:off x="0" y="9525"/>
              <a:ext cx="5557149" cy="1311275"/>
            </a:xfrm>
            <a:prstGeom prst="rect">
              <a:avLst/>
            </a:prstGeom>
          </p:spPr>
          <p:txBody>
            <a:bodyPr lIns="0" tIns="0" rIns="0" bIns="0" rtlCol="0" anchor="t">
              <a:spAutoFit/>
            </a:bodyPr>
            <a:lstStyle/>
            <a:p>
              <a:pPr algn="ctr">
                <a:lnSpc>
                  <a:spcPts val="3960"/>
                </a:lnSpc>
              </a:pPr>
              <a:r>
                <a:rPr lang="en-US" sz="3300">
                  <a:solidFill>
                    <a:srgbClr val="000000"/>
                  </a:solidFill>
                  <a:latin typeface="Muli Bold"/>
                </a:rPr>
                <a:t>Butuh kontak fisik dengan benda</a:t>
              </a:r>
            </a:p>
          </p:txBody>
        </p:sp>
      </p:grpSp>
      <p:sp>
        <p:nvSpPr>
          <p:cNvPr id="17" name="AutoShape 17"/>
          <p:cNvSpPr/>
          <p:nvPr/>
        </p:nvSpPr>
        <p:spPr>
          <a:xfrm rot="-5400000">
            <a:off x="8702725" y="5123754"/>
            <a:ext cx="8218683" cy="0"/>
          </a:xfrm>
          <a:prstGeom prst="line">
            <a:avLst/>
          </a:prstGeom>
          <a:ln w="28575" cap="rnd">
            <a:solidFill>
              <a:srgbClr val="1C3E88"/>
            </a:solidFill>
            <a:prstDash val="solid"/>
            <a:headEnd type="none" w="sm" len="sm"/>
            <a:tailEnd type="none" w="sm" len="sm"/>
          </a:ln>
        </p:spPr>
      </p:sp>
      <p:grpSp>
        <p:nvGrpSpPr>
          <p:cNvPr id="18" name="Group 18"/>
          <p:cNvGrpSpPr>
            <a:grpSpLocks noChangeAspect="1"/>
          </p:cNvGrpSpPr>
          <p:nvPr/>
        </p:nvGrpSpPr>
        <p:grpSpPr>
          <a:xfrm>
            <a:off x="14060154" y="1039617"/>
            <a:ext cx="2698765" cy="2698754"/>
            <a:chOff x="0" y="0"/>
            <a:chExt cx="6350000" cy="6349975"/>
          </a:xfrm>
        </p:grpSpPr>
        <p:sp>
          <p:nvSpPr>
            <p:cNvPr id="19" name="Freeform 19"/>
            <p:cNvSpPr/>
            <p:nvPr/>
          </p:nvSpPr>
          <p:spPr>
            <a:xfrm>
              <a:off x="0" y="0"/>
              <a:ext cx="6350000" cy="6349974"/>
            </a:xfrm>
            <a:custGeom>
              <a:avLst/>
              <a:gdLst/>
              <a:ahLst/>
              <a:cxnLst/>
              <a:rect l="l" t="t" r="r" b="b"/>
              <a:pathLst>
                <a:path w="6350000" h="6349974">
                  <a:moveTo>
                    <a:pt x="6350000" y="3175025"/>
                  </a:moveTo>
                  <a:cubicBezTo>
                    <a:pt x="6350000" y="4928451"/>
                    <a:pt x="4928476" y="6349974"/>
                    <a:pt x="3175000" y="6349974"/>
                  </a:cubicBezTo>
                  <a:cubicBezTo>
                    <a:pt x="1421498" y="6349974"/>
                    <a:pt x="0" y="4928451"/>
                    <a:pt x="0" y="3175025"/>
                  </a:cubicBezTo>
                  <a:cubicBezTo>
                    <a:pt x="0" y="1421511"/>
                    <a:pt x="1421498" y="0"/>
                    <a:pt x="3175000" y="0"/>
                  </a:cubicBezTo>
                  <a:cubicBezTo>
                    <a:pt x="4928501" y="0"/>
                    <a:pt x="6350000" y="1421511"/>
                    <a:pt x="6350000" y="3175025"/>
                  </a:cubicBezTo>
                  <a:close/>
                </a:path>
              </a:pathLst>
            </a:custGeom>
            <a:blipFill>
              <a:blip r:embed="rId3"/>
              <a:stretch>
                <a:fillRect/>
              </a:stretch>
            </a:blipFill>
          </p:spPr>
        </p:sp>
      </p:grpSp>
      <p:grpSp>
        <p:nvGrpSpPr>
          <p:cNvPr id="20" name="Group 20"/>
          <p:cNvGrpSpPr>
            <a:grpSpLocks noChangeAspect="1"/>
          </p:cNvGrpSpPr>
          <p:nvPr/>
        </p:nvGrpSpPr>
        <p:grpSpPr>
          <a:xfrm>
            <a:off x="7794617" y="3799582"/>
            <a:ext cx="2698765" cy="2698754"/>
            <a:chOff x="0" y="0"/>
            <a:chExt cx="6350000" cy="6349975"/>
          </a:xfrm>
        </p:grpSpPr>
        <p:sp>
          <p:nvSpPr>
            <p:cNvPr id="21" name="Freeform 21"/>
            <p:cNvSpPr/>
            <p:nvPr/>
          </p:nvSpPr>
          <p:spPr>
            <a:xfrm>
              <a:off x="0" y="0"/>
              <a:ext cx="6350000" cy="6349974"/>
            </a:xfrm>
            <a:custGeom>
              <a:avLst/>
              <a:gdLst/>
              <a:ahLst/>
              <a:cxnLst/>
              <a:rect l="l" t="t" r="r" b="b"/>
              <a:pathLst>
                <a:path w="6350000" h="6349974">
                  <a:moveTo>
                    <a:pt x="6350000" y="3175025"/>
                  </a:moveTo>
                  <a:cubicBezTo>
                    <a:pt x="6350000" y="4928451"/>
                    <a:pt x="4928476" y="6349974"/>
                    <a:pt x="3175000" y="6349974"/>
                  </a:cubicBezTo>
                  <a:cubicBezTo>
                    <a:pt x="1421498" y="6349974"/>
                    <a:pt x="0" y="4928451"/>
                    <a:pt x="0" y="3175025"/>
                  </a:cubicBezTo>
                  <a:cubicBezTo>
                    <a:pt x="0" y="1421511"/>
                    <a:pt x="1421498" y="0"/>
                    <a:pt x="3175000" y="0"/>
                  </a:cubicBezTo>
                  <a:cubicBezTo>
                    <a:pt x="4928501" y="0"/>
                    <a:pt x="6350000" y="1421511"/>
                    <a:pt x="6350000" y="3175025"/>
                  </a:cubicBezTo>
                  <a:close/>
                </a:path>
              </a:pathLst>
            </a:custGeom>
            <a:blipFill>
              <a:blip r:embed="rId4"/>
              <a:stretch>
                <a:fillRect/>
              </a:stretch>
            </a:blipFill>
          </p:spPr>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2">
            <a:lumMod val="60000"/>
            <a:lumOff val="40000"/>
          </a:schemeClr>
        </a:solidFill>
        <a:effectLst/>
      </p:bgPr>
    </p:bg>
    <p:spTree>
      <p:nvGrpSpPr>
        <p:cNvPr id="1" name=""/>
        <p:cNvGrpSpPr/>
        <p:nvPr/>
      </p:nvGrpSpPr>
      <p:grpSpPr>
        <a:xfrm>
          <a:off x="0" y="0"/>
          <a:ext cx="0" cy="0"/>
          <a:chOff x="0" y="0"/>
          <a:chExt cx="0" cy="0"/>
        </a:xfrm>
      </p:grpSpPr>
      <p:grpSp>
        <p:nvGrpSpPr>
          <p:cNvPr id="2" name="Group 2"/>
          <p:cNvGrpSpPr/>
          <p:nvPr/>
        </p:nvGrpSpPr>
        <p:grpSpPr>
          <a:xfrm>
            <a:off x="1445266" y="1394627"/>
            <a:ext cx="5317330" cy="2437054"/>
            <a:chOff x="0" y="0"/>
            <a:chExt cx="7089773" cy="3249405"/>
          </a:xfrm>
        </p:grpSpPr>
        <p:sp>
          <p:nvSpPr>
            <p:cNvPr id="3" name="TextBox 3"/>
            <p:cNvSpPr txBox="1"/>
            <p:nvPr/>
          </p:nvSpPr>
          <p:spPr>
            <a:xfrm>
              <a:off x="0" y="85725"/>
              <a:ext cx="7089773" cy="1937808"/>
            </a:xfrm>
            <a:prstGeom prst="rect">
              <a:avLst/>
            </a:prstGeom>
          </p:spPr>
          <p:txBody>
            <a:bodyPr lIns="0" tIns="0" rIns="0" bIns="0" rtlCol="0" anchor="t">
              <a:spAutoFit/>
            </a:bodyPr>
            <a:lstStyle/>
            <a:p>
              <a:pPr>
                <a:lnSpc>
                  <a:spcPts val="11000"/>
                </a:lnSpc>
              </a:pPr>
              <a:r>
                <a:rPr lang="en-US" sz="9999" spc="-99">
                  <a:solidFill>
                    <a:srgbClr val="000000"/>
                  </a:solidFill>
                  <a:latin typeface="Muli Bold"/>
                </a:rPr>
                <a:t>Masalah</a:t>
              </a:r>
            </a:p>
          </p:txBody>
        </p:sp>
        <p:sp>
          <p:nvSpPr>
            <p:cNvPr id="4" name="TextBox 4"/>
            <p:cNvSpPr txBox="1"/>
            <p:nvPr/>
          </p:nvSpPr>
          <p:spPr>
            <a:xfrm>
              <a:off x="0" y="2582655"/>
              <a:ext cx="7089773" cy="666750"/>
            </a:xfrm>
            <a:prstGeom prst="rect">
              <a:avLst/>
            </a:prstGeom>
          </p:spPr>
          <p:txBody>
            <a:bodyPr lIns="0" tIns="0" rIns="0" bIns="0" rtlCol="0" anchor="t">
              <a:spAutoFit/>
            </a:bodyPr>
            <a:lstStyle/>
            <a:p>
              <a:pPr>
                <a:lnSpc>
                  <a:spcPts val="4200"/>
                </a:lnSpc>
                <a:spcBef>
                  <a:spcPct val="0"/>
                </a:spcBef>
              </a:pPr>
              <a:r>
                <a:rPr lang="en-US" sz="3000">
                  <a:solidFill>
                    <a:srgbClr val="000000"/>
                  </a:solidFill>
                  <a:latin typeface="Muli Regular"/>
                </a:rPr>
                <a:t>Siapa yang menghadapinya?</a:t>
              </a:r>
            </a:p>
          </p:txBody>
        </p:sp>
      </p:grpSp>
      <p:grpSp>
        <p:nvGrpSpPr>
          <p:cNvPr id="5" name="Group 5"/>
          <p:cNvGrpSpPr/>
          <p:nvPr/>
        </p:nvGrpSpPr>
        <p:grpSpPr>
          <a:xfrm>
            <a:off x="9417939" y="1394627"/>
            <a:ext cx="6747161" cy="3178838"/>
            <a:chOff x="0" y="0"/>
            <a:chExt cx="8996215" cy="4238451"/>
          </a:xfrm>
        </p:grpSpPr>
        <p:sp>
          <p:nvSpPr>
            <p:cNvPr id="6" name="TextBox 6"/>
            <p:cNvSpPr txBox="1"/>
            <p:nvPr/>
          </p:nvSpPr>
          <p:spPr>
            <a:xfrm>
              <a:off x="0" y="1637279"/>
              <a:ext cx="8996215" cy="2636732"/>
            </a:xfrm>
            <a:prstGeom prst="rect">
              <a:avLst/>
            </a:prstGeom>
          </p:spPr>
          <p:txBody>
            <a:bodyPr lIns="0" tIns="0" rIns="0" bIns="0" rtlCol="0" anchor="t">
              <a:spAutoFit/>
            </a:bodyPr>
            <a:lstStyle/>
            <a:p>
              <a:pPr>
                <a:lnSpc>
                  <a:spcPts val="3219"/>
                </a:lnSpc>
                <a:spcBef>
                  <a:spcPct val="0"/>
                </a:spcBef>
              </a:pPr>
              <a:r>
                <a:rPr lang="en-US" sz="2300">
                  <a:solidFill>
                    <a:srgbClr val="000000"/>
                  </a:solidFill>
                  <a:latin typeface="Muli Regular"/>
                </a:rPr>
                <a:t>Contohnya adalah berbagai industri, perusahaan, universitas, rumah sakit, sekolah, perkantoran, serta berbagai tempat berkumpulnya banyak orang yang mana membutuhkan monitoring absensi, CCTV, serta pengukuran suhu.</a:t>
              </a:r>
            </a:p>
          </p:txBody>
        </p:sp>
        <p:sp>
          <p:nvSpPr>
            <p:cNvPr id="7" name="TextBox 7"/>
            <p:cNvSpPr txBox="1"/>
            <p:nvPr/>
          </p:nvSpPr>
          <p:spPr>
            <a:xfrm>
              <a:off x="0" y="9525"/>
              <a:ext cx="8996215" cy="1311275"/>
            </a:xfrm>
            <a:prstGeom prst="rect">
              <a:avLst/>
            </a:prstGeom>
          </p:spPr>
          <p:txBody>
            <a:bodyPr lIns="0" tIns="0" rIns="0" bIns="0" rtlCol="0" anchor="t">
              <a:spAutoFit/>
            </a:bodyPr>
            <a:lstStyle/>
            <a:p>
              <a:pPr>
                <a:lnSpc>
                  <a:spcPts val="3960"/>
                </a:lnSpc>
              </a:pPr>
              <a:r>
                <a:rPr lang="en-US" sz="3300">
                  <a:solidFill>
                    <a:srgbClr val="000000"/>
                  </a:solidFill>
                  <a:latin typeface="Muli Bold"/>
                </a:rPr>
                <a:t>Berbagai instansi pemerintah maupun instansi swasta</a:t>
              </a:r>
            </a:p>
          </p:txBody>
        </p:sp>
      </p:grpSp>
      <p:sp>
        <p:nvSpPr>
          <p:cNvPr id="8" name="TextBox 8"/>
          <p:cNvSpPr txBox="1"/>
          <p:nvPr/>
        </p:nvSpPr>
        <p:spPr>
          <a:xfrm>
            <a:off x="12791520" y="4351707"/>
            <a:ext cx="4167862" cy="389255"/>
          </a:xfrm>
          <a:prstGeom prst="rect">
            <a:avLst/>
          </a:prstGeom>
        </p:spPr>
        <p:txBody>
          <a:bodyPr lIns="0" tIns="0" rIns="0" bIns="0" rtlCol="0" anchor="t">
            <a:spAutoFit/>
          </a:bodyPr>
          <a:lstStyle/>
          <a:p>
            <a:pPr algn="ctr">
              <a:lnSpc>
                <a:spcPts val="3219"/>
              </a:lnSpc>
              <a:spcBef>
                <a:spcPct val="0"/>
              </a:spcBef>
            </a:pPr>
            <a:endParaRPr/>
          </a:p>
        </p:txBody>
      </p:sp>
      <p:sp>
        <p:nvSpPr>
          <p:cNvPr id="9" name="TextBox 9"/>
          <p:cNvSpPr txBox="1"/>
          <p:nvPr/>
        </p:nvSpPr>
        <p:spPr>
          <a:xfrm>
            <a:off x="13199458" y="5376695"/>
            <a:ext cx="4542364" cy="389255"/>
          </a:xfrm>
          <a:prstGeom prst="rect">
            <a:avLst/>
          </a:prstGeom>
        </p:spPr>
        <p:txBody>
          <a:bodyPr lIns="0" tIns="0" rIns="0" bIns="0" rtlCol="0" anchor="t">
            <a:spAutoFit/>
          </a:bodyPr>
          <a:lstStyle/>
          <a:p>
            <a:pPr algn="ctr">
              <a:lnSpc>
                <a:spcPts val="3219"/>
              </a:lnSpc>
              <a:spcBef>
                <a:spcPct val="0"/>
              </a:spcBef>
            </a:pPr>
            <a:endParaRPr/>
          </a:p>
        </p:txBody>
      </p:sp>
      <p:grpSp>
        <p:nvGrpSpPr>
          <p:cNvPr id="10" name="Group 10"/>
          <p:cNvGrpSpPr/>
          <p:nvPr/>
        </p:nvGrpSpPr>
        <p:grpSpPr>
          <a:xfrm>
            <a:off x="9432415" y="5424320"/>
            <a:ext cx="7534087" cy="2378738"/>
            <a:chOff x="0" y="0"/>
            <a:chExt cx="10045449" cy="3171651"/>
          </a:xfrm>
        </p:grpSpPr>
        <p:sp>
          <p:nvSpPr>
            <p:cNvPr id="11" name="TextBox 11"/>
            <p:cNvSpPr txBox="1"/>
            <p:nvPr/>
          </p:nvSpPr>
          <p:spPr>
            <a:xfrm>
              <a:off x="0" y="1637279"/>
              <a:ext cx="10045449" cy="1569932"/>
            </a:xfrm>
            <a:prstGeom prst="rect">
              <a:avLst/>
            </a:prstGeom>
          </p:spPr>
          <p:txBody>
            <a:bodyPr lIns="0" tIns="0" rIns="0" bIns="0" rtlCol="0" anchor="t">
              <a:spAutoFit/>
            </a:bodyPr>
            <a:lstStyle/>
            <a:p>
              <a:pPr>
                <a:lnSpc>
                  <a:spcPts val="3219"/>
                </a:lnSpc>
                <a:spcBef>
                  <a:spcPct val="0"/>
                </a:spcBef>
              </a:pPr>
              <a:r>
                <a:rPr lang="en-US" sz="2300">
                  <a:solidFill>
                    <a:srgbClr val="000000"/>
                  </a:solidFill>
                  <a:latin typeface="Muli Regular"/>
                </a:rPr>
                <a:t>Permasalahan ini seringkali dihadapi oleh berbagai industri baru yang ingin mengotomatisasi usahanya namun terhalang oleh biaya alat yang sangat mahal.</a:t>
              </a:r>
            </a:p>
          </p:txBody>
        </p:sp>
        <p:sp>
          <p:nvSpPr>
            <p:cNvPr id="12" name="TextBox 12"/>
            <p:cNvSpPr txBox="1"/>
            <p:nvPr/>
          </p:nvSpPr>
          <p:spPr>
            <a:xfrm>
              <a:off x="0" y="9525"/>
              <a:ext cx="10045449" cy="1311275"/>
            </a:xfrm>
            <a:prstGeom prst="rect">
              <a:avLst/>
            </a:prstGeom>
          </p:spPr>
          <p:txBody>
            <a:bodyPr lIns="0" tIns="0" rIns="0" bIns="0" rtlCol="0" anchor="t">
              <a:spAutoFit/>
            </a:bodyPr>
            <a:lstStyle/>
            <a:p>
              <a:pPr>
                <a:lnSpc>
                  <a:spcPts val="3960"/>
                </a:lnSpc>
              </a:pPr>
              <a:r>
                <a:rPr lang="en-US" sz="3300">
                  <a:solidFill>
                    <a:srgbClr val="000000"/>
                  </a:solidFill>
                  <a:latin typeface="Muli Bold"/>
                </a:rPr>
                <a:t>Berfokus pada startup, Industri rumah tangga hingga UMKM</a:t>
              </a:r>
            </a:p>
          </p:txBody>
        </p:sp>
      </p:grpSp>
      <p:sp>
        <p:nvSpPr>
          <p:cNvPr id="13" name="AutoShape 13"/>
          <p:cNvSpPr/>
          <p:nvPr/>
        </p:nvSpPr>
        <p:spPr>
          <a:xfrm rot="5400000">
            <a:off x="4491271" y="4924783"/>
            <a:ext cx="7088886" cy="0"/>
          </a:xfrm>
          <a:prstGeom prst="line">
            <a:avLst/>
          </a:prstGeom>
          <a:ln w="28575" cap="rnd">
            <a:solidFill>
              <a:srgbClr val="1C3E88"/>
            </a:solidFill>
            <a:prstDash val="solid"/>
            <a:headEnd type="none" w="sm" len="sm"/>
            <a:tailEnd type="none" w="sm" len="sm"/>
          </a:ln>
        </p:spPr>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E68E8E"/>
        </a:solidFill>
        <a:effectLst/>
      </p:bgPr>
    </p:bg>
    <p:spTree>
      <p:nvGrpSpPr>
        <p:cNvPr id="1" name=""/>
        <p:cNvGrpSpPr/>
        <p:nvPr/>
      </p:nvGrpSpPr>
      <p:grpSpPr>
        <a:xfrm>
          <a:off x="0" y="0"/>
          <a:ext cx="0" cy="0"/>
          <a:chOff x="0" y="0"/>
          <a:chExt cx="0" cy="0"/>
        </a:xfrm>
      </p:grpSpPr>
      <p:grpSp>
        <p:nvGrpSpPr>
          <p:cNvPr id="2" name="Group 2"/>
          <p:cNvGrpSpPr/>
          <p:nvPr/>
        </p:nvGrpSpPr>
        <p:grpSpPr>
          <a:xfrm>
            <a:off x="1156626" y="1028700"/>
            <a:ext cx="6154383" cy="2437054"/>
            <a:chOff x="0" y="0"/>
            <a:chExt cx="8205845" cy="3249405"/>
          </a:xfrm>
        </p:grpSpPr>
        <p:sp>
          <p:nvSpPr>
            <p:cNvPr id="3" name="TextBox 3"/>
            <p:cNvSpPr txBox="1"/>
            <p:nvPr/>
          </p:nvSpPr>
          <p:spPr>
            <a:xfrm>
              <a:off x="0" y="85725"/>
              <a:ext cx="8205845" cy="1937808"/>
            </a:xfrm>
            <a:prstGeom prst="rect">
              <a:avLst/>
            </a:prstGeom>
          </p:spPr>
          <p:txBody>
            <a:bodyPr lIns="0" tIns="0" rIns="0" bIns="0" rtlCol="0" anchor="t">
              <a:spAutoFit/>
            </a:bodyPr>
            <a:lstStyle/>
            <a:p>
              <a:pPr>
                <a:lnSpc>
                  <a:spcPts val="11000"/>
                </a:lnSpc>
              </a:pPr>
              <a:r>
                <a:rPr lang="en-US" sz="9999" spc="-99">
                  <a:solidFill>
                    <a:srgbClr val="000000"/>
                  </a:solidFill>
                  <a:latin typeface="Muli Bold"/>
                </a:rPr>
                <a:t>Masalah</a:t>
              </a:r>
            </a:p>
          </p:txBody>
        </p:sp>
        <p:sp>
          <p:nvSpPr>
            <p:cNvPr id="4" name="TextBox 4"/>
            <p:cNvSpPr txBox="1"/>
            <p:nvPr/>
          </p:nvSpPr>
          <p:spPr>
            <a:xfrm>
              <a:off x="0" y="2582655"/>
              <a:ext cx="8205845" cy="666750"/>
            </a:xfrm>
            <a:prstGeom prst="rect">
              <a:avLst/>
            </a:prstGeom>
          </p:spPr>
          <p:txBody>
            <a:bodyPr lIns="0" tIns="0" rIns="0" bIns="0" rtlCol="0" anchor="t">
              <a:spAutoFit/>
            </a:bodyPr>
            <a:lstStyle/>
            <a:p>
              <a:pPr>
                <a:lnSpc>
                  <a:spcPts val="4200"/>
                </a:lnSpc>
                <a:spcBef>
                  <a:spcPct val="0"/>
                </a:spcBef>
              </a:pPr>
              <a:r>
                <a:rPr lang="en-US" sz="3000">
                  <a:solidFill>
                    <a:srgbClr val="000000"/>
                  </a:solidFill>
                  <a:latin typeface="Muli Regular"/>
                </a:rPr>
                <a:t>Kenapa mengangkat masalah ini?</a:t>
              </a:r>
            </a:p>
          </p:txBody>
        </p:sp>
      </p:grpSp>
      <p:grpSp>
        <p:nvGrpSpPr>
          <p:cNvPr id="5" name="Group 5"/>
          <p:cNvGrpSpPr/>
          <p:nvPr/>
        </p:nvGrpSpPr>
        <p:grpSpPr>
          <a:xfrm>
            <a:off x="1189393" y="4740962"/>
            <a:ext cx="7768933" cy="4169438"/>
            <a:chOff x="0" y="0"/>
            <a:chExt cx="10358577" cy="5559251"/>
          </a:xfrm>
        </p:grpSpPr>
        <p:sp>
          <p:nvSpPr>
            <p:cNvPr id="6" name="TextBox 6"/>
            <p:cNvSpPr txBox="1"/>
            <p:nvPr/>
          </p:nvSpPr>
          <p:spPr>
            <a:xfrm>
              <a:off x="0" y="2958079"/>
              <a:ext cx="10358577" cy="2636732"/>
            </a:xfrm>
            <a:prstGeom prst="rect">
              <a:avLst/>
            </a:prstGeom>
          </p:spPr>
          <p:txBody>
            <a:bodyPr lIns="0" tIns="0" rIns="0" bIns="0" rtlCol="0" anchor="t">
              <a:spAutoFit/>
            </a:bodyPr>
            <a:lstStyle/>
            <a:p>
              <a:pPr>
                <a:lnSpc>
                  <a:spcPts val="3219"/>
                </a:lnSpc>
                <a:spcBef>
                  <a:spcPct val="0"/>
                </a:spcBef>
              </a:pPr>
              <a:r>
                <a:rPr lang="en-US" sz="2300">
                  <a:solidFill>
                    <a:srgbClr val="000000"/>
                  </a:solidFill>
                  <a:latin typeface="Muli Regular"/>
                </a:rPr>
                <a:t>Dengan menggabungkan tiga fitur yakni attendance system, temperature scanner, serta CCTV kita dapat menekan biaya sehingga dapat membantu startup hingga UMKM mendapatkan berbagai fasilitas monitoring dengan harga lebih terjangkau</a:t>
              </a:r>
            </a:p>
          </p:txBody>
        </p:sp>
        <p:sp>
          <p:nvSpPr>
            <p:cNvPr id="7" name="TextBox 7"/>
            <p:cNvSpPr txBox="1"/>
            <p:nvPr/>
          </p:nvSpPr>
          <p:spPr>
            <a:xfrm>
              <a:off x="0" y="9525"/>
              <a:ext cx="10358577" cy="2632075"/>
            </a:xfrm>
            <a:prstGeom prst="rect">
              <a:avLst/>
            </a:prstGeom>
          </p:spPr>
          <p:txBody>
            <a:bodyPr lIns="0" tIns="0" rIns="0" bIns="0" rtlCol="0" anchor="t">
              <a:spAutoFit/>
            </a:bodyPr>
            <a:lstStyle/>
            <a:p>
              <a:pPr>
                <a:lnSpc>
                  <a:spcPts val="3960"/>
                </a:lnSpc>
              </a:pPr>
              <a:r>
                <a:rPr lang="en-US" sz="3300">
                  <a:solidFill>
                    <a:srgbClr val="000000"/>
                  </a:solidFill>
                  <a:latin typeface="Muli Bold"/>
                </a:rPr>
                <a:t>Membantu startup, industri rumah tangga hingga UMKM mendapat fasilitas otomatisasi yang lebih terjangkau</a:t>
              </a:r>
            </a:p>
          </p:txBody>
        </p:sp>
      </p:grpSp>
      <p:sp>
        <p:nvSpPr>
          <p:cNvPr id="8" name="AutoShape 8"/>
          <p:cNvSpPr/>
          <p:nvPr/>
        </p:nvSpPr>
        <p:spPr>
          <a:xfrm rot="-10800000">
            <a:off x="1189393" y="3920509"/>
            <a:ext cx="16069907" cy="0"/>
          </a:xfrm>
          <a:prstGeom prst="line">
            <a:avLst/>
          </a:prstGeom>
          <a:ln w="28575" cap="rnd">
            <a:solidFill>
              <a:srgbClr val="1C3E88"/>
            </a:solidFill>
            <a:prstDash val="solid"/>
            <a:headEnd type="none" w="sm" len="sm"/>
            <a:tailEnd type="none" w="sm" len="sm"/>
          </a:ln>
        </p:spPr>
      </p:sp>
      <p:sp>
        <p:nvSpPr>
          <p:cNvPr id="9" name="TextBox 9"/>
          <p:cNvSpPr txBox="1"/>
          <p:nvPr/>
        </p:nvSpPr>
        <p:spPr>
          <a:xfrm>
            <a:off x="12791520" y="4351707"/>
            <a:ext cx="4167862" cy="389255"/>
          </a:xfrm>
          <a:prstGeom prst="rect">
            <a:avLst/>
          </a:prstGeom>
        </p:spPr>
        <p:txBody>
          <a:bodyPr lIns="0" tIns="0" rIns="0" bIns="0" rtlCol="0" anchor="t">
            <a:spAutoFit/>
          </a:bodyPr>
          <a:lstStyle/>
          <a:p>
            <a:pPr algn="ctr">
              <a:lnSpc>
                <a:spcPts val="3219"/>
              </a:lnSpc>
              <a:spcBef>
                <a:spcPct val="0"/>
              </a:spcBef>
            </a:pPr>
            <a:endParaRPr/>
          </a:p>
        </p:txBody>
      </p:sp>
      <p:sp>
        <p:nvSpPr>
          <p:cNvPr id="10" name="TextBox 10"/>
          <p:cNvSpPr txBox="1"/>
          <p:nvPr/>
        </p:nvSpPr>
        <p:spPr>
          <a:xfrm>
            <a:off x="13199458" y="5376695"/>
            <a:ext cx="4542364" cy="389255"/>
          </a:xfrm>
          <a:prstGeom prst="rect">
            <a:avLst/>
          </a:prstGeom>
        </p:spPr>
        <p:txBody>
          <a:bodyPr lIns="0" tIns="0" rIns="0" bIns="0" rtlCol="0" anchor="t">
            <a:spAutoFit/>
          </a:bodyPr>
          <a:lstStyle/>
          <a:p>
            <a:pPr algn="ctr">
              <a:lnSpc>
                <a:spcPts val="3219"/>
              </a:lnSpc>
              <a:spcBef>
                <a:spcPct val="0"/>
              </a:spcBef>
            </a:pPr>
            <a:endParaRPr/>
          </a:p>
        </p:txBody>
      </p:sp>
      <p:grpSp>
        <p:nvGrpSpPr>
          <p:cNvPr id="11" name="Group 11"/>
          <p:cNvGrpSpPr/>
          <p:nvPr/>
        </p:nvGrpSpPr>
        <p:grpSpPr>
          <a:xfrm>
            <a:off x="9743897" y="4740962"/>
            <a:ext cx="7515403" cy="4969538"/>
            <a:chOff x="0" y="0"/>
            <a:chExt cx="10020538" cy="6626051"/>
          </a:xfrm>
        </p:grpSpPr>
        <p:sp>
          <p:nvSpPr>
            <p:cNvPr id="12" name="TextBox 12"/>
            <p:cNvSpPr txBox="1"/>
            <p:nvPr/>
          </p:nvSpPr>
          <p:spPr>
            <a:xfrm>
              <a:off x="0" y="2958079"/>
              <a:ext cx="10020538" cy="3703532"/>
            </a:xfrm>
            <a:prstGeom prst="rect">
              <a:avLst/>
            </a:prstGeom>
          </p:spPr>
          <p:txBody>
            <a:bodyPr lIns="0" tIns="0" rIns="0" bIns="0" rtlCol="0" anchor="t">
              <a:spAutoFit/>
            </a:bodyPr>
            <a:lstStyle/>
            <a:p>
              <a:pPr>
                <a:lnSpc>
                  <a:spcPts val="3220"/>
                </a:lnSpc>
              </a:pPr>
              <a:r>
                <a:rPr lang="en-US" sz="2300">
                  <a:solidFill>
                    <a:srgbClr val="000000"/>
                  </a:solidFill>
                  <a:latin typeface="Muli Regular"/>
                </a:rPr>
                <a:t>Berbagai industri seringkali kesulitan dalam memonitor para pekerjanya yang sedang absen maupun bekerja dalam kondisi sakit. Namun, dengan adanya alat ini, para pengusaha dapat memonitor secara langsung para pekerjanya melalui system monitoring berupa website.</a:t>
              </a:r>
            </a:p>
            <a:p>
              <a:pPr>
                <a:lnSpc>
                  <a:spcPts val="3219"/>
                </a:lnSpc>
                <a:spcBef>
                  <a:spcPct val="0"/>
                </a:spcBef>
              </a:pPr>
              <a:r>
                <a:rPr lang="en-US" sz="2300">
                  <a:solidFill>
                    <a:srgbClr val="000000"/>
                  </a:solidFill>
                  <a:latin typeface="Muli Regular"/>
                </a:rPr>
                <a:t> </a:t>
              </a:r>
            </a:p>
          </p:txBody>
        </p:sp>
        <p:sp>
          <p:nvSpPr>
            <p:cNvPr id="13" name="TextBox 13"/>
            <p:cNvSpPr txBox="1"/>
            <p:nvPr/>
          </p:nvSpPr>
          <p:spPr>
            <a:xfrm>
              <a:off x="0" y="9525"/>
              <a:ext cx="10020538" cy="2632075"/>
            </a:xfrm>
            <a:prstGeom prst="rect">
              <a:avLst/>
            </a:prstGeom>
          </p:spPr>
          <p:txBody>
            <a:bodyPr lIns="0" tIns="0" rIns="0" bIns="0" rtlCol="0" anchor="t">
              <a:spAutoFit/>
            </a:bodyPr>
            <a:lstStyle/>
            <a:p>
              <a:pPr>
                <a:lnSpc>
                  <a:spcPts val="3960"/>
                </a:lnSpc>
              </a:pPr>
              <a:r>
                <a:rPr lang="en-US" sz="3300">
                  <a:solidFill>
                    <a:srgbClr val="000000"/>
                  </a:solidFill>
                  <a:latin typeface="Muli Bold"/>
                </a:rPr>
                <a:t>Banyaknya perusahaan yang kesulitan dalam memonitor para pekerjanya di masa pandemi Covid-19.</a:t>
              </a: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2">
            <a:lumMod val="20000"/>
            <a:lumOff val="80000"/>
          </a:schemeClr>
        </a:solidFill>
        <a:effectLst/>
      </p:bgPr>
    </p:bg>
    <p:spTree>
      <p:nvGrpSpPr>
        <p:cNvPr id="1" name=""/>
        <p:cNvGrpSpPr/>
        <p:nvPr/>
      </p:nvGrpSpPr>
      <p:grpSpPr>
        <a:xfrm>
          <a:off x="0" y="0"/>
          <a:ext cx="0" cy="0"/>
          <a:chOff x="0" y="0"/>
          <a:chExt cx="0" cy="0"/>
        </a:xfrm>
      </p:grpSpPr>
      <p:grpSp>
        <p:nvGrpSpPr>
          <p:cNvPr id="2" name="Group 2"/>
          <p:cNvGrpSpPr/>
          <p:nvPr/>
        </p:nvGrpSpPr>
        <p:grpSpPr>
          <a:xfrm>
            <a:off x="1028700" y="1581522"/>
            <a:ext cx="7589381" cy="4570654"/>
            <a:chOff x="0" y="0"/>
            <a:chExt cx="10119175" cy="6094205"/>
          </a:xfrm>
        </p:grpSpPr>
        <p:sp>
          <p:nvSpPr>
            <p:cNvPr id="3" name="TextBox 3"/>
            <p:cNvSpPr txBox="1"/>
            <p:nvPr/>
          </p:nvSpPr>
          <p:spPr>
            <a:xfrm>
              <a:off x="0" y="85725"/>
              <a:ext cx="10119175" cy="1937808"/>
            </a:xfrm>
            <a:prstGeom prst="rect">
              <a:avLst/>
            </a:prstGeom>
          </p:spPr>
          <p:txBody>
            <a:bodyPr lIns="0" tIns="0" rIns="0" bIns="0" rtlCol="0" anchor="t">
              <a:spAutoFit/>
            </a:bodyPr>
            <a:lstStyle/>
            <a:p>
              <a:pPr>
                <a:lnSpc>
                  <a:spcPts val="11000"/>
                </a:lnSpc>
              </a:pPr>
              <a:r>
                <a:rPr lang="en-US" sz="10000" spc="-100">
                  <a:solidFill>
                    <a:srgbClr val="000000"/>
                  </a:solidFill>
                  <a:latin typeface="Muli Bold"/>
                </a:rPr>
                <a:t>Solusi</a:t>
              </a:r>
            </a:p>
          </p:txBody>
        </p:sp>
        <p:sp>
          <p:nvSpPr>
            <p:cNvPr id="4" name="TextBox 4"/>
            <p:cNvSpPr txBox="1"/>
            <p:nvPr/>
          </p:nvSpPr>
          <p:spPr>
            <a:xfrm>
              <a:off x="0" y="2582655"/>
              <a:ext cx="10119175" cy="3511550"/>
            </a:xfrm>
            <a:prstGeom prst="rect">
              <a:avLst/>
            </a:prstGeom>
          </p:spPr>
          <p:txBody>
            <a:bodyPr lIns="0" tIns="0" rIns="0" bIns="0" rtlCol="0" anchor="t">
              <a:spAutoFit/>
            </a:bodyPr>
            <a:lstStyle/>
            <a:p>
              <a:pPr>
                <a:lnSpc>
                  <a:spcPts val="4200"/>
                </a:lnSpc>
              </a:pPr>
              <a:r>
                <a:rPr lang="en-US" sz="3000">
                  <a:solidFill>
                    <a:srgbClr val="000000"/>
                  </a:solidFill>
                  <a:latin typeface="Muli Regular"/>
                </a:rPr>
                <a:t>E-eyes merupakan kombinasi 3 in 1 berbagai fitur seperti attendance system, temperature scanning, serta CCTV yang digabungkan menjadi satu sistem monitoring efektif berbasis website.</a:t>
              </a:r>
            </a:p>
          </p:txBody>
        </p:sp>
      </p:grpSp>
      <p:pic>
        <p:nvPicPr>
          <p:cNvPr id="5" name="Picture 5"/>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9746109" y="1669842"/>
            <a:ext cx="556391" cy="318660"/>
          </a:xfrm>
          <a:prstGeom prst="rect">
            <a:avLst/>
          </a:prstGeom>
        </p:spPr>
      </p:pic>
      <p:grpSp>
        <p:nvGrpSpPr>
          <p:cNvPr id="6" name="Group 6"/>
          <p:cNvGrpSpPr/>
          <p:nvPr/>
        </p:nvGrpSpPr>
        <p:grpSpPr>
          <a:xfrm>
            <a:off x="11060569" y="1581522"/>
            <a:ext cx="6198731" cy="2324763"/>
            <a:chOff x="0" y="0"/>
            <a:chExt cx="8264975" cy="3099684"/>
          </a:xfrm>
        </p:grpSpPr>
        <p:sp>
          <p:nvSpPr>
            <p:cNvPr id="7" name="TextBox 7"/>
            <p:cNvSpPr txBox="1"/>
            <p:nvPr/>
          </p:nvSpPr>
          <p:spPr>
            <a:xfrm>
              <a:off x="0" y="987039"/>
              <a:ext cx="8264975" cy="2103332"/>
            </a:xfrm>
            <a:prstGeom prst="rect">
              <a:avLst/>
            </a:prstGeom>
          </p:spPr>
          <p:txBody>
            <a:bodyPr lIns="0" tIns="0" rIns="0" bIns="0" rtlCol="0" anchor="t">
              <a:spAutoFit/>
            </a:bodyPr>
            <a:lstStyle/>
            <a:p>
              <a:pPr>
                <a:lnSpc>
                  <a:spcPts val="3220"/>
                </a:lnSpc>
              </a:pPr>
              <a:r>
                <a:rPr lang="en-US" sz="2300">
                  <a:solidFill>
                    <a:srgbClr val="000000"/>
                  </a:solidFill>
                  <a:latin typeface="Muli Regular"/>
                </a:rPr>
                <a:t>Ketiga fitur disatukan sehingga dapat mengefisienkan sumber daya seperti monitor, kamera dan lainnya untuk menekan biaya produk.</a:t>
              </a:r>
            </a:p>
          </p:txBody>
        </p:sp>
        <p:sp>
          <p:nvSpPr>
            <p:cNvPr id="8" name="TextBox 8"/>
            <p:cNvSpPr txBox="1"/>
            <p:nvPr/>
          </p:nvSpPr>
          <p:spPr>
            <a:xfrm>
              <a:off x="0" y="9525"/>
              <a:ext cx="8264975" cy="650875"/>
            </a:xfrm>
            <a:prstGeom prst="rect">
              <a:avLst/>
            </a:prstGeom>
          </p:spPr>
          <p:txBody>
            <a:bodyPr lIns="0" tIns="0" rIns="0" bIns="0" rtlCol="0" anchor="t">
              <a:spAutoFit/>
            </a:bodyPr>
            <a:lstStyle/>
            <a:p>
              <a:pPr>
                <a:lnSpc>
                  <a:spcPts val="3960"/>
                </a:lnSpc>
              </a:pPr>
              <a:r>
                <a:rPr lang="en-US" sz="3300">
                  <a:solidFill>
                    <a:srgbClr val="000000"/>
                  </a:solidFill>
                  <a:latin typeface="Muli Bold"/>
                </a:rPr>
                <a:t>Meringankan biaya</a:t>
              </a:r>
            </a:p>
          </p:txBody>
        </p:sp>
      </p:grpSp>
      <p:pic>
        <p:nvPicPr>
          <p:cNvPr id="9" name="Picture 9"/>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9746109" y="4469171"/>
            <a:ext cx="556391" cy="318660"/>
          </a:xfrm>
          <a:prstGeom prst="rect">
            <a:avLst/>
          </a:prstGeom>
        </p:spPr>
      </p:pic>
      <p:grpSp>
        <p:nvGrpSpPr>
          <p:cNvPr id="10" name="Group 10"/>
          <p:cNvGrpSpPr/>
          <p:nvPr/>
        </p:nvGrpSpPr>
        <p:grpSpPr>
          <a:xfrm>
            <a:off x="11060569" y="4385578"/>
            <a:ext cx="6198731" cy="2299998"/>
            <a:chOff x="0" y="0"/>
            <a:chExt cx="8264975" cy="3066664"/>
          </a:xfrm>
        </p:grpSpPr>
        <p:sp>
          <p:nvSpPr>
            <p:cNvPr id="11" name="TextBox 11"/>
            <p:cNvSpPr txBox="1"/>
            <p:nvPr/>
          </p:nvSpPr>
          <p:spPr>
            <a:xfrm>
              <a:off x="0" y="987039"/>
              <a:ext cx="8264975" cy="2103332"/>
            </a:xfrm>
            <a:prstGeom prst="rect">
              <a:avLst/>
            </a:prstGeom>
          </p:spPr>
          <p:txBody>
            <a:bodyPr lIns="0" tIns="0" rIns="0" bIns="0" rtlCol="0" anchor="t">
              <a:spAutoFit/>
            </a:bodyPr>
            <a:lstStyle/>
            <a:p>
              <a:pPr>
                <a:lnSpc>
                  <a:spcPts val="3220"/>
                </a:lnSpc>
                <a:spcBef>
                  <a:spcPct val="0"/>
                </a:spcBef>
              </a:pPr>
              <a:r>
                <a:rPr lang="en-US" sz="2300">
                  <a:solidFill>
                    <a:srgbClr val="000000"/>
                  </a:solidFill>
                  <a:latin typeface="Muli Regular"/>
                </a:rPr>
                <a:t>Dengan kombinasi 3 in 1 ini, dapat diciptakan sebuah sistem monitoring yang dapat meningkatkan kenyamanan, serta keamanan lingkungan kerja. </a:t>
              </a:r>
            </a:p>
          </p:txBody>
        </p:sp>
        <p:sp>
          <p:nvSpPr>
            <p:cNvPr id="12" name="TextBox 12"/>
            <p:cNvSpPr txBox="1"/>
            <p:nvPr/>
          </p:nvSpPr>
          <p:spPr>
            <a:xfrm>
              <a:off x="0" y="9525"/>
              <a:ext cx="8264975" cy="650875"/>
            </a:xfrm>
            <a:prstGeom prst="rect">
              <a:avLst/>
            </a:prstGeom>
          </p:spPr>
          <p:txBody>
            <a:bodyPr lIns="0" tIns="0" rIns="0" bIns="0" rtlCol="0" anchor="t">
              <a:spAutoFit/>
            </a:bodyPr>
            <a:lstStyle/>
            <a:p>
              <a:pPr>
                <a:lnSpc>
                  <a:spcPts val="3960"/>
                </a:lnSpc>
              </a:pPr>
              <a:r>
                <a:rPr lang="en-US" sz="3300">
                  <a:solidFill>
                    <a:srgbClr val="000000"/>
                  </a:solidFill>
                  <a:latin typeface="Muli Bold"/>
                </a:rPr>
                <a:t>Monitoring</a:t>
              </a:r>
            </a:p>
          </p:txBody>
        </p:sp>
      </p:grpSp>
      <p:pic>
        <p:nvPicPr>
          <p:cNvPr id="13" name="Picture 13"/>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9746109" y="7268499"/>
            <a:ext cx="556391" cy="318660"/>
          </a:xfrm>
          <a:prstGeom prst="rect">
            <a:avLst/>
          </a:prstGeom>
        </p:spPr>
      </p:pic>
      <p:grpSp>
        <p:nvGrpSpPr>
          <p:cNvPr id="14" name="Group 14"/>
          <p:cNvGrpSpPr/>
          <p:nvPr/>
        </p:nvGrpSpPr>
        <p:grpSpPr>
          <a:xfrm>
            <a:off x="11060569" y="7180180"/>
            <a:ext cx="6198731" cy="2324763"/>
            <a:chOff x="0" y="0"/>
            <a:chExt cx="8264975" cy="3099684"/>
          </a:xfrm>
        </p:grpSpPr>
        <p:sp>
          <p:nvSpPr>
            <p:cNvPr id="15" name="TextBox 15"/>
            <p:cNvSpPr txBox="1"/>
            <p:nvPr/>
          </p:nvSpPr>
          <p:spPr>
            <a:xfrm>
              <a:off x="0" y="987039"/>
              <a:ext cx="8264975" cy="2103332"/>
            </a:xfrm>
            <a:prstGeom prst="rect">
              <a:avLst/>
            </a:prstGeom>
          </p:spPr>
          <p:txBody>
            <a:bodyPr lIns="0" tIns="0" rIns="0" bIns="0" rtlCol="0" anchor="t">
              <a:spAutoFit/>
            </a:bodyPr>
            <a:lstStyle/>
            <a:p>
              <a:pPr>
                <a:lnSpc>
                  <a:spcPts val="3220"/>
                </a:lnSpc>
              </a:pPr>
              <a:r>
                <a:rPr lang="en-US" sz="2300">
                  <a:solidFill>
                    <a:srgbClr val="000000"/>
                  </a:solidFill>
                  <a:latin typeface="Muli Regular"/>
                </a:rPr>
                <a:t>Sistem ini berfokus pada otomatisasi penuh sehingga tidak diperlukan adanya kontak apapun dari pengguna maupun pengawas tambahan untuk mengoperasikan sistem ini</a:t>
              </a:r>
            </a:p>
          </p:txBody>
        </p:sp>
        <p:sp>
          <p:nvSpPr>
            <p:cNvPr id="16" name="TextBox 16"/>
            <p:cNvSpPr txBox="1"/>
            <p:nvPr/>
          </p:nvSpPr>
          <p:spPr>
            <a:xfrm>
              <a:off x="0" y="9525"/>
              <a:ext cx="8264975" cy="650875"/>
            </a:xfrm>
            <a:prstGeom prst="rect">
              <a:avLst/>
            </a:prstGeom>
          </p:spPr>
          <p:txBody>
            <a:bodyPr lIns="0" tIns="0" rIns="0" bIns="0" rtlCol="0" anchor="t">
              <a:spAutoFit/>
            </a:bodyPr>
            <a:lstStyle/>
            <a:p>
              <a:pPr>
                <a:lnSpc>
                  <a:spcPts val="3960"/>
                </a:lnSpc>
              </a:pPr>
              <a:r>
                <a:rPr lang="en-US" sz="3300">
                  <a:solidFill>
                    <a:srgbClr val="000000"/>
                  </a:solidFill>
                  <a:latin typeface="Muli Bold"/>
                </a:rPr>
                <a:t>Praktis</a:t>
              </a: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a:xfrm>
          <a:off x="0" y="0"/>
          <a:ext cx="0" cy="0"/>
          <a:chOff x="0" y="0"/>
          <a:chExt cx="0" cy="0"/>
        </a:xfrm>
      </p:grpSpPr>
      <p:grpSp>
        <p:nvGrpSpPr>
          <p:cNvPr id="2" name="Group 2"/>
          <p:cNvGrpSpPr/>
          <p:nvPr/>
        </p:nvGrpSpPr>
        <p:grpSpPr>
          <a:xfrm>
            <a:off x="2334990" y="4898739"/>
            <a:ext cx="13618020" cy="5005629"/>
            <a:chOff x="0" y="0"/>
            <a:chExt cx="18157360" cy="6674172"/>
          </a:xfrm>
        </p:grpSpPr>
        <p:sp>
          <p:nvSpPr>
            <p:cNvPr id="3" name="TextBox 3"/>
            <p:cNvSpPr txBox="1"/>
            <p:nvPr/>
          </p:nvSpPr>
          <p:spPr>
            <a:xfrm>
              <a:off x="0" y="64558"/>
              <a:ext cx="18157360" cy="3040592"/>
            </a:xfrm>
            <a:prstGeom prst="rect">
              <a:avLst/>
            </a:prstGeom>
          </p:spPr>
          <p:txBody>
            <a:bodyPr lIns="0" tIns="0" rIns="0" bIns="0" rtlCol="0" anchor="t">
              <a:spAutoFit/>
            </a:bodyPr>
            <a:lstStyle/>
            <a:p>
              <a:pPr algn="ctr">
                <a:lnSpc>
                  <a:spcPts val="8800"/>
                </a:lnSpc>
              </a:pPr>
              <a:r>
                <a:rPr lang="en-US" sz="8000" spc="-80">
                  <a:solidFill>
                    <a:srgbClr val="000000"/>
                  </a:solidFill>
                  <a:latin typeface="Muli Bold"/>
                </a:rPr>
                <a:t>Menjadi mata bagi perusahaan anda</a:t>
              </a:r>
            </a:p>
          </p:txBody>
        </p:sp>
        <p:sp>
          <p:nvSpPr>
            <p:cNvPr id="4" name="TextBox 4"/>
            <p:cNvSpPr txBox="1"/>
            <p:nvPr/>
          </p:nvSpPr>
          <p:spPr>
            <a:xfrm>
              <a:off x="0" y="3873822"/>
              <a:ext cx="18157360" cy="2800350"/>
            </a:xfrm>
            <a:prstGeom prst="rect">
              <a:avLst/>
            </a:prstGeom>
          </p:spPr>
          <p:txBody>
            <a:bodyPr lIns="0" tIns="0" rIns="0" bIns="0" rtlCol="0" anchor="t">
              <a:spAutoFit/>
            </a:bodyPr>
            <a:lstStyle/>
            <a:p>
              <a:pPr algn="ctr">
                <a:lnSpc>
                  <a:spcPts val="4200"/>
                </a:lnSpc>
              </a:pPr>
              <a:r>
                <a:rPr lang="en-US" sz="3000">
                  <a:solidFill>
                    <a:srgbClr val="000000"/>
                  </a:solidFill>
                  <a:latin typeface="Muli Regular"/>
                </a:rPr>
                <a:t>E-eyes adalah sistem monitoring paling efisien bagi perusahaan anda. Satu perangkat 3 fungsi yakni monitor kehadiran, monitor suhu, serta monitor keamanan. Dengan layanan 3 in 1 ini, maka anda dapat mengawasi perusahaan anda 3 kali lebih maksimal. </a:t>
              </a:r>
            </a:p>
          </p:txBody>
        </p:sp>
      </p:grpSp>
      <p:grpSp>
        <p:nvGrpSpPr>
          <p:cNvPr id="5" name="Group 5"/>
          <p:cNvGrpSpPr>
            <a:grpSpLocks noChangeAspect="1"/>
          </p:cNvGrpSpPr>
          <p:nvPr/>
        </p:nvGrpSpPr>
        <p:grpSpPr>
          <a:xfrm>
            <a:off x="6906442" y="423642"/>
            <a:ext cx="4475115" cy="4475097"/>
            <a:chOff x="0" y="0"/>
            <a:chExt cx="6350000" cy="6349975"/>
          </a:xfrm>
        </p:grpSpPr>
        <p:sp>
          <p:nvSpPr>
            <p:cNvPr id="6" name="Freeform 6"/>
            <p:cNvSpPr/>
            <p:nvPr/>
          </p:nvSpPr>
          <p:spPr>
            <a:xfrm>
              <a:off x="0" y="0"/>
              <a:ext cx="6350000" cy="6349974"/>
            </a:xfrm>
            <a:custGeom>
              <a:avLst/>
              <a:gdLst/>
              <a:ahLst/>
              <a:cxnLst/>
              <a:rect l="l" t="t" r="r" b="b"/>
              <a:pathLst>
                <a:path w="6350000" h="6349974">
                  <a:moveTo>
                    <a:pt x="6350000" y="3175025"/>
                  </a:moveTo>
                  <a:cubicBezTo>
                    <a:pt x="6350000" y="4928451"/>
                    <a:pt x="4928476" y="6349974"/>
                    <a:pt x="3175000" y="6349974"/>
                  </a:cubicBezTo>
                  <a:cubicBezTo>
                    <a:pt x="1421498" y="6349974"/>
                    <a:pt x="0" y="4928451"/>
                    <a:pt x="0" y="3175025"/>
                  </a:cubicBezTo>
                  <a:cubicBezTo>
                    <a:pt x="0" y="1421511"/>
                    <a:pt x="1421498" y="0"/>
                    <a:pt x="3175000" y="0"/>
                  </a:cubicBezTo>
                  <a:cubicBezTo>
                    <a:pt x="4928501" y="0"/>
                    <a:pt x="6350000" y="1421511"/>
                    <a:pt x="6350000" y="3175025"/>
                  </a:cubicBezTo>
                  <a:close/>
                </a:path>
              </a:pathLst>
            </a:custGeom>
            <a:blipFill>
              <a:blip r:embed="rId2"/>
              <a:stretch>
                <a:fillRect l="-21410" t="-20188" r="-18920" b="-20142"/>
              </a:stretch>
            </a:blipFill>
          </p:spPr>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grpSp>
        <p:nvGrpSpPr>
          <p:cNvPr id="2" name="Group 2"/>
          <p:cNvGrpSpPr/>
          <p:nvPr/>
        </p:nvGrpSpPr>
        <p:grpSpPr>
          <a:xfrm>
            <a:off x="1028700" y="729018"/>
            <a:ext cx="7639101" cy="3700704"/>
            <a:chOff x="0" y="0"/>
            <a:chExt cx="10185467" cy="4934272"/>
          </a:xfrm>
        </p:grpSpPr>
        <p:sp>
          <p:nvSpPr>
            <p:cNvPr id="3" name="TextBox 3"/>
            <p:cNvSpPr txBox="1"/>
            <p:nvPr/>
          </p:nvSpPr>
          <p:spPr>
            <a:xfrm>
              <a:off x="0" y="85725"/>
              <a:ext cx="10185467" cy="3419475"/>
            </a:xfrm>
            <a:prstGeom prst="rect">
              <a:avLst/>
            </a:prstGeom>
          </p:spPr>
          <p:txBody>
            <a:bodyPr lIns="0" tIns="0" rIns="0" bIns="0" rtlCol="0" anchor="t">
              <a:spAutoFit/>
            </a:bodyPr>
            <a:lstStyle/>
            <a:p>
              <a:pPr>
                <a:lnSpc>
                  <a:spcPts val="9900"/>
                </a:lnSpc>
              </a:pPr>
              <a:r>
                <a:rPr lang="en-US" sz="9000" spc="-89">
                  <a:solidFill>
                    <a:srgbClr val="000000"/>
                  </a:solidFill>
                  <a:latin typeface="Muli Bold"/>
                </a:rPr>
                <a:t>Segmentasi pasar</a:t>
              </a:r>
            </a:p>
          </p:txBody>
        </p:sp>
        <p:sp>
          <p:nvSpPr>
            <p:cNvPr id="4" name="TextBox 4"/>
            <p:cNvSpPr txBox="1"/>
            <p:nvPr/>
          </p:nvSpPr>
          <p:spPr>
            <a:xfrm>
              <a:off x="0" y="4267522"/>
              <a:ext cx="10185467" cy="666750"/>
            </a:xfrm>
            <a:prstGeom prst="rect">
              <a:avLst/>
            </a:prstGeom>
          </p:spPr>
          <p:txBody>
            <a:bodyPr lIns="0" tIns="0" rIns="0" bIns="0" rtlCol="0" anchor="t">
              <a:spAutoFit/>
            </a:bodyPr>
            <a:lstStyle/>
            <a:p>
              <a:pPr>
                <a:lnSpc>
                  <a:spcPts val="4200"/>
                </a:lnSpc>
                <a:spcBef>
                  <a:spcPct val="0"/>
                </a:spcBef>
              </a:pPr>
              <a:endParaRPr/>
            </a:p>
          </p:txBody>
        </p:sp>
      </p:grpSp>
      <p:grpSp>
        <p:nvGrpSpPr>
          <p:cNvPr id="5" name="Group 5"/>
          <p:cNvGrpSpPr/>
          <p:nvPr/>
        </p:nvGrpSpPr>
        <p:grpSpPr>
          <a:xfrm>
            <a:off x="1230747" y="4422102"/>
            <a:ext cx="4818182" cy="3186458"/>
            <a:chOff x="0" y="0"/>
            <a:chExt cx="6424242" cy="4248611"/>
          </a:xfrm>
        </p:grpSpPr>
        <p:sp>
          <p:nvSpPr>
            <p:cNvPr id="6" name="TextBox 6"/>
            <p:cNvSpPr txBox="1"/>
            <p:nvPr/>
          </p:nvSpPr>
          <p:spPr>
            <a:xfrm>
              <a:off x="0" y="1114039"/>
              <a:ext cx="6424242" cy="3170132"/>
            </a:xfrm>
            <a:prstGeom prst="rect">
              <a:avLst/>
            </a:prstGeom>
          </p:spPr>
          <p:txBody>
            <a:bodyPr lIns="0" tIns="0" rIns="0" bIns="0" rtlCol="0" anchor="t">
              <a:spAutoFit/>
            </a:bodyPr>
            <a:lstStyle/>
            <a:p>
              <a:pPr>
                <a:lnSpc>
                  <a:spcPts val="3219"/>
                </a:lnSpc>
                <a:spcBef>
                  <a:spcPct val="0"/>
                </a:spcBef>
              </a:pPr>
              <a:r>
                <a:rPr lang="en-US" sz="2300">
                  <a:solidFill>
                    <a:srgbClr val="000000"/>
                  </a:solidFill>
                  <a:latin typeface="Muli Regular"/>
                </a:rPr>
                <a:t>Perusahaan di beberapa kota besar di Indonesia seperti Malang, Surabaya, Jakarta dan Bandung. Terutama yang menerapkan sistem work from office selama kondisi pandemi berlangsung. </a:t>
              </a:r>
            </a:p>
          </p:txBody>
        </p:sp>
        <p:sp>
          <p:nvSpPr>
            <p:cNvPr id="7" name="TextBox 7"/>
            <p:cNvSpPr txBox="1"/>
            <p:nvPr/>
          </p:nvSpPr>
          <p:spPr>
            <a:xfrm>
              <a:off x="0" y="9525"/>
              <a:ext cx="6424242" cy="650875"/>
            </a:xfrm>
            <a:prstGeom prst="rect">
              <a:avLst/>
            </a:prstGeom>
          </p:spPr>
          <p:txBody>
            <a:bodyPr lIns="0" tIns="0" rIns="0" bIns="0" rtlCol="0" anchor="t">
              <a:spAutoFit/>
            </a:bodyPr>
            <a:lstStyle/>
            <a:p>
              <a:pPr>
                <a:lnSpc>
                  <a:spcPts val="3960"/>
                </a:lnSpc>
              </a:pPr>
              <a:r>
                <a:rPr lang="en-US" sz="3300">
                  <a:solidFill>
                    <a:srgbClr val="000000"/>
                  </a:solidFill>
                  <a:latin typeface="Muli Bold"/>
                </a:rPr>
                <a:t>Perusahaan</a:t>
              </a:r>
            </a:p>
          </p:txBody>
        </p:sp>
      </p:grpSp>
      <p:grpSp>
        <p:nvGrpSpPr>
          <p:cNvPr id="8" name="Group 8"/>
          <p:cNvGrpSpPr/>
          <p:nvPr/>
        </p:nvGrpSpPr>
        <p:grpSpPr>
          <a:xfrm>
            <a:off x="7052412" y="4422102"/>
            <a:ext cx="4587270" cy="2386358"/>
            <a:chOff x="0" y="0"/>
            <a:chExt cx="6116360" cy="3181811"/>
          </a:xfrm>
        </p:grpSpPr>
        <p:sp>
          <p:nvSpPr>
            <p:cNvPr id="9" name="TextBox 9"/>
            <p:cNvSpPr txBox="1"/>
            <p:nvPr/>
          </p:nvSpPr>
          <p:spPr>
            <a:xfrm>
              <a:off x="0" y="1114039"/>
              <a:ext cx="6116360" cy="2103332"/>
            </a:xfrm>
            <a:prstGeom prst="rect">
              <a:avLst/>
            </a:prstGeom>
          </p:spPr>
          <p:txBody>
            <a:bodyPr lIns="0" tIns="0" rIns="0" bIns="0" rtlCol="0" anchor="t">
              <a:spAutoFit/>
            </a:bodyPr>
            <a:lstStyle/>
            <a:p>
              <a:pPr>
                <a:lnSpc>
                  <a:spcPts val="3219"/>
                </a:lnSpc>
                <a:spcBef>
                  <a:spcPct val="0"/>
                </a:spcBef>
              </a:pPr>
              <a:r>
                <a:rPr lang="en-US" sz="2300">
                  <a:solidFill>
                    <a:srgbClr val="000000"/>
                  </a:solidFill>
                  <a:latin typeface="Muli Regular"/>
                </a:rPr>
                <a:t>Kelas sosial menengah ke atas, dengan rentang karyawan baik pria dan wanita berusia sekitar 5 sampai 70 tahun. </a:t>
              </a:r>
            </a:p>
          </p:txBody>
        </p:sp>
        <p:sp>
          <p:nvSpPr>
            <p:cNvPr id="10" name="TextBox 10"/>
            <p:cNvSpPr txBox="1"/>
            <p:nvPr/>
          </p:nvSpPr>
          <p:spPr>
            <a:xfrm>
              <a:off x="0" y="9525"/>
              <a:ext cx="6116360" cy="650875"/>
            </a:xfrm>
            <a:prstGeom prst="rect">
              <a:avLst/>
            </a:prstGeom>
          </p:spPr>
          <p:txBody>
            <a:bodyPr lIns="0" tIns="0" rIns="0" bIns="0" rtlCol="0" anchor="t">
              <a:spAutoFit/>
            </a:bodyPr>
            <a:lstStyle/>
            <a:p>
              <a:pPr>
                <a:lnSpc>
                  <a:spcPts val="3960"/>
                </a:lnSpc>
              </a:pPr>
              <a:r>
                <a:rPr lang="en-US" sz="3300">
                  <a:solidFill>
                    <a:srgbClr val="000000"/>
                  </a:solidFill>
                  <a:latin typeface="Muli Bold"/>
                </a:rPr>
                <a:t>Pengusaha</a:t>
              </a:r>
            </a:p>
          </p:txBody>
        </p:sp>
      </p:grpSp>
      <p:grpSp>
        <p:nvGrpSpPr>
          <p:cNvPr id="11" name="Group 11"/>
          <p:cNvGrpSpPr/>
          <p:nvPr/>
        </p:nvGrpSpPr>
        <p:grpSpPr>
          <a:xfrm>
            <a:off x="12672030" y="4429722"/>
            <a:ext cx="4587270" cy="2386358"/>
            <a:chOff x="0" y="0"/>
            <a:chExt cx="6116360" cy="3181811"/>
          </a:xfrm>
        </p:grpSpPr>
        <p:sp>
          <p:nvSpPr>
            <p:cNvPr id="12" name="TextBox 12"/>
            <p:cNvSpPr txBox="1"/>
            <p:nvPr/>
          </p:nvSpPr>
          <p:spPr>
            <a:xfrm>
              <a:off x="0" y="1114039"/>
              <a:ext cx="6116360" cy="2103332"/>
            </a:xfrm>
            <a:prstGeom prst="rect">
              <a:avLst/>
            </a:prstGeom>
          </p:spPr>
          <p:txBody>
            <a:bodyPr lIns="0" tIns="0" rIns="0" bIns="0" rtlCol="0" anchor="t">
              <a:spAutoFit/>
            </a:bodyPr>
            <a:lstStyle/>
            <a:p>
              <a:pPr>
                <a:lnSpc>
                  <a:spcPts val="3219"/>
                </a:lnSpc>
                <a:spcBef>
                  <a:spcPct val="0"/>
                </a:spcBef>
              </a:pPr>
              <a:r>
                <a:rPr lang="en-US" sz="2300">
                  <a:solidFill>
                    <a:srgbClr val="000000"/>
                  </a:solidFill>
                  <a:latin typeface="Muli Regular"/>
                </a:rPr>
                <a:t>Ditujukan bagi kaum yang menyukai kenyamanan, dan kepraktisan serta gaya hidup trendi dan modern</a:t>
              </a:r>
            </a:p>
          </p:txBody>
        </p:sp>
        <p:sp>
          <p:nvSpPr>
            <p:cNvPr id="13" name="TextBox 13"/>
            <p:cNvSpPr txBox="1"/>
            <p:nvPr/>
          </p:nvSpPr>
          <p:spPr>
            <a:xfrm>
              <a:off x="0" y="9525"/>
              <a:ext cx="6116360" cy="650875"/>
            </a:xfrm>
            <a:prstGeom prst="rect">
              <a:avLst/>
            </a:prstGeom>
          </p:spPr>
          <p:txBody>
            <a:bodyPr lIns="0" tIns="0" rIns="0" bIns="0" rtlCol="0" anchor="t">
              <a:spAutoFit/>
            </a:bodyPr>
            <a:lstStyle/>
            <a:p>
              <a:pPr>
                <a:lnSpc>
                  <a:spcPts val="3960"/>
                </a:lnSpc>
              </a:pPr>
              <a:r>
                <a:rPr lang="en-US" sz="3300">
                  <a:solidFill>
                    <a:srgbClr val="000000"/>
                  </a:solidFill>
                  <a:latin typeface="Muli Bold"/>
                </a:rPr>
                <a:t>Pecinta otomatisasi</a:t>
              </a:r>
            </a:p>
          </p:txBody>
        </p:sp>
      </p:grpSp>
      <p:sp>
        <p:nvSpPr>
          <p:cNvPr id="14" name="AutoShape 14"/>
          <p:cNvSpPr/>
          <p:nvPr/>
        </p:nvSpPr>
        <p:spPr>
          <a:xfrm rot="5399999">
            <a:off x="4578213" y="6274056"/>
            <a:ext cx="3717170" cy="0"/>
          </a:xfrm>
          <a:prstGeom prst="line">
            <a:avLst/>
          </a:prstGeom>
          <a:ln w="28575" cap="rnd">
            <a:solidFill>
              <a:srgbClr val="1C3E88"/>
            </a:solidFill>
            <a:prstDash val="solid"/>
            <a:headEnd type="none" w="sm" len="sm"/>
            <a:tailEnd type="none" w="sm" len="sm"/>
          </a:ln>
        </p:spPr>
      </p:sp>
      <p:sp>
        <p:nvSpPr>
          <p:cNvPr id="15" name="AutoShape 15"/>
          <p:cNvSpPr/>
          <p:nvPr/>
        </p:nvSpPr>
        <p:spPr>
          <a:xfrm rot="5399999">
            <a:off x="10252858" y="6274056"/>
            <a:ext cx="3717170" cy="0"/>
          </a:xfrm>
          <a:prstGeom prst="line">
            <a:avLst/>
          </a:prstGeom>
          <a:ln w="28575" cap="rnd">
            <a:solidFill>
              <a:srgbClr val="1C3E88"/>
            </a:solidFill>
            <a:prstDash val="solid"/>
            <a:headEnd type="none" w="sm" len="sm"/>
            <a:tailEnd type="none" w="sm" len="sm"/>
          </a:ln>
        </p:spPr>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6">
            <a:lumMod val="40000"/>
            <a:lumOff val="60000"/>
          </a:schemeClr>
        </a:solidFill>
        <a:effectLst/>
      </p:bgPr>
    </p:bg>
    <p:spTree>
      <p:nvGrpSpPr>
        <p:cNvPr id="1" name=""/>
        <p:cNvGrpSpPr/>
        <p:nvPr/>
      </p:nvGrpSpPr>
      <p:grpSpPr>
        <a:xfrm>
          <a:off x="0" y="0"/>
          <a:ext cx="0" cy="0"/>
          <a:chOff x="0" y="0"/>
          <a:chExt cx="0" cy="0"/>
        </a:xfrm>
      </p:grpSpPr>
      <p:grpSp>
        <p:nvGrpSpPr>
          <p:cNvPr id="2" name="Group 2"/>
          <p:cNvGrpSpPr/>
          <p:nvPr/>
        </p:nvGrpSpPr>
        <p:grpSpPr>
          <a:xfrm>
            <a:off x="797789" y="721398"/>
            <a:ext cx="10092534" cy="2443404"/>
            <a:chOff x="0" y="0"/>
            <a:chExt cx="13456712" cy="3257872"/>
          </a:xfrm>
        </p:grpSpPr>
        <p:sp>
          <p:nvSpPr>
            <p:cNvPr id="3" name="TextBox 3"/>
            <p:cNvSpPr txBox="1"/>
            <p:nvPr/>
          </p:nvSpPr>
          <p:spPr>
            <a:xfrm>
              <a:off x="0" y="85725"/>
              <a:ext cx="13456712" cy="1743075"/>
            </a:xfrm>
            <a:prstGeom prst="rect">
              <a:avLst/>
            </a:prstGeom>
          </p:spPr>
          <p:txBody>
            <a:bodyPr lIns="0" tIns="0" rIns="0" bIns="0" rtlCol="0" anchor="t">
              <a:spAutoFit/>
            </a:bodyPr>
            <a:lstStyle/>
            <a:p>
              <a:pPr>
                <a:lnSpc>
                  <a:spcPts val="9900"/>
                </a:lnSpc>
              </a:pPr>
              <a:r>
                <a:rPr lang="en-US" sz="9000" spc="-89">
                  <a:solidFill>
                    <a:srgbClr val="000000"/>
                  </a:solidFill>
                  <a:latin typeface="Muli Bold"/>
                </a:rPr>
                <a:t>Market Validation</a:t>
              </a:r>
            </a:p>
          </p:txBody>
        </p:sp>
        <p:sp>
          <p:nvSpPr>
            <p:cNvPr id="4" name="TextBox 4"/>
            <p:cNvSpPr txBox="1"/>
            <p:nvPr/>
          </p:nvSpPr>
          <p:spPr>
            <a:xfrm>
              <a:off x="0" y="2591122"/>
              <a:ext cx="13456712" cy="666750"/>
            </a:xfrm>
            <a:prstGeom prst="rect">
              <a:avLst/>
            </a:prstGeom>
          </p:spPr>
          <p:txBody>
            <a:bodyPr lIns="0" tIns="0" rIns="0" bIns="0" rtlCol="0" anchor="t">
              <a:spAutoFit/>
            </a:bodyPr>
            <a:lstStyle/>
            <a:p>
              <a:pPr>
                <a:lnSpc>
                  <a:spcPts val="4200"/>
                </a:lnSpc>
                <a:spcBef>
                  <a:spcPct val="0"/>
                </a:spcBef>
              </a:pPr>
              <a:endParaRPr/>
            </a:p>
          </p:txBody>
        </p:sp>
      </p:grpSp>
      <p:grpSp>
        <p:nvGrpSpPr>
          <p:cNvPr id="5" name="Group 5"/>
          <p:cNvGrpSpPr/>
          <p:nvPr/>
        </p:nvGrpSpPr>
        <p:grpSpPr>
          <a:xfrm>
            <a:off x="2030090" y="4162327"/>
            <a:ext cx="5828419" cy="4156103"/>
            <a:chOff x="0" y="0"/>
            <a:chExt cx="7771225" cy="5541471"/>
          </a:xfrm>
        </p:grpSpPr>
        <p:sp>
          <p:nvSpPr>
            <p:cNvPr id="6" name="TextBox 6"/>
            <p:cNvSpPr txBox="1"/>
            <p:nvPr/>
          </p:nvSpPr>
          <p:spPr>
            <a:xfrm>
              <a:off x="0" y="1110864"/>
              <a:ext cx="7771225" cy="4466167"/>
            </a:xfrm>
            <a:prstGeom prst="rect">
              <a:avLst/>
            </a:prstGeom>
          </p:spPr>
          <p:txBody>
            <a:bodyPr lIns="0" tIns="0" rIns="0" bIns="0" rtlCol="0" anchor="t">
              <a:spAutoFit/>
            </a:bodyPr>
            <a:lstStyle/>
            <a:p>
              <a:pPr algn="ctr">
                <a:lnSpc>
                  <a:spcPts val="13999"/>
                </a:lnSpc>
              </a:pPr>
              <a:r>
                <a:rPr lang="en-US" sz="9999" dirty="0">
                  <a:solidFill>
                    <a:srgbClr val="840E0F"/>
                  </a:solidFill>
                  <a:latin typeface="Muli Regular"/>
                </a:rPr>
                <a:t>200.000+</a:t>
              </a:r>
              <a:r>
                <a:rPr lang="en-US" sz="9999" dirty="0">
                  <a:solidFill>
                    <a:srgbClr val="000000"/>
                  </a:solidFill>
                  <a:latin typeface="Muli Regular"/>
                </a:rPr>
                <a:t> </a:t>
              </a:r>
            </a:p>
            <a:p>
              <a:pPr algn="ctr">
                <a:lnSpc>
                  <a:spcPts val="4200"/>
                </a:lnSpc>
                <a:spcBef>
                  <a:spcPct val="0"/>
                </a:spcBef>
              </a:pPr>
              <a:r>
                <a:rPr lang="en-US" sz="3000" dirty="0">
                  <a:solidFill>
                    <a:srgbClr val="000000"/>
                  </a:solidFill>
                  <a:latin typeface="Muli Regular"/>
                </a:rPr>
                <a:t>Total </a:t>
              </a:r>
              <a:r>
                <a:rPr lang="en-US" sz="3000" dirty="0" err="1">
                  <a:solidFill>
                    <a:srgbClr val="000000"/>
                  </a:solidFill>
                  <a:latin typeface="Muli Regular"/>
                </a:rPr>
                <a:t>karyawan</a:t>
              </a:r>
              <a:r>
                <a:rPr lang="en-US" sz="3000" dirty="0">
                  <a:solidFill>
                    <a:srgbClr val="000000"/>
                  </a:solidFill>
                  <a:latin typeface="Muli Regular"/>
                </a:rPr>
                <a:t> yang </a:t>
              </a:r>
              <a:r>
                <a:rPr lang="en-US" sz="3000" dirty="0" err="1">
                  <a:solidFill>
                    <a:srgbClr val="000000"/>
                  </a:solidFill>
                  <a:latin typeface="Muli Regular"/>
                </a:rPr>
                <a:t>menggunakan</a:t>
              </a:r>
              <a:r>
                <a:rPr lang="en-US" sz="3000" dirty="0">
                  <a:solidFill>
                    <a:srgbClr val="000000"/>
                  </a:solidFill>
                  <a:latin typeface="Muli Regular"/>
                </a:rPr>
                <a:t> </a:t>
              </a:r>
              <a:r>
                <a:rPr lang="en-US" sz="3000" dirty="0" err="1">
                  <a:solidFill>
                    <a:srgbClr val="000000"/>
                  </a:solidFill>
                  <a:latin typeface="Muli Regular"/>
                </a:rPr>
                <a:t>sistem</a:t>
              </a:r>
              <a:r>
                <a:rPr lang="en-US" sz="3000" dirty="0">
                  <a:solidFill>
                    <a:srgbClr val="000000"/>
                  </a:solidFill>
                  <a:latin typeface="Muli Regular"/>
                </a:rPr>
                <a:t> </a:t>
              </a:r>
              <a:r>
                <a:rPr lang="en-US" sz="3000" dirty="0" err="1">
                  <a:solidFill>
                    <a:srgbClr val="000000"/>
                  </a:solidFill>
                  <a:latin typeface="Muli Regular"/>
                </a:rPr>
                <a:t>absensi</a:t>
              </a:r>
              <a:r>
                <a:rPr lang="en-US" sz="3000" dirty="0">
                  <a:solidFill>
                    <a:srgbClr val="000000"/>
                  </a:solidFill>
                  <a:latin typeface="Muli Regular"/>
                </a:rPr>
                <a:t> </a:t>
              </a:r>
              <a:r>
                <a:rPr lang="en-US" sz="3000" dirty="0" err="1">
                  <a:solidFill>
                    <a:srgbClr val="000000"/>
                  </a:solidFill>
                  <a:latin typeface="Muli Regular"/>
                </a:rPr>
                <a:t>berbasis</a:t>
              </a:r>
              <a:r>
                <a:rPr lang="en-US" sz="3000" dirty="0">
                  <a:solidFill>
                    <a:srgbClr val="000000"/>
                  </a:solidFill>
                  <a:latin typeface="Muli Regular"/>
                </a:rPr>
                <a:t> face recognition</a:t>
              </a:r>
            </a:p>
          </p:txBody>
        </p:sp>
        <p:sp>
          <p:nvSpPr>
            <p:cNvPr id="7" name="TextBox 7"/>
            <p:cNvSpPr txBox="1"/>
            <p:nvPr/>
          </p:nvSpPr>
          <p:spPr>
            <a:xfrm>
              <a:off x="0" y="0"/>
              <a:ext cx="7771225" cy="800100"/>
            </a:xfrm>
            <a:prstGeom prst="rect">
              <a:avLst/>
            </a:prstGeom>
          </p:spPr>
          <p:txBody>
            <a:bodyPr lIns="0" tIns="0" rIns="0" bIns="0" rtlCol="0" anchor="t">
              <a:spAutoFit/>
            </a:bodyPr>
            <a:lstStyle/>
            <a:p>
              <a:pPr algn="ctr">
                <a:lnSpc>
                  <a:spcPts val="4799"/>
                </a:lnSpc>
              </a:pPr>
              <a:r>
                <a:rPr lang="en-US" sz="3999">
                  <a:solidFill>
                    <a:srgbClr val="554A89"/>
                  </a:solidFill>
                  <a:latin typeface="Muli Bold"/>
                </a:rPr>
                <a:t>Talenta</a:t>
              </a:r>
            </a:p>
          </p:txBody>
        </p:sp>
      </p:grpSp>
      <p:grpSp>
        <p:nvGrpSpPr>
          <p:cNvPr id="8" name="Group 8"/>
          <p:cNvGrpSpPr/>
          <p:nvPr/>
        </p:nvGrpSpPr>
        <p:grpSpPr>
          <a:xfrm>
            <a:off x="10389080" y="4162327"/>
            <a:ext cx="5828419" cy="3663025"/>
            <a:chOff x="0" y="0"/>
            <a:chExt cx="7771225" cy="4884034"/>
          </a:xfrm>
        </p:grpSpPr>
        <p:sp>
          <p:nvSpPr>
            <p:cNvPr id="9" name="TextBox 9"/>
            <p:cNvSpPr txBox="1"/>
            <p:nvPr/>
          </p:nvSpPr>
          <p:spPr>
            <a:xfrm>
              <a:off x="0" y="1110864"/>
              <a:ext cx="7771225" cy="3773170"/>
            </a:xfrm>
            <a:prstGeom prst="rect">
              <a:avLst/>
            </a:prstGeom>
          </p:spPr>
          <p:txBody>
            <a:bodyPr lIns="0" tIns="0" rIns="0" bIns="0" rtlCol="0" anchor="t">
              <a:spAutoFit/>
            </a:bodyPr>
            <a:lstStyle/>
            <a:p>
              <a:pPr algn="ctr">
                <a:lnSpc>
                  <a:spcPts val="13999"/>
                </a:lnSpc>
              </a:pPr>
              <a:r>
                <a:rPr lang="en-US" sz="10000" dirty="0">
                  <a:solidFill>
                    <a:srgbClr val="1802AA"/>
                  </a:solidFill>
                  <a:latin typeface="Muli Regular"/>
                </a:rPr>
                <a:t>4.5</a:t>
              </a:r>
              <a:r>
                <a:rPr lang="en-US" sz="3000" dirty="0">
                  <a:solidFill>
                    <a:srgbClr val="000000"/>
                  </a:solidFill>
                  <a:latin typeface="Muli Regular"/>
                </a:rPr>
                <a:t> </a:t>
              </a:r>
            </a:p>
            <a:p>
              <a:pPr algn="ctr">
                <a:lnSpc>
                  <a:spcPts val="4200"/>
                </a:lnSpc>
                <a:spcBef>
                  <a:spcPct val="0"/>
                </a:spcBef>
              </a:pPr>
              <a:r>
                <a:rPr lang="en-US" sz="3000" dirty="0">
                  <a:solidFill>
                    <a:srgbClr val="000000"/>
                  </a:solidFill>
                  <a:latin typeface="Muli Regular"/>
                </a:rPr>
                <a:t>Rating review </a:t>
              </a:r>
              <a:r>
                <a:rPr lang="en-US" sz="3000" dirty="0" err="1">
                  <a:solidFill>
                    <a:srgbClr val="000000"/>
                  </a:solidFill>
                  <a:latin typeface="Muli Regular"/>
                </a:rPr>
                <a:t>kepuasan</a:t>
              </a:r>
              <a:r>
                <a:rPr lang="en-US" sz="3000" dirty="0">
                  <a:solidFill>
                    <a:srgbClr val="000000"/>
                  </a:solidFill>
                  <a:latin typeface="Muli Regular"/>
                </a:rPr>
                <a:t> </a:t>
              </a:r>
              <a:r>
                <a:rPr lang="en-US" sz="3000" dirty="0" err="1">
                  <a:solidFill>
                    <a:srgbClr val="000000"/>
                  </a:solidFill>
                  <a:latin typeface="Muli Regular"/>
                </a:rPr>
                <a:t>pengguna</a:t>
              </a:r>
              <a:r>
                <a:rPr lang="en-US" sz="3000" dirty="0">
                  <a:solidFill>
                    <a:srgbClr val="000000"/>
                  </a:solidFill>
                  <a:latin typeface="Muli Regular"/>
                </a:rPr>
                <a:t> </a:t>
              </a:r>
              <a:r>
                <a:rPr lang="en-US" sz="3000" dirty="0" err="1">
                  <a:solidFill>
                    <a:srgbClr val="000000"/>
                  </a:solidFill>
                  <a:latin typeface="Muli Regular"/>
                </a:rPr>
                <a:t>akan</a:t>
              </a:r>
              <a:r>
                <a:rPr lang="en-US" sz="3000" dirty="0">
                  <a:solidFill>
                    <a:srgbClr val="000000"/>
                  </a:solidFill>
                  <a:latin typeface="Muli Regular"/>
                </a:rPr>
                <a:t> </a:t>
              </a:r>
              <a:r>
                <a:rPr lang="en-US" sz="3000" dirty="0" err="1">
                  <a:solidFill>
                    <a:srgbClr val="000000"/>
                  </a:solidFill>
                  <a:latin typeface="Muli Regular"/>
                </a:rPr>
                <a:t>produk</a:t>
              </a:r>
              <a:r>
                <a:rPr lang="en-US" sz="3000" dirty="0">
                  <a:solidFill>
                    <a:srgbClr val="000000"/>
                  </a:solidFill>
                  <a:latin typeface="Muli Regular"/>
                </a:rPr>
                <a:t> </a:t>
              </a:r>
              <a:r>
                <a:rPr lang="en-US" sz="3000" dirty="0" err="1">
                  <a:solidFill>
                    <a:srgbClr val="000000"/>
                  </a:solidFill>
                  <a:latin typeface="Muli Regular"/>
                </a:rPr>
                <a:t>serupa</a:t>
              </a:r>
              <a:endParaRPr lang="en-US" sz="3000" dirty="0">
                <a:solidFill>
                  <a:srgbClr val="000000"/>
                </a:solidFill>
                <a:latin typeface="Muli Regular"/>
              </a:endParaRPr>
            </a:p>
          </p:txBody>
        </p:sp>
        <p:sp>
          <p:nvSpPr>
            <p:cNvPr id="10" name="TextBox 10"/>
            <p:cNvSpPr txBox="1"/>
            <p:nvPr/>
          </p:nvSpPr>
          <p:spPr>
            <a:xfrm>
              <a:off x="0" y="0"/>
              <a:ext cx="7771225" cy="800100"/>
            </a:xfrm>
            <a:prstGeom prst="rect">
              <a:avLst/>
            </a:prstGeom>
          </p:spPr>
          <p:txBody>
            <a:bodyPr lIns="0" tIns="0" rIns="0" bIns="0" rtlCol="0" anchor="t">
              <a:spAutoFit/>
            </a:bodyPr>
            <a:lstStyle/>
            <a:p>
              <a:pPr algn="ctr">
                <a:lnSpc>
                  <a:spcPts val="4799"/>
                </a:lnSpc>
              </a:pPr>
              <a:r>
                <a:rPr lang="en-US" sz="3999">
                  <a:solidFill>
                    <a:srgbClr val="554A89"/>
                  </a:solidFill>
                  <a:latin typeface="Muli Bold"/>
                </a:rPr>
                <a:t>Talenta</a:t>
              </a:r>
            </a:p>
          </p:txBody>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TM02900769[[fn=Retrospect]]</Template>
  <TotalTime>29</TotalTime>
  <Words>745</Words>
  <Application>Microsoft Office PowerPoint</Application>
  <PresentationFormat>Custom</PresentationFormat>
  <Paragraphs>92</Paragraphs>
  <Slides>15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Muli Bold Bold</vt:lpstr>
      <vt:lpstr>Calibri</vt:lpstr>
      <vt:lpstr>Muli Regular</vt:lpstr>
      <vt:lpstr>Montserrat Semi-Bold</vt:lpstr>
      <vt:lpstr>Arial</vt:lpstr>
      <vt:lpstr>Arimo</vt:lpstr>
      <vt:lpstr>Muli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Blue and Brown Elegant Editorial Startup Weekend Sponsorship Pitch Deck Presentation</dc:title>
  <cp:lastModifiedBy>Felix Filipi</cp:lastModifiedBy>
  <cp:revision>2</cp:revision>
  <dcterms:created xsi:type="dcterms:W3CDTF">2006-08-16T00:00:00Z</dcterms:created>
  <dcterms:modified xsi:type="dcterms:W3CDTF">2021-08-16T10:02:32Z</dcterms:modified>
  <dc:identifier>DAEnMAAICyU</dc:identifier>
</cp:coreProperties>
</file>