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59" r:id="rId3"/>
    <p:sldId id="260" r:id="rId4"/>
    <p:sldId id="262" r:id="rId5"/>
    <p:sldId id="266" r:id="rId6"/>
    <p:sldId id="261" r:id="rId7"/>
    <p:sldId id="267" r:id="rId8"/>
    <p:sldId id="269" r:id="rId9"/>
    <p:sldId id="268" r:id="rId10"/>
    <p:sldId id="271" r:id="rId11"/>
    <p:sldId id="272" r:id="rId12"/>
    <p:sldId id="273" r:id="rId13"/>
    <p:sldId id="270" r:id="rId14"/>
    <p:sldId id="296" r:id="rId15"/>
    <p:sldId id="287" r:id="rId16"/>
    <p:sldId id="295" r:id="rId17"/>
    <p:sldId id="288" r:id="rId18"/>
    <p:sldId id="28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8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A666-4CAE-3B43-8504-41F70A49528E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371A-D305-6145-AFA0-77077CC7E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3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371A-D305-6145-AFA0-77077CC7E2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371A-D305-6145-AFA0-77077CC7E2A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5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13E2C-77A2-A14C-ACC3-F8BBE79D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C067B2-A15C-BE46-8528-CB16EAE07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BD497-AE54-8645-9DA7-EED04E9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FC334-2203-D840-946D-32FFBD72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ABECF-5EE9-FD48-9469-62B38D3B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F1981-EEAD-334F-99BA-88A8F59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77FA3-E375-B742-A88E-80C2DAA2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609D7-E469-1644-9152-FA1B7194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1D2C0-EEA6-A841-AC61-952851F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93E49-E118-AA47-8AE0-EB4C6B3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8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B02012-98AA-8D4C-94CD-841FFE05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F73C1A-0EF0-D541-885D-0A179A0F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42D56-C8F3-0341-91D2-20D14A45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DEA85-3913-1A47-AA5F-31EB8018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A37C6-2001-D347-9ADE-A8E7A3E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1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9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1E5-C8C0-4345-B24B-1F9D256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585DB-1C78-1E4E-B300-0F57DEF8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A9D38-AB23-164B-8C83-5CC2516C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5BFFD-252C-6E42-A4BC-8B4D0928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616CC-1CE6-7D47-ADCE-293DCF20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0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49FB4-3F5B-F543-A1F8-D709E1F8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DECF99-143A-A34C-B753-3AE709EA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3CD91-2A9F-E14B-9111-D9280A64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24657-4C90-384B-AA53-6F9B0FBE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7E0BD-0AF4-5F4A-AD05-384A7A51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6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4F5DD-996E-434C-B4BA-C208025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573FC-19B8-A748-9613-D420FC45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7ACC4-4F14-C948-B24E-5B9D819B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255D0-3947-894A-9436-AF548EC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BA3C1-C7E7-4845-BEAF-D0C637F3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AC1C0-6225-4B44-B8D2-4DBE5BE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FEEA4-8EBC-D44F-BAA0-91C38B4A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F973C-F297-D948-B56C-63E7032F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78003-C8A8-2E47-B689-53957AD1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F50B02-B104-2041-A26E-52DAE4DF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8FF07B-0CD7-7044-AFD7-991639AE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05F895-68E4-7540-AE74-87062C7A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73FCFF-3E25-7947-AC30-8D52A1C1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CD1B35-BA4A-AB48-91C8-51F6B292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67FB-83A5-CC4B-A50E-8AD6FA8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D829E-A5BC-8A4B-A38C-FF929A1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ADF7D-D607-1745-8031-DB8CC798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C25C-701A-0B44-9F02-C745C6ED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9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BC8AA2-F3CE-B24D-8CAF-C5103534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8D4797-5755-3949-B22F-591B8184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9D71A1-E26F-1446-92AF-2A28933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2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426E7-2327-A24E-AC17-3A8D9896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58AC7-8EA1-1E40-94F9-F643D2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FD59E1-82FD-FD43-BA1F-CC6B82EF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676C4-ACCB-FF4E-B12B-454FC77D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641927-82E9-1E4B-A8EA-B85B5A8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7B387-4627-114C-B377-8DC8191E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67D18-43A7-954E-8D07-F6362A7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FA02AD-CB97-6C43-9C86-92CDC5A80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0AC06A-A52C-5C4F-B58B-D880E380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EF151-DC3E-D74A-BD27-742B3493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2335D2-DBCF-6541-893E-343975BD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811E60-FD7B-4D4A-90EC-7A1FB494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8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2BA67D-E420-3B43-9697-BCC9E7B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9DF239-2F72-764E-BCDD-D7DC1A69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AE175-EBB3-E545-8514-E788DD01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CB0EE-75C0-2C4C-A338-8895E9A1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328B1-A6F7-234E-9609-9663C7AC0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4BA57-3982-1F45-81B0-F68603B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CD9C7-FCA8-BD48-BDD2-CCC2A94FB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79B9A-5253-114B-AC29-090CE557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Brokers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2F1560F5-6B72-F945-9201-2DDF3E5127C8}"/>
              </a:ext>
            </a:extLst>
          </p:cNvPr>
          <p:cNvSpPr/>
          <p:nvPr/>
        </p:nvSpPr>
        <p:spPr>
          <a:xfrm>
            <a:off x="1034143" y="2209800"/>
            <a:ext cx="1578428" cy="16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Gnavi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E63768A-EE8A-7743-BBB6-388A8518E6DA}"/>
              </a:ext>
            </a:extLst>
          </p:cNvPr>
          <p:cNvSpPr/>
          <p:nvPr/>
        </p:nvSpPr>
        <p:spPr>
          <a:xfrm>
            <a:off x="4256315" y="2209800"/>
            <a:ext cx="1578428" cy="16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Hotpepper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578AFA6-9827-C24B-AAE4-4801092B0220}"/>
              </a:ext>
            </a:extLst>
          </p:cNvPr>
          <p:cNvSpPr/>
          <p:nvPr/>
        </p:nvSpPr>
        <p:spPr>
          <a:xfrm>
            <a:off x="7336972" y="2209800"/>
            <a:ext cx="1578428" cy="16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Tabelog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60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DFD87-90B4-284C-B6B7-FC6E160B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Potential customers / MVP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37B507-EE24-154A-AC62-169721DC427C}"/>
              </a:ext>
            </a:extLst>
          </p:cNvPr>
          <p:cNvSpPr txBox="1"/>
          <p:nvPr/>
        </p:nvSpPr>
        <p:spPr>
          <a:xfrm>
            <a:off x="1262743" y="1970314"/>
            <a:ext cx="3688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 Muslim Residents (</a:t>
            </a:r>
            <a:r>
              <a:rPr kumimoji="1" lang="en-US" altLang="ja-JP" dirty="0" err="1"/>
              <a:t>Dabi</a:t>
            </a:r>
            <a:r>
              <a:rPr kumimoji="1" lang="en-US" altLang="ja-JP" dirty="0"/>
              <a:t>?) in JP</a:t>
            </a:r>
          </a:p>
          <a:p>
            <a:endParaRPr lang="en-US" altLang="ja-JP" dirty="0"/>
          </a:p>
          <a:p>
            <a:r>
              <a:rPr kumimoji="1" lang="en-US" altLang="ja-JP" dirty="0"/>
              <a:t>- </a:t>
            </a:r>
            <a:r>
              <a:rPr kumimoji="1" lang="en-US" altLang="ja-JP" dirty="0" err="1"/>
              <a:t>Moslim</a:t>
            </a:r>
            <a:r>
              <a:rPr kumimoji="1" lang="en-US" altLang="ja-JP" dirty="0"/>
              <a:t> Tourists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C9AD15-0BBC-2B43-B4AD-2DBF693B19B5}"/>
              </a:ext>
            </a:extLst>
          </p:cNvPr>
          <p:cNvSpPr txBox="1"/>
          <p:nvPr/>
        </p:nvSpPr>
        <p:spPr>
          <a:xfrm>
            <a:off x="664029" y="1690688"/>
            <a:ext cx="1188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User side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5A79C3-B44E-9C44-9208-15CF61B3A657}"/>
              </a:ext>
            </a:extLst>
          </p:cNvPr>
          <p:cNvSpPr txBox="1"/>
          <p:nvPr/>
        </p:nvSpPr>
        <p:spPr>
          <a:xfrm>
            <a:off x="664029" y="3269117"/>
            <a:ext cx="1447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Vendor side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6D1D-E112-854E-B13D-E70D910C540D}"/>
              </a:ext>
            </a:extLst>
          </p:cNvPr>
          <p:cNvSpPr txBox="1"/>
          <p:nvPr/>
        </p:nvSpPr>
        <p:spPr>
          <a:xfrm>
            <a:off x="1262743" y="371202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 Restaurants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07AF3-103E-2B46-B579-AE29F3CEFA41}"/>
              </a:ext>
            </a:extLst>
          </p:cNvPr>
          <p:cNvSpPr txBox="1"/>
          <p:nvPr/>
        </p:nvSpPr>
        <p:spPr>
          <a:xfrm>
            <a:off x="6259285" y="1690688"/>
            <a:ext cx="48332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Comment/reward 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Ad/Promotions of restaurants to visitors on our screen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701F216-F2F9-1F47-8BBC-06CC3D7DE1CD}"/>
              </a:ext>
            </a:extLst>
          </p:cNvPr>
          <p:cNvCxnSpPr/>
          <p:nvPr/>
        </p:nvCxnSpPr>
        <p:spPr>
          <a:xfrm>
            <a:off x="2525486" y="1875354"/>
            <a:ext cx="342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3E754B8-3D03-9C47-BE1E-9CA30732DD7B}"/>
              </a:ext>
            </a:extLst>
          </p:cNvPr>
          <p:cNvCxnSpPr/>
          <p:nvPr/>
        </p:nvCxnSpPr>
        <p:spPr>
          <a:xfrm>
            <a:off x="2525486" y="3434331"/>
            <a:ext cx="342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9D5C0-07B5-BB48-A0A6-3BB8CAF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to create Database of Restaurants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F8893A-086E-3443-95FF-39754779F45F}"/>
              </a:ext>
            </a:extLst>
          </p:cNvPr>
          <p:cNvSpPr txBox="1"/>
          <p:nvPr/>
        </p:nvSpPr>
        <p:spPr>
          <a:xfrm>
            <a:off x="566057" y="1589314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 – Muslim names</a:t>
            </a:r>
          </a:p>
          <a:p>
            <a:endParaRPr lang="en-US" altLang="ja-JP" dirty="0"/>
          </a:p>
          <a:p>
            <a:r>
              <a:rPr kumimoji="1" lang="en-US" altLang="ja-JP" dirty="0"/>
              <a:t>Data source: FB comments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719EE1-B0D6-5749-B78C-CA056C3CFA70}"/>
              </a:ext>
            </a:extLst>
          </p:cNvPr>
          <p:cNvSpPr txBox="1"/>
          <p:nvPr/>
        </p:nvSpPr>
        <p:spPr>
          <a:xfrm>
            <a:off x="5551714" y="2296886"/>
            <a:ext cx="2882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Muslim living in Japan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Tourists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8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88AFF-764F-674C-8569-D13BC800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Bangradesh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413481-FEA1-7A47-B585-9BA7EEF7D77D}"/>
              </a:ext>
            </a:extLst>
          </p:cNvPr>
          <p:cNvSpPr txBox="1"/>
          <p:nvPr/>
        </p:nvSpPr>
        <p:spPr>
          <a:xfrm>
            <a:off x="827314" y="2133600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Population</a:t>
            </a:r>
          </a:p>
          <a:p>
            <a:r>
              <a:rPr lang="en-US" altLang="ja-JP" dirty="0" err="1"/>
              <a:t>Jp</a:t>
            </a:r>
            <a:r>
              <a:rPr lang="en-US" altLang="ja-JP" dirty="0"/>
              <a:t>: 130,000,000</a:t>
            </a:r>
          </a:p>
          <a:p>
            <a:r>
              <a:rPr kumimoji="1" lang="en-US" altLang="ja-JP" dirty="0"/>
              <a:t>Bn: 180,000,000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84E1AE-83C8-E14B-9529-FDD35A5F5D78}"/>
              </a:ext>
            </a:extLst>
          </p:cNvPr>
          <p:cNvSpPr txBox="1"/>
          <p:nvPr/>
        </p:nvSpPr>
        <p:spPr>
          <a:xfrm>
            <a:off x="1110343" y="3592286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#Mobile phone users</a:t>
            </a:r>
          </a:p>
          <a:p>
            <a:r>
              <a:rPr kumimoji="1" lang="en-US" altLang="ja-JP" dirty="0"/>
              <a:t>10,000 ppl x $0.1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01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362B5-2A3C-3D42-9C08-1FDF794E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メモ 3">
            <a:extLst>
              <a:ext uri="{FF2B5EF4-FFF2-40B4-BE49-F238E27FC236}">
                <a16:creationId xmlns:a16="http://schemas.microsoft.com/office/drawing/2014/main" id="{20AAB9D4-B8EF-F74C-9141-15C004B1AA5D}"/>
              </a:ext>
            </a:extLst>
          </p:cNvPr>
          <p:cNvSpPr/>
          <p:nvPr/>
        </p:nvSpPr>
        <p:spPr>
          <a:xfrm>
            <a:off x="640959" y="1570424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04AAF-7CA5-AF43-BE98-9C3CD465397E}"/>
              </a:ext>
            </a:extLst>
          </p:cNvPr>
          <p:cNvSpPr txBox="1"/>
          <p:nvPr/>
        </p:nvSpPr>
        <p:spPr>
          <a:xfrm>
            <a:off x="1119251" y="1608739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data_in</a:t>
            </a:r>
            <a:endParaRPr lang="ja-JP" altLang="en-US" sz="1200"/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0AA717FF-A72B-7C40-B9BE-E149385FF7CE}"/>
              </a:ext>
            </a:extLst>
          </p:cNvPr>
          <p:cNvSpPr/>
          <p:nvPr/>
        </p:nvSpPr>
        <p:spPr>
          <a:xfrm>
            <a:off x="640959" y="3019214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C0926-7FDC-4147-AF22-28CD0D54805F}"/>
              </a:ext>
            </a:extLst>
          </p:cNvPr>
          <p:cNvSpPr txBox="1"/>
          <p:nvPr/>
        </p:nvSpPr>
        <p:spPr>
          <a:xfrm>
            <a:off x="1119252" y="3057529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data_out</a:t>
            </a:r>
            <a:endParaRPr lang="ja-JP" altLang="en-US" sz="1200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893472A7-E7D0-3644-A7FB-FF4BF8B853CD}"/>
              </a:ext>
            </a:extLst>
          </p:cNvPr>
          <p:cNvSpPr/>
          <p:nvPr/>
        </p:nvSpPr>
        <p:spPr>
          <a:xfrm>
            <a:off x="640959" y="4634258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77F12F-7DE9-AE4D-9CC1-3E0FF195F8B5}"/>
              </a:ext>
            </a:extLst>
          </p:cNvPr>
          <p:cNvSpPr txBox="1"/>
          <p:nvPr/>
        </p:nvSpPr>
        <p:spPr>
          <a:xfrm>
            <a:off x="1119252" y="4684448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data_pf</a:t>
            </a:r>
            <a:endParaRPr lang="en-US" altLang="ja-JP" sz="1200" dirty="0"/>
          </a:p>
          <a:p>
            <a:r>
              <a:rPr lang="en-US" altLang="ja-JP" sz="1200" dirty="0"/>
              <a:t>input_02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B0DCA82A-002B-0E45-BF2B-5DE0A529123B}"/>
              </a:ext>
            </a:extLst>
          </p:cNvPr>
          <p:cNvGraphicFramePr>
            <a:graphicFrameLocks noGrp="1"/>
          </p:cNvGraphicFramePr>
          <p:nvPr/>
        </p:nvGraphicFramePr>
        <p:xfrm>
          <a:off x="2876206" y="1355303"/>
          <a:ext cx="2932414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6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159130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622168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Input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Qty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6785FEE-E5E3-3540-A702-63601D0CF53F}"/>
              </a:ext>
            </a:extLst>
          </p:cNvPr>
          <p:cNvGraphicFramePr>
            <a:graphicFrameLocks noGrp="1"/>
          </p:cNvGraphicFramePr>
          <p:nvPr/>
        </p:nvGraphicFramePr>
        <p:xfrm>
          <a:off x="2876207" y="2969026"/>
          <a:ext cx="4167447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61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  <a:gridCol w="1341910">
                  <a:extLst>
                    <a:ext uri="{9D8B030D-6E8A-4147-A177-3AD203B41FA5}">
                      <a16:colId xmlns:a16="http://schemas.microsoft.com/office/drawing/2014/main" val="4029452664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Output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Qty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Ship_to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3CB9F49-0CAC-7844-8E7A-F7117A485B8D}"/>
              </a:ext>
            </a:extLst>
          </p:cNvPr>
          <p:cNvGraphicFramePr>
            <a:graphicFrameLocks noGrp="1"/>
          </p:cNvGraphicFramePr>
          <p:nvPr/>
        </p:nvGraphicFramePr>
        <p:xfrm>
          <a:off x="2876207" y="4656644"/>
          <a:ext cx="4333703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427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988502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908621">
                  <a:extLst>
                    <a:ext uri="{9D8B030D-6E8A-4147-A177-3AD203B41FA5}">
                      <a16:colId xmlns:a16="http://schemas.microsoft.com/office/drawing/2014/main" val="3865716124"/>
                    </a:ext>
                  </a:extLst>
                </a:gridCol>
                <a:gridCol w="1033153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Line_mu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Line_std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2ACE82A1-F9CE-6D4C-A307-46576E5A7991}"/>
              </a:ext>
            </a:extLst>
          </p:cNvPr>
          <p:cNvSpPr/>
          <p:nvPr/>
        </p:nvSpPr>
        <p:spPr>
          <a:xfrm>
            <a:off x="2412279" y="3019214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1DB795D-B734-1347-B56A-8B62A4C0D4C3}"/>
              </a:ext>
            </a:extLst>
          </p:cNvPr>
          <p:cNvSpPr/>
          <p:nvPr/>
        </p:nvSpPr>
        <p:spPr>
          <a:xfrm>
            <a:off x="2412279" y="1404169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0A8320AB-BB8C-284A-BFE3-54FADD826BD5}"/>
              </a:ext>
            </a:extLst>
          </p:cNvPr>
          <p:cNvSpPr/>
          <p:nvPr/>
        </p:nvSpPr>
        <p:spPr>
          <a:xfrm>
            <a:off x="2412279" y="4646133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CA28A9-89B7-F341-97CA-4F9A16BE025B}"/>
              </a:ext>
            </a:extLst>
          </p:cNvPr>
          <p:cNvSpPr txBox="1"/>
          <p:nvPr/>
        </p:nvSpPr>
        <p:spPr>
          <a:xfrm>
            <a:off x="989534" y="2123792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だぶり有り</a:t>
            </a:r>
            <a:endParaRPr lang="en-US" altLang="ja-JP" dirty="0"/>
          </a:p>
          <a:p>
            <a:r>
              <a:rPr lang="en-US" altLang="ja-JP" dirty="0"/>
              <a:t>with overlap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DD5AAB-B991-964D-831C-B41EB9EC5B9C}"/>
              </a:ext>
            </a:extLst>
          </p:cNvPr>
          <p:cNvSpPr txBox="1"/>
          <p:nvPr/>
        </p:nvSpPr>
        <p:spPr>
          <a:xfrm>
            <a:off x="989534" y="373883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だぶり有り</a:t>
            </a:r>
            <a:endParaRPr lang="en-US" altLang="ja-JP" dirty="0"/>
          </a:p>
          <a:p>
            <a:r>
              <a:rPr lang="en-US" altLang="ja-JP" dirty="0"/>
              <a:t>with overlap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01825B-CB30-A243-A587-6B6DBCAFE25D}"/>
              </a:ext>
            </a:extLst>
          </p:cNvPr>
          <p:cNvSpPr txBox="1"/>
          <p:nvPr/>
        </p:nvSpPr>
        <p:spPr>
          <a:xfrm>
            <a:off x="989535" y="5306378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一意</a:t>
            </a:r>
            <a:endParaRPr lang="en-US" altLang="ja-JP" dirty="0"/>
          </a:p>
          <a:p>
            <a:r>
              <a:rPr lang="en-US" altLang="ja-JP" dirty="0"/>
              <a:t>unique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991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0C843-CBF1-054F-A2F8-312BF952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3" name="表 10">
            <a:extLst>
              <a:ext uri="{FF2B5EF4-FFF2-40B4-BE49-F238E27FC236}">
                <a16:creationId xmlns:a16="http://schemas.microsoft.com/office/drawing/2014/main" id="{CDDB5D66-0C8F-BC42-A512-2CDDEB9427E4}"/>
              </a:ext>
            </a:extLst>
          </p:cNvPr>
          <p:cNvGraphicFramePr>
            <a:graphicFrameLocks noGrp="1"/>
          </p:cNvGraphicFramePr>
          <p:nvPr/>
        </p:nvGraphicFramePr>
        <p:xfrm>
          <a:off x="803566" y="1385784"/>
          <a:ext cx="9977782" cy="141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611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020668">
                  <a:extLst>
                    <a:ext uri="{9D8B030D-6E8A-4147-A177-3AD203B41FA5}">
                      <a16:colId xmlns:a16="http://schemas.microsoft.com/office/drawing/2014/main" val="1676712685"/>
                    </a:ext>
                  </a:extLst>
                </a:gridCol>
                <a:gridCol w="1020668">
                  <a:extLst>
                    <a:ext uri="{9D8B030D-6E8A-4147-A177-3AD203B41FA5}">
                      <a16:colId xmlns:a16="http://schemas.microsoft.com/office/drawing/2014/main" val="3894559345"/>
                    </a:ext>
                  </a:extLst>
                </a:gridCol>
                <a:gridCol w="1020668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5902167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Non-</a:t>
                      </a:r>
                      <a:r>
                        <a:rPr kumimoji="1" lang="en-US" altLang="ja-JP" sz="1200" dirty="0" err="1"/>
                        <a:t>muslim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Input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Qty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EFB5D37-6AD6-B243-BC25-A1346814FC45}"/>
              </a:ext>
            </a:extLst>
          </p:cNvPr>
          <p:cNvGraphicFramePr>
            <a:graphicFrameLocks noGrp="1"/>
          </p:cNvGraphicFramePr>
          <p:nvPr/>
        </p:nvGraphicFramePr>
        <p:xfrm>
          <a:off x="1179487" y="4687124"/>
          <a:ext cx="8778903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72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2116654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1486289">
                  <a:extLst>
                    <a:ext uri="{9D8B030D-6E8A-4147-A177-3AD203B41FA5}">
                      <a16:colId xmlns:a16="http://schemas.microsoft.com/office/drawing/2014/main" val="3865716124"/>
                    </a:ext>
                  </a:extLst>
                </a:gridCol>
                <a:gridCol w="1689994">
                  <a:extLst>
                    <a:ext uri="{9D8B030D-6E8A-4147-A177-3AD203B41FA5}">
                      <a16:colId xmlns:a16="http://schemas.microsoft.com/office/drawing/2014/main" val="2116103162"/>
                    </a:ext>
                  </a:extLst>
                </a:gridCol>
                <a:gridCol w="1689994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Tel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Non-</a:t>
                      </a:r>
                      <a:r>
                        <a:rPr kumimoji="1" lang="en-US" altLang="ja-JP" sz="1200" dirty="0" err="1"/>
                        <a:t>muslim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Owner 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Rest_00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SushiTKO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Rest_01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Rest_02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SushiTKO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172691-3DF6-CE44-AF01-914B6DEC419F}"/>
              </a:ext>
            </a:extLst>
          </p:cNvPr>
          <p:cNvSpPr txBox="1"/>
          <p:nvPr/>
        </p:nvSpPr>
        <p:spPr>
          <a:xfrm>
            <a:off x="1454469" y="10164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comments</a:t>
            </a:r>
            <a:endParaRPr lang="ja-JP" altLang="en-US"/>
          </a:p>
        </p:txBody>
      </p:sp>
      <p:graphicFrame>
        <p:nvGraphicFramePr>
          <p:cNvPr id="6" name="表 10">
            <a:extLst>
              <a:ext uri="{FF2B5EF4-FFF2-40B4-BE49-F238E27FC236}">
                <a16:creationId xmlns:a16="http://schemas.microsoft.com/office/drawing/2014/main" id="{DCBEBFA7-54EF-9148-B565-7736AE14D359}"/>
              </a:ext>
            </a:extLst>
          </p:cNvPr>
          <p:cNvGraphicFramePr>
            <a:graphicFrameLocks noGrp="1"/>
          </p:cNvGraphicFramePr>
          <p:nvPr/>
        </p:nvGraphicFramePr>
        <p:xfrm>
          <a:off x="803567" y="2991063"/>
          <a:ext cx="8565541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41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1676712685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3894559345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1014955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Category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Sushi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Take away 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8F39BA-6A38-5C4E-A243-419E7F62CC3D}"/>
              </a:ext>
            </a:extLst>
          </p:cNvPr>
          <p:cNvSpPr txBox="1"/>
          <p:nvPr/>
        </p:nvSpPr>
        <p:spPr>
          <a:xfrm>
            <a:off x="1454469" y="273349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Shop info table M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899B4B-2631-1442-A6E2-EE5802419DE0}"/>
              </a:ext>
            </a:extLst>
          </p:cNvPr>
          <p:cNvSpPr txBox="1"/>
          <p:nvPr/>
        </p:nvSpPr>
        <p:spPr>
          <a:xfrm>
            <a:off x="1454469" y="447085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Shop info table 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226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F7013-7B3E-2E40-91E3-08167A41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ダブる方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91EC60-F2B7-BD49-BC17-8678241568D3}"/>
              </a:ext>
            </a:extLst>
          </p:cNvPr>
          <p:cNvSpPr txBox="1"/>
          <p:nvPr/>
        </p:nvSpPr>
        <p:spPr>
          <a:xfrm>
            <a:off x="440976" y="1591294"/>
            <a:ext cx="5083443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sz="1400" dirty="0"/>
              <a:t>for line in </a:t>
            </a:r>
            <a:r>
              <a:rPr lang="en" altLang="ja-JP" sz="1400" dirty="0" err="1"/>
              <a:t>data_in</a:t>
            </a:r>
            <a:r>
              <a:rPr lang="en" altLang="ja-JP" sz="1400" dirty="0"/>
              <a:t>: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 = line[0]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inprod</a:t>
            </a:r>
            <a:r>
              <a:rPr lang="en" altLang="ja-JP" sz="1400" dirty="0"/>
              <a:t> = line[1]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in_p_qty</a:t>
            </a:r>
            <a:r>
              <a:rPr lang="en" altLang="ja-JP" sz="1400" dirty="0"/>
              <a:t> = int(line[2])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dict_in.setdefault</a:t>
            </a:r>
            <a:r>
              <a:rPr lang="en" altLang="ja-JP" sz="1400" dirty="0"/>
              <a:t>(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, {})  </a:t>
            </a:r>
          </a:p>
          <a:p>
            <a:r>
              <a:rPr lang="en" altLang="ja-JP" sz="1200" dirty="0"/>
              <a:t># </a:t>
            </a:r>
            <a:r>
              <a:rPr lang="ja-JP" altLang="en-US" sz="1200"/>
              <a:t>既に存在していれば何もしない。存在しなければカンマの右側を足す</a:t>
            </a:r>
            <a:br>
              <a:rPr lang="ja-JP" altLang="en-US" sz="1200"/>
            </a:br>
            <a:r>
              <a:rPr lang="ja-JP" altLang="en-US" sz="1400"/>
              <a:t>    </a:t>
            </a:r>
            <a:r>
              <a:rPr lang="en" altLang="ja-JP" sz="1400" dirty="0"/>
              <a:t>inputs = </a:t>
            </a:r>
            <a:r>
              <a:rPr lang="en" altLang="ja-JP" sz="1400" dirty="0" err="1"/>
              <a:t>dict_in</a:t>
            </a:r>
            <a:r>
              <a:rPr lang="en" altLang="ja-JP" sz="1400" dirty="0"/>
              <a:t>[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]</a:t>
            </a:r>
            <a:br>
              <a:rPr lang="en" altLang="ja-JP" sz="1400" dirty="0"/>
            </a:br>
            <a:r>
              <a:rPr lang="en" altLang="ja-JP" sz="1400" dirty="0"/>
              <a:t>    inputs[</a:t>
            </a:r>
            <a:r>
              <a:rPr lang="en" altLang="ja-JP" sz="1400" dirty="0" err="1"/>
              <a:t>inprod</a:t>
            </a:r>
            <a:r>
              <a:rPr lang="en" altLang="ja-JP" sz="1400" dirty="0"/>
              <a:t>] = </a:t>
            </a:r>
            <a:r>
              <a:rPr lang="en" altLang="ja-JP" sz="1400" dirty="0" err="1"/>
              <a:t>in_p_qty</a:t>
            </a: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35D6AE-F489-D948-A104-F80B03B17138}"/>
              </a:ext>
            </a:extLst>
          </p:cNvPr>
          <p:cNvSpPr txBox="1"/>
          <p:nvPr/>
        </p:nvSpPr>
        <p:spPr>
          <a:xfrm>
            <a:off x="6510071" y="1341912"/>
            <a:ext cx="53238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" altLang="ja-JP" dirty="0"/>
              <a:t>for line in </a:t>
            </a:r>
            <a:r>
              <a:rPr lang="en" altLang="ja-JP" dirty="0" err="1"/>
              <a:t>data_out</a:t>
            </a:r>
            <a:r>
              <a:rPr lang="en" altLang="ja-JP" dirty="0"/>
              <a:t>: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factory_name</a:t>
            </a:r>
            <a:r>
              <a:rPr lang="en" altLang="ja-JP" dirty="0"/>
              <a:t> = line[0]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outprod</a:t>
            </a:r>
            <a:r>
              <a:rPr lang="en" altLang="ja-JP" dirty="0"/>
              <a:t> = line[1]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out_p_qty</a:t>
            </a:r>
            <a:r>
              <a:rPr lang="en" altLang="ja-JP" dirty="0"/>
              <a:t> = int(line[2])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shiptoF</a:t>
            </a:r>
            <a:r>
              <a:rPr lang="en" altLang="ja-JP" dirty="0"/>
              <a:t> = line[3]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dict_out.setdefault</a:t>
            </a:r>
            <a:r>
              <a:rPr lang="en" altLang="ja-JP" dirty="0"/>
              <a:t>(</a:t>
            </a:r>
            <a:r>
              <a:rPr lang="en" altLang="ja-JP" dirty="0" err="1"/>
              <a:t>factory_name</a:t>
            </a:r>
            <a:r>
              <a:rPr lang="en" altLang="ja-JP" dirty="0"/>
              <a:t>, {})  # output(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Q)</a:t>
            </a:r>
            <a:br>
              <a:rPr lang="en" altLang="ja-JP" dirty="0"/>
            </a:br>
            <a:r>
              <a:rPr lang="en" altLang="ja-JP" dirty="0"/>
              <a:t>    outputs = </a:t>
            </a:r>
            <a:r>
              <a:rPr lang="en" altLang="ja-JP" dirty="0" err="1"/>
              <a:t>dict_out</a:t>
            </a:r>
            <a:r>
              <a:rPr lang="en" altLang="ja-JP" dirty="0"/>
              <a:t>[</a:t>
            </a:r>
            <a:r>
              <a:rPr lang="en" altLang="ja-JP" dirty="0" err="1"/>
              <a:t>factory_name</a:t>
            </a:r>
            <a:r>
              <a:rPr lang="en" altLang="ja-JP" dirty="0"/>
              <a:t>]  # output(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Q)  </a:t>
            </a:r>
          </a:p>
          <a:p>
            <a:r>
              <a:rPr lang="ja-JP" altLang="en-US"/>
              <a:t>辞書名</a:t>
            </a:r>
            <a:r>
              <a:rPr lang="en-US" altLang="ja-JP" dirty="0"/>
              <a:t>[ ] </a:t>
            </a:r>
            <a:r>
              <a:rPr lang="ja-JP" altLang="en-US"/>
              <a:t>で辞書内アイテムの呼び出し</a:t>
            </a:r>
            <a:br>
              <a:rPr lang="ja-JP" altLang="en-US"/>
            </a:br>
            <a:r>
              <a:rPr lang="ja-JP" altLang="en-US"/>
              <a:t>    </a:t>
            </a:r>
            <a:r>
              <a:rPr lang="en" altLang="ja-JP" dirty="0"/>
              <a:t>outputs[</a:t>
            </a:r>
            <a:r>
              <a:rPr lang="en" altLang="ja-JP" dirty="0" err="1"/>
              <a:t>outprod</a:t>
            </a:r>
            <a:r>
              <a:rPr lang="en" altLang="ja-JP" dirty="0"/>
              <a:t>] = </a:t>
            </a:r>
            <a:r>
              <a:rPr lang="en" altLang="ja-JP" dirty="0" err="1"/>
              <a:t>out_p_qty</a:t>
            </a:r>
            <a:r>
              <a:rPr lang="en" altLang="ja-JP" dirty="0"/>
              <a:t>  #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dict_shipout.setdefault</a:t>
            </a:r>
            <a:r>
              <a:rPr lang="en" altLang="ja-JP" dirty="0"/>
              <a:t>(</a:t>
            </a:r>
            <a:r>
              <a:rPr lang="en" altLang="ja-JP" dirty="0" err="1"/>
              <a:t>factory_name</a:t>
            </a:r>
            <a:r>
              <a:rPr lang="en" altLang="ja-JP" dirty="0"/>
              <a:t>, {})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" altLang="ja-JP" dirty="0" err="1"/>
              <a:t>ship_to</a:t>
            </a:r>
            <a:r>
              <a:rPr lang="en" altLang="ja-JP" dirty="0"/>
              <a:t> = </a:t>
            </a:r>
            <a:r>
              <a:rPr lang="en" altLang="ja-JP" dirty="0" err="1"/>
              <a:t>dict_shipout</a:t>
            </a:r>
            <a:r>
              <a:rPr lang="en" altLang="ja-JP" dirty="0"/>
              <a:t>[</a:t>
            </a:r>
            <a:r>
              <a:rPr lang="en" altLang="ja-JP" dirty="0" err="1"/>
              <a:t>factory_name</a:t>
            </a:r>
            <a:r>
              <a:rPr lang="en" altLang="ja-JP" dirty="0"/>
              <a:t>]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" altLang="ja-JP" dirty="0" err="1"/>
              <a:t>ship_to</a:t>
            </a:r>
            <a:r>
              <a:rPr lang="en" altLang="ja-JP" dirty="0"/>
              <a:t>[</a:t>
            </a:r>
            <a:r>
              <a:rPr lang="en" altLang="ja-JP" dirty="0" err="1"/>
              <a:t>outprod</a:t>
            </a:r>
            <a:r>
              <a:rPr lang="en" altLang="ja-JP" dirty="0"/>
              <a:t>] = </a:t>
            </a:r>
            <a:r>
              <a:rPr lang="en" altLang="ja-JP" dirty="0" err="1"/>
              <a:t>shiptoF</a:t>
            </a:r>
            <a:r>
              <a:rPr lang="en" altLang="ja-JP" dirty="0"/>
              <a:t>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# </a:t>
            </a:r>
            <a:r>
              <a:rPr lang="en" altLang="ja-JP" dirty="0"/>
              <a:t>print(row2)</a:t>
            </a:r>
            <a:br>
              <a:rPr lang="en" altLang="ja-JP" dirty="0"/>
            </a:br>
            <a:r>
              <a:rPr lang="en" altLang="ja-JP" dirty="0"/>
              <a:t>print("</a:t>
            </a:r>
            <a:r>
              <a:rPr lang="en" altLang="ja-JP" dirty="0" err="1"/>
              <a:t>dict_out_afterloop</a:t>
            </a:r>
            <a:r>
              <a:rPr lang="en" altLang="ja-JP" dirty="0"/>
              <a:t>", </a:t>
            </a:r>
            <a:r>
              <a:rPr lang="en" altLang="ja-JP" dirty="0" err="1"/>
              <a:t>dict_out</a:t>
            </a:r>
            <a:r>
              <a:rPr lang="en" altLang="ja-JP" dirty="0"/>
              <a:t>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64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AC94-1086-2947-9D88-178FCC6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一位の方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8DD432-A823-BB47-BD18-538162636DE0}"/>
              </a:ext>
            </a:extLst>
          </p:cNvPr>
          <p:cNvSpPr txBox="1"/>
          <p:nvPr/>
        </p:nvSpPr>
        <p:spPr>
          <a:xfrm>
            <a:off x="536967" y="1368522"/>
            <a:ext cx="312297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sz="1400" dirty="0"/>
              <a:t>for line in </a:t>
            </a:r>
            <a:r>
              <a:rPr lang="en" altLang="ja-JP" sz="1400" dirty="0" err="1"/>
              <a:t>data_pf</a:t>
            </a:r>
            <a:r>
              <a:rPr lang="en" altLang="ja-JP" sz="1400" dirty="0"/>
              <a:t>:</a:t>
            </a:r>
            <a:br>
              <a:rPr lang="en" altLang="ja-JP" sz="1400" dirty="0"/>
            </a:br>
            <a:r>
              <a:rPr lang="en" altLang="ja-JP" sz="1400" dirty="0"/>
              <a:t>    name = line[0]</a:t>
            </a:r>
            <a:br>
              <a:rPr lang="en" altLang="ja-JP" sz="1400" dirty="0"/>
            </a:br>
            <a:r>
              <a:rPr lang="en" altLang="ja-JP" sz="1400" dirty="0"/>
              <a:t>    tier = int(line[1])</a:t>
            </a:r>
            <a:br>
              <a:rPr lang="en" altLang="ja-JP" sz="1400" dirty="0"/>
            </a:br>
            <a:r>
              <a:rPr lang="en" altLang="ja-JP" sz="1400" dirty="0"/>
              <a:t>    inputs = </a:t>
            </a:r>
            <a:r>
              <a:rPr lang="en" altLang="ja-JP" sz="1400" dirty="0" err="1"/>
              <a:t>dict_in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outputs = </a:t>
            </a:r>
            <a:r>
              <a:rPr lang="en" altLang="ja-JP" sz="1400" dirty="0" err="1"/>
              <a:t>dict_out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# </a:t>
            </a:r>
            <a:r>
              <a:rPr lang="ja-JP" altLang="en-US" sz="1400"/>
              <a:t>ここに</a:t>
            </a:r>
            <a:r>
              <a:rPr lang="en" altLang="ja-JP" sz="1400" dirty="0" err="1"/>
              <a:t>shipto</a:t>
            </a:r>
            <a:r>
              <a:rPr lang="ja-JP" altLang="en-US" sz="1400"/>
              <a:t>関連表記が要るか</a:t>
            </a:r>
            <a:r>
              <a:rPr lang="en-US" altLang="ja-JP" sz="1400" dirty="0"/>
              <a:t>?</a:t>
            </a:r>
            <a:br>
              <a:rPr lang="ja-JP" altLang="en-US" sz="1400"/>
            </a:br>
            <a:r>
              <a:rPr lang="ja-JP" altLang="en-US" sz="1400"/>
              <a:t>    </a:t>
            </a:r>
            <a:r>
              <a:rPr lang="en" altLang="ja-JP" sz="1400" dirty="0" err="1"/>
              <a:t>shipto</a:t>
            </a:r>
            <a:r>
              <a:rPr lang="en" altLang="ja-JP" sz="1400" dirty="0"/>
              <a:t> = </a:t>
            </a:r>
            <a:r>
              <a:rPr lang="en" altLang="ja-JP" sz="1400" dirty="0" err="1"/>
              <a:t>dict_shipout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line_mu</a:t>
            </a:r>
            <a:r>
              <a:rPr lang="en" altLang="ja-JP" sz="1400" dirty="0"/>
              <a:t> = float(line[2])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 = float(line[3])</a:t>
            </a:r>
            <a:br>
              <a:rPr lang="en" altLang="ja-JP" sz="1400" dirty="0"/>
            </a:b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zentai</a:t>
            </a:r>
            <a:r>
              <a:rPr lang="en" altLang="ja-JP" sz="1400" dirty="0"/>
              <a:t>[name] = {"tier": tier,</a:t>
            </a:r>
            <a:br>
              <a:rPr lang="en" altLang="ja-JP" sz="1400" dirty="0"/>
            </a:br>
            <a:r>
              <a:rPr lang="en" altLang="ja-JP" sz="1400" dirty="0"/>
              <a:t>                    "inputs": inputs,</a:t>
            </a:r>
            <a:br>
              <a:rPr lang="en" altLang="ja-JP" sz="1400" dirty="0"/>
            </a:br>
            <a:r>
              <a:rPr lang="en" altLang="ja-JP" sz="1400" dirty="0"/>
              <a:t>                    "outputs": outputs,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ship_to</a:t>
            </a:r>
            <a:r>
              <a:rPr lang="en" altLang="ja-JP" sz="1400" dirty="0"/>
              <a:t>": </a:t>
            </a:r>
            <a:r>
              <a:rPr lang="en" altLang="ja-JP" sz="1400" dirty="0" err="1"/>
              <a:t>shipto</a:t>
            </a:r>
            <a:r>
              <a:rPr lang="en" altLang="ja-JP" sz="1400" dirty="0"/>
              <a:t>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line_mu</a:t>
            </a:r>
            <a:r>
              <a:rPr lang="en" altLang="ja-JP" sz="1400" dirty="0"/>
              <a:t>": </a:t>
            </a:r>
            <a:r>
              <a:rPr lang="en" altLang="ja-JP" sz="1400" dirty="0" err="1"/>
              <a:t>line_mu</a:t>
            </a:r>
            <a:r>
              <a:rPr lang="en" altLang="ja-JP" sz="1400" dirty="0"/>
              <a:t>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": 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}</a:t>
            </a:r>
            <a:br>
              <a:rPr lang="en" altLang="ja-JP" sz="1400" dirty="0"/>
            </a:br>
            <a:br>
              <a:rPr lang="en" altLang="ja-JP" sz="1400" dirty="0"/>
            </a:br>
            <a:r>
              <a:rPr lang="en" altLang="ja-JP" sz="1400" dirty="0"/>
              <a:t>print("</a:t>
            </a:r>
            <a:r>
              <a:rPr lang="en" altLang="ja-JP" sz="1400" dirty="0" err="1"/>
              <a:t>zentai</a:t>
            </a:r>
            <a:r>
              <a:rPr lang="en" altLang="ja-JP" sz="1400" dirty="0"/>
              <a:t>", </a:t>
            </a:r>
            <a:r>
              <a:rPr lang="en" altLang="ja-JP" sz="1400" dirty="0" err="1"/>
              <a:t>zentai</a:t>
            </a:r>
            <a:r>
              <a:rPr lang="en" altLang="ja-JP" sz="1400" dirty="0"/>
              <a:t>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445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11EFEF-DB25-3E4D-8C89-0E52190CDAC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863" y="0"/>
            <a:ext cx="3879606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4B7A599-7D50-0E48-AB34-6E591FAF2A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9289" y="0"/>
            <a:ext cx="5144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9E077E5-DCD3-8344-9890-2C5F05496A04}"/>
              </a:ext>
            </a:extLst>
          </p:cNvPr>
          <p:cNvSpPr/>
          <p:nvPr/>
        </p:nvSpPr>
        <p:spPr>
          <a:xfrm>
            <a:off x="3069021" y="866990"/>
            <a:ext cx="1734207" cy="620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UI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691C5B-BA38-2D47-9B78-DEA4284814FF}"/>
              </a:ext>
            </a:extLst>
          </p:cNvPr>
          <p:cNvSpPr/>
          <p:nvPr/>
        </p:nvSpPr>
        <p:spPr>
          <a:xfrm>
            <a:off x="3069020" y="1760483"/>
            <a:ext cx="1734207" cy="620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6A9892B-6ED2-F842-AD35-83968011CDE2}"/>
              </a:ext>
            </a:extLst>
          </p:cNvPr>
          <p:cNvSpPr/>
          <p:nvPr/>
        </p:nvSpPr>
        <p:spPr>
          <a:xfrm>
            <a:off x="1156138" y="3429000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Restaurant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1EEF8C5-3AFD-E841-B9FB-D85F97D1DA68}"/>
              </a:ext>
            </a:extLst>
          </p:cNvPr>
          <p:cNvSpPr/>
          <p:nvPr/>
        </p:nvSpPr>
        <p:spPr>
          <a:xfrm>
            <a:off x="1156138" y="4301358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r>
              <a:rPr kumimoji="1" lang="ja-JP" altLang="en-US"/>
              <a:t>属性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E6B0AEB-2209-2D4C-B76B-565CF2EF7D96}"/>
              </a:ext>
            </a:extLst>
          </p:cNvPr>
          <p:cNvSpPr/>
          <p:nvPr/>
        </p:nvSpPr>
        <p:spPr>
          <a:xfrm>
            <a:off x="3899338" y="4305298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Restaurant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0CC9F74-AC67-AC49-B30C-8DD0EF111ACF}"/>
              </a:ext>
            </a:extLst>
          </p:cNvPr>
          <p:cNvSpPr/>
          <p:nvPr/>
        </p:nvSpPr>
        <p:spPr>
          <a:xfrm>
            <a:off x="3899338" y="3429000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r>
              <a:rPr kumimoji="1" lang="ja-JP" altLang="en-US"/>
              <a:t>属性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48B16FF-42D4-934D-A4E4-ADCD69A8063E}"/>
              </a:ext>
            </a:extLst>
          </p:cNvPr>
          <p:cNvSpPr/>
          <p:nvPr/>
        </p:nvSpPr>
        <p:spPr>
          <a:xfrm>
            <a:off x="6496764" y="3894083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bot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00DF37-9CDB-7D49-8D8A-8DDC3F71BA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918138" y="3894083"/>
            <a:ext cx="0" cy="40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7AFBCE0-0F97-8242-96D6-5686889C407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1918138" y="2289781"/>
            <a:ext cx="1404851" cy="1139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F8AC53-5DF8-544A-8E6B-D945C21C9FF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661338" y="3894083"/>
            <a:ext cx="0" cy="41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6958C3B-5C40-BD45-8ECF-14C98A701144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H="1" flipV="1">
            <a:off x="3936124" y="2380594"/>
            <a:ext cx="725214" cy="1048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A8FA01-10FC-8643-88D4-DBF5516120A2}"/>
              </a:ext>
            </a:extLst>
          </p:cNvPr>
          <p:cNvCxnSpPr>
            <a:cxnSpLocks/>
            <a:stCxn id="8" idx="0"/>
            <a:endCxn id="3" idx="5"/>
          </p:cNvCxnSpPr>
          <p:nvPr/>
        </p:nvCxnSpPr>
        <p:spPr>
          <a:xfrm flipH="1" flipV="1">
            <a:off x="4549258" y="2289781"/>
            <a:ext cx="2709506" cy="16043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E309347-0859-B04C-8A55-B61090715732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3936124" y="1487101"/>
            <a:ext cx="1" cy="273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88FD4A-A403-0D45-8EA6-E900370F957F}"/>
              </a:ext>
            </a:extLst>
          </p:cNvPr>
          <p:cNvSpPr/>
          <p:nvPr/>
        </p:nvSpPr>
        <p:spPr>
          <a:xfrm>
            <a:off x="3637720" y="3051312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D84456-8F45-6E43-BD27-0690B88FB139}"/>
              </a:ext>
            </a:extLst>
          </p:cNvPr>
          <p:cNvSpPr/>
          <p:nvPr/>
        </p:nvSpPr>
        <p:spPr>
          <a:xfrm>
            <a:off x="954155" y="3051312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1AAF849-92EE-FB49-84B7-5B7C47ADA23F}"/>
              </a:ext>
            </a:extLst>
          </p:cNvPr>
          <p:cNvSpPr/>
          <p:nvPr/>
        </p:nvSpPr>
        <p:spPr>
          <a:xfrm>
            <a:off x="2910400" y="585266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F5D0875-A560-2941-A71A-7BD5831D7F67}"/>
              </a:ext>
            </a:extLst>
          </p:cNvPr>
          <p:cNvSpPr/>
          <p:nvPr/>
        </p:nvSpPr>
        <p:spPr>
          <a:xfrm>
            <a:off x="6309582" y="3050170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B7C253-94B6-DA49-8FD9-008D257A8531}"/>
              </a:ext>
            </a:extLst>
          </p:cNvPr>
          <p:cNvSpPr txBox="1"/>
          <p:nvPr/>
        </p:nvSpPr>
        <p:spPr>
          <a:xfrm>
            <a:off x="1248724" y="5333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検索手法１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6666705-63F1-7F49-AE82-8DAAD9307307}"/>
              </a:ext>
            </a:extLst>
          </p:cNvPr>
          <p:cNvSpPr txBox="1"/>
          <p:nvPr/>
        </p:nvSpPr>
        <p:spPr>
          <a:xfrm>
            <a:off x="3972046" y="5333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検索手法２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D1331E-C35D-1C49-BDFD-88FE307B7D04}"/>
              </a:ext>
            </a:extLst>
          </p:cNvPr>
          <p:cNvSpPr txBox="1"/>
          <p:nvPr/>
        </p:nvSpPr>
        <p:spPr>
          <a:xfrm>
            <a:off x="1705602" y="4794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ムスリム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121EE0-CC4E-A54A-8784-6F053B8AB9C3}"/>
              </a:ext>
            </a:extLst>
          </p:cNvPr>
          <p:cNvSpPr txBox="1"/>
          <p:nvPr/>
        </p:nvSpPr>
        <p:spPr>
          <a:xfrm>
            <a:off x="406736" y="30919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日本のレストラン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27D4FE-495D-654E-8CA8-8B4F36108E18}"/>
              </a:ext>
            </a:extLst>
          </p:cNvPr>
          <p:cNvSpPr txBox="1"/>
          <p:nvPr/>
        </p:nvSpPr>
        <p:spPr>
          <a:xfrm>
            <a:off x="4230141" y="3104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ムスリム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F427CB-6E50-8845-AEFC-D5DB19635933}"/>
              </a:ext>
            </a:extLst>
          </p:cNvPr>
          <p:cNvSpPr txBox="1"/>
          <p:nvPr/>
        </p:nvSpPr>
        <p:spPr>
          <a:xfrm>
            <a:off x="3666771" y="47716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日本のレストラン</a:t>
            </a: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9C90F13-64FD-514C-A500-4AAFF7A687B9}"/>
              </a:ext>
            </a:extLst>
          </p:cNvPr>
          <p:cNvSpPr/>
          <p:nvPr/>
        </p:nvSpPr>
        <p:spPr>
          <a:xfrm>
            <a:off x="8872288" y="2447597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bot</a:t>
            </a:r>
            <a:endParaRPr kumimoji="1" lang="ja-JP" altLang="en-US" b="1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EB11CA2-D8BC-E14B-9DD0-FCA56D491236}"/>
              </a:ext>
            </a:extLst>
          </p:cNvPr>
          <p:cNvSpPr/>
          <p:nvPr/>
        </p:nvSpPr>
        <p:spPr>
          <a:xfrm>
            <a:off x="8508523" y="3050170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EA0487-9643-3948-9D17-6202004CD1E0}"/>
              </a:ext>
            </a:extLst>
          </p:cNvPr>
          <p:cNvSpPr txBox="1"/>
          <p:nvPr/>
        </p:nvSpPr>
        <p:spPr>
          <a:xfrm>
            <a:off x="8389464" y="264713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FB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2AB283-49F8-5640-8805-55B27F5EE567}"/>
              </a:ext>
            </a:extLst>
          </p:cNvPr>
          <p:cNvSpPr txBox="1"/>
          <p:nvPr/>
        </p:nvSpPr>
        <p:spPr>
          <a:xfrm>
            <a:off x="8508523" y="3131807"/>
            <a:ext cx="1845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Vegi</a:t>
            </a:r>
            <a:endParaRPr kumimoji="1" lang="en-US" altLang="ja-JP" sz="1400" dirty="0"/>
          </a:p>
          <a:p>
            <a:r>
              <a:rPr lang="en-US" altLang="ja-JP" sz="1400" dirty="0"/>
              <a:t>Sushi</a:t>
            </a:r>
          </a:p>
          <a:p>
            <a:r>
              <a:rPr lang="en-US" altLang="ja-JP" sz="1400" dirty="0"/>
              <a:t>Fish </a:t>
            </a:r>
            <a:r>
              <a:rPr lang="en-US" altLang="ja-JP" sz="1400" dirty="0" err="1"/>
              <a:t>sp</a:t>
            </a:r>
            <a:endParaRPr lang="en-US" altLang="ja-JP" sz="1400" dirty="0"/>
          </a:p>
          <a:p>
            <a:r>
              <a:rPr kumimoji="1" lang="en-US" altLang="ja-JP" sz="1400" dirty="0"/>
              <a:t>Soba/</a:t>
            </a:r>
            <a:r>
              <a:rPr kumimoji="1" lang="en-US" altLang="ja-JP" sz="1400" dirty="0" err="1"/>
              <a:t>Udon</a:t>
            </a:r>
            <a:endParaRPr kumimoji="1" lang="en-US" altLang="ja-JP" sz="1400" dirty="0"/>
          </a:p>
          <a:p>
            <a:r>
              <a:rPr lang="en-US" altLang="ja-JP" sz="1400" dirty="0"/>
              <a:t>Chicken/Duck/Eggs</a:t>
            </a:r>
          </a:p>
          <a:p>
            <a:r>
              <a:rPr kumimoji="1" lang="en-US" altLang="ja-JP" sz="1400" dirty="0"/>
              <a:t>Beef</a:t>
            </a:r>
          </a:p>
          <a:p>
            <a:r>
              <a:rPr lang="en-US" altLang="ja-JP" sz="1400" dirty="0"/>
              <a:t>Bakery/pastry</a:t>
            </a:r>
          </a:p>
          <a:p>
            <a:r>
              <a:rPr lang="en-US" altLang="ja-JP" sz="1400" dirty="0"/>
              <a:t>Curry</a:t>
            </a:r>
          </a:p>
          <a:p>
            <a:r>
              <a:rPr kumimoji="1" lang="en-US" altLang="ja-JP" sz="1400" dirty="0"/>
              <a:t>Certified Halal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26359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70AEB655-174C-6A48-B11A-C01C811FB287}"/>
              </a:ext>
            </a:extLst>
          </p:cNvPr>
          <p:cNvSpPr/>
          <p:nvPr/>
        </p:nvSpPr>
        <p:spPr>
          <a:xfrm>
            <a:off x="4895507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Twitter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00781E9-D169-1840-B785-E0CBB43EFA0C}"/>
              </a:ext>
            </a:extLst>
          </p:cNvPr>
          <p:cNvSpPr/>
          <p:nvPr/>
        </p:nvSpPr>
        <p:spPr>
          <a:xfrm>
            <a:off x="7294979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Instagram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DBE093E-CE42-BF4D-8398-CB324E8A3884}"/>
              </a:ext>
            </a:extLst>
          </p:cNvPr>
          <p:cNvSpPr/>
          <p:nvPr/>
        </p:nvSpPr>
        <p:spPr>
          <a:xfrm>
            <a:off x="9505350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others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533CC1D-A8D9-DD41-9B62-6CA9CD03901B}"/>
              </a:ext>
            </a:extLst>
          </p:cNvPr>
          <p:cNvSpPr/>
          <p:nvPr/>
        </p:nvSpPr>
        <p:spPr>
          <a:xfrm>
            <a:off x="2496035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Facebook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28550C-AF3C-1D46-BDFF-58150B7E831D}"/>
              </a:ext>
            </a:extLst>
          </p:cNvPr>
          <p:cNvSpPr txBox="1"/>
          <p:nvPr/>
        </p:nvSpPr>
        <p:spPr>
          <a:xfrm>
            <a:off x="4895507" y="173358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uhijbhiu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69C8E7-18CB-B34A-B043-DDFBEC18289B}"/>
              </a:ext>
            </a:extLst>
          </p:cNvPr>
          <p:cNvSpPr txBox="1"/>
          <p:nvPr/>
        </p:nvSpPr>
        <p:spPr>
          <a:xfrm>
            <a:off x="2496035" y="1733586"/>
            <a:ext cx="13051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Business unit</a:t>
            </a:r>
          </a:p>
          <a:p>
            <a:r>
              <a:rPr lang="en-US" altLang="ja-JP" sz="1400" dirty="0"/>
              <a:t>group</a:t>
            </a:r>
          </a:p>
          <a:p>
            <a:r>
              <a:rPr lang="en-US" altLang="ja-JP" sz="1400" dirty="0"/>
              <a:t>location</a:t>
            </a:r>
          </a:p>
          <a:p>
            <a:r>
              <a:rPr kumimoji="1" lang="en-US" altLang="ja-JP" sz="1400" dirty="0"/>
              <a:t>Place</a:t>
            </a:r>
          </a:p>
          <a:p>
            <a:r>
              <a:rPr lang="en-US" altLang="ja-JP" sz="1400" dirty="0"/>
              <a:t>Profile</a:t>
            </a:r>
          </a:p>
          <a:p>
            <a:endParaRPr kumimoji="1" lang="ja-JP" altLang="en-US" sz="140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B3C4F13-953F-9649-AB11-2C48431CF6BB}"/>
              </a:ext>
            </a:extLst>
          </p:cNvPr>
          <p:cNvSpPr/>
          <p:nvPr/>
        </p:nvSpPr>
        <p:spPr>
          <a:xfrm>
            <a:off x="96563" y="1212573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Google maps </a:t>
            </a:r>
            <a:r>
              <a:rPr lang="en-US" altLang="ja-JP" dirty="0" err="1"/>
              <a:t>api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E9207C-3BC9-604D-A2EB-7940F80329F3}"/>
              </a:ext>
            </a:extLst>
          </p:cNvPr>
          <p:cNvSpPr txBox="1"/>
          <p:nvPr/>
        </p:nvSpPr>
        <p:spPr>
          <a:xfrm>
            <a:off x="96563" y="17427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Restaurant information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BC6609-F83E-8248-A221-B6BAF41AC0C9}"/>
              </a:ext>
            </a:extLst>
          </p:cNvPr>
          <p:cNvSpPr txBox="1"/>
          <p:nvPr/>
        </p:nvSpPr>
        <p:spPr>
          <a:xfrm>
            <a:off x="166439" y="2241417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Create JP | </a:t>
            </a:r>
            <a:r>
              <a:rPr kumimoji="1" lang="en-US" altLang="ja-JP" sz="1200" dirty="0" err="1"/>
              <a:t>En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Dictonary</a:t>
            </a:r>
            <a:endParaRPr kumimoji="1" lang="ja-JP" altLang="en-US" sz="1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C71EDED8-676F-0F4E-9A4A-DDAF962A5ADA}"/>
              </a:ext>
            </a:extLst>
          </p:cNvPr>
          <p:cNvSpPr/>
          <p:nvPr/>
        </p:nvSpPr>
        <p:spPr>
          <a:xfrm>
            <a:off x="8259874" y="377002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8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C0ECF-53DA-5A41-BCAE-393DE0675D2E}"/>
              </a:ext>
            </a:extLst>
          </p:cNvPr>
          <p:cNvSpPr txBox="1"/>
          <p:nvPr/>
        </p:nvSpPr>
        <p:spPr>
          <a:xfrm>
            <a:off x="566530" y="1351722"/>
            <a:ext cx="7545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Ads/questionnaire</a:t>
            </a:r>
          </a:p>
          <a:p>
            <a:r>
              <a:rPr lang="en-US" altLang="ja-JP" dirty="0"/>
              <a:t>1</a:t>
            </a:r>
            <a:r>
              <a:rPr lang="en-US" altLang="ja-JP" baseline="30000" dirty="0"/>
              <a:t>st</a:t>
            </a:r>
            <a:r>
              <a:rPr lang="en-US" altLang="ja-JP" dirty="0"/>
              <a:t> step: </a:t>
            </a:r>
          </a:p>
          <a:p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step: </a:t>
            </a:r>
          </a:p>
          <a:p>
            <a:endParaRPr kumimoji="1" lang="en-US" altLang="ja-JP" dirty="0"/>
          </a:p>
          <a:p>
            <a:r>
              <a:rPr lang="en-US" altLang="ja-JP" dirty="0"/>
              <a:t>Plan A: gather restaurant data from halal groups in </a:t>
            </a:r>
            <a:r>
              <a:rPr lang="en-US" altLang="ja-JP" dirty="0" err="1"/>
              <a:t>facebook</a:t>
            </a:r>
            <a:r>
              <a:rPr lang="en-US" altLang="ja-JP" dirty="0"/>
              <a:t> </a:t>
            </a:r>
            <a:r>
              <a:rPr lang="en-US" altLang="ja-JP" dirty="0" err="1"/>
              <a:t>etc</a:t>
            </a:r>
            <a:endParaRPr lang="en-US" altLang="ja-JP" dirty="0"/>
          </a:p>
          <a:p>
            <a:r>
              <a:rPr lang="en-US" altLang="ja-JP" dirty="0"/>
              <a:t>	plan A'</a:t>
            </a:r>
          </a:p>
          <a:p>
            <a:r>
              <a:rPr lang="en-US" altLang="ja-JP" dirty="0"/>
              <a:t>Plan B: gather raw data from individual experiences of JP restaurants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1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83D6D-65C6-A94D-96E6-AED753BE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20201122 Tasks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659B10-3234-1946-AFA7-306520A2EE83}"/>
              </a:ext>
            </a:extLst>
          </p:cNvPr>
          <p:cNvSpPr txBox="1"/>
          <p:nvPr/>
        </p:nvSpPr>
        <p:spPr>
          <a:xfrm>
            <a:off x="1077705" y="1690688"/>
            <a:ext cx="3978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1: -1 Web Scraping – Albee</a:t>
            </a:r>
          </a:p>
          <a:p>
            <a:r>
              <a:rPr lang="en-US" altLang="ja-JP" dirty="0"/>
              <a:t>1: -2 Data Prune (filtering)</a:t>
            </a:r>
          </a:p>
          <a:p>
            <a:r>
              <a:rPr kumimoji="1" lang="en-US" altLang="ja-JP" dirty="0"/>
              <a:t>2: UI Developing</a:t>
            </a:r>
            <a:r>
              <a:rPr lang="en-US" altLang="ja-JP" dirty="0"/>
              <a:t> – Albee</a:t>
            </a:r>
          </a:p>
          <a:p>
            <a:r>
              <a:rPr kumimoji="1" lang="en-US" altLang="ja-JP" dirty="0"/>
              <a:t>3: Database develop</a:t>
            </a:r>
            <a:r>
              <a:rPr lang="en-US" altLang="ja-JP" dirty="0"/>
              <a:t>ing – Kawabata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453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39E27-FBEB-DE40-8176-0F7BB0B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Interface / Tech 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1CA66D-191A-5D49-9FE6-373D58A88DCC}"/>
              </a:ext>
            </a:extLst>
          </p:cNvPr>
          <p:cNvSpPr txBox="1"/>
          <p:nvPr/>
        </p:nvSpPr>
        <p:spPr>
          <a:xfrm>
            <a:off x="4002887" y="1686479"/>
            <a:ext cx="1184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MVP</a:t>
            </a:r>
          </a:p>
          <a:p>
            <a:endParaRPr lang="en-US" altLang="ja-JP" dirty="0"/>
          </a:p>
          <a:p>
            <a:r>
              <a:rPr kumimoji="1" lang="en-US" altLang="ja-JP" dirty="0"/>
              <a:t>Minimum</a:t>
            </a:r>
          </a:p>
          <a:p>
            <a:r>
              <a:rPr lang="en-US" altLang="ja-JP" dirty="0"/>
              <a:t>Viable </a:t>
            </a:r>
          </a:p>
          <a:p>
            <a:r>
              <a:rPr kumimoji="1" lang="en-US" altLang="ja-JP" dirty="0"/>
              <a:t>Product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BE33DA3-FFBF-174B-BBEE-5FF91B8DC02D}"/>
              </a:ext>
            </a:extLst>
          </p:cNvPr>
          <p:cNvSpPr/>
          <p:nvPr/>
        </p:nvSpPr>
        <p:spPr>
          <a:xfrm>
            <a:off x="776927" y="1832563"/>
            <a:ext cx="2427514" cy="4158343"/>
          </a:xfrm>
          <a:prstGeom prst="roundRect">
            <a:avLst>
              <a:gd name="adj" fmla="val 41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DE22BA-6C6F-D645-9D98-FA078BA673C2}"/>
              </a:ext>
            </a:extLst>
          </p:cNvPr>
          <p:cNvSpPr/>
          <p:nvPr/>
        </p:nvSpPr>
        <p:spPr>
          <a:xfrm>
            <a:off x="864012" y="1930534"/>
            <a:ext cx="2275115" cy="1556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68DB81-C457-D14B-BE97-464B8421FEB6}"/>
              </a:ext>
            </a:extLst>
          </p:cNvPr>
          <p:cNvSpPr txBox="1"/>
          <p:nvPr/>
        </p:nvSpPr>
        <p:spPr>
          <a:xfrm>
            <a:off x="1529324" y="22123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Picture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33550D-FB78-724D-AB9E-60B34036742A}"/>
              </a:ext>
            </a:extLst>
          </p:cNvPr>
          <p:cNvSpPr txBox="1"/>
          <p:nvPr/>
        </p:nvSpPr>
        <p:spPr>
          <a:xfrm>
            <a:off x="941496" y="3551248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Name of restaurant</a:t>
            </a:r>
          </a:p>
          <a:p>
            <a:r>
              <a:rPr lang="en-US" altLang="ja-JP" dirty="0"/>
              <a:t>Name of customer </a:t>
            </a:r>
          </a:p>
          <a:p>
            <a:r>
              <a:rPr lang="en-US" altLang="ja-JP" dirty="0"/>
              <a:t>Comment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9648D2-D805-BA4E-8083-85025C8A23EC}"/>
              </a:ext>
            </a:extLst>
          </p:cNvPr>
          <p:cNvSpPr/>
          <p:nvPr/>
        </p:nvSpPr>
        <p:spPr>
          <a:xfrm>
            <a:off x="941496" y="5120049"/>
            <a:ext cx="58782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CD711E-DB03-3443-9C98-04A0E792CC7E}"/>
              </a:ext>
            </a:extLst>
          </p:cNvPr>
          <p:cNvSpPr/>
          <p:nvPr/>
        </p:nvSpPr>
        <p:spPr>
          <a:xfrm>
            <a:off x="1722390" y="5120049"/>
            <a:ext cx="58782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C1EF30-3DC5-6340-8FC1-0B644D585ECC}"/>
              </a:ext>
            </a:extLst>
          </p:cNvPr>
          <p:cNvSpPr/>
          <p:nvPr/>
        </p:nvSpPr>
        <p:spPr>
          <a:xfrm>
            <a:off x="2498153" y="5120049"/>
            <a:ext cx="58782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ED42468-31D4-E943-B640-E196030CEE17}"/>
              </a:ext>
            </a:extLst>
          </p:cNvPr>
          <p:cNvSpPr/>
          <p:nvPr/>
        </p:nvSpPr>
        <p:spPr>
          <a:xfrm>
            <a:off x="3465698" y="5120049"/>
            <a:ext cx="250372" cy="718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068E7B-632C-894E-BF7F-B432184BEDA6}"/>
              </a:ext>
            </a:extLst>
          </p:cNvPr>
          <p:cNvSpPr txBox="1"/>
          <p:nvPr/>
        </p:nvSpPr>
        <p:spPr>
          <a:xfrm>
            <a:off x="4107955" y="5392192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What are those?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982E91-E343-434E-B1D3-1261B6EE2783}"/>
              </a:ext>
            </a:extLst>
          </p:cNvPr>
          <p:cNvSpPr txBox="1"/>
          <p:nvPr/>
        </p:nvSpPr>
        <p:spPr>
          <a:xfrm>
            <a:off x="4913247" y="1406419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MVP: Comment introduction</a:t>
            </a:r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087FE8E-6AE9-8C4F-9B81-9CB30B0B7135}"/>
              </a:ext>
            </a:extLst>
          </p:cNvPr>
          <p:cNvGrpSpPr/>
          <p:nvPr/>
        </p:nvGrpSpPr>
        <p:grpSpPr>
          <a:xfrm>
            <a:off x="9969563" y="1406419"/>
            <a:ext cx="300542" cy="749074"/>
            <a:chOff x="10047514" y="1360714"/>
            <a:chExt cx="489857" cy="1220923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853B285E-CC27-FB4B-8950-504E7FB9A3C0}"/>
                </a:ext>
              </a:extLst>
            </p:cNvPr>
            <p:cNvSpPr/>
            <p:nvPr/>
          </p:nvSpPr>
          <p:spPr>
            <a:xfrm>
              <a:off x="10047514" y="1360714"/>
              <a:ext cx="489857" cy="489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片側の 2 つの角を丸めた四角形 15">
              <a:extLst>
                <a:ext uri="{FF2B5EF4-FFF2-40B4-BE49-F238E27FC236}">
                  <a16:creationId xmlns:a16="http://schemas.microsoft.com/office/drawing/2014/main" id="{AE22F3EE-D82B-6A4D-B83D-5C96DEA0CC0B}"/>
                </a:ext>
              </a:extLst>
            </p:cNvPr>
            <p:cNvSpPr/>
            <p:nvPr/>
          </p:nvSpPr>
          <p:spPr>
            <a:xfrm>
              <a:off x="10047514" y="1850571"/>
              <a:ext cx="489857" cy="73106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64370E-B27E-8B43-BDF0-630E5014F96B}"/>
              </a:ext>
            </a:extLst>
          </p:cNvPr>
          <p:cNvSpPr/>
          <p:nvPr/>
        </p:nvSpPr>
        <p:spPr>
          <a:xfrm>
            <a:off x="9154886" y="5529942"/>
            <a:ext cx="2303238" cy="71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FB</a:t>
            </a:r>
            <a:endParaRPr kumimoji="1" lang="ja-JP" altLang="en-US" sz="3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C7194C-E8DB-E84D-A557-9276DFE3A3B6}"/>
              </a:ext>
            </a:extLst>
          </p:cNvPr>
          <p:cNvSpPr/>
          <p:nvPr/>
        </p:nvSpPr>
        <p:spPr>
          <a:xfrm>
            <a:off x="9154887" y="4030470"/>
            <a:ext cx="2303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COMMENTS</a:t>
            </a:r>
            <a:endParaRPr kumimoji="1" lang="ja-JP" altLang="en-US"/>
          </a:p>
        </p:txBody>
      </p:sp>
      <p:sp>
        <p:nvSpPr>
          <p:cNvPr id="20" name="上矢印 19">
            <a:extLst>
              <a:ext uri="{FF2B5EF4-FFF2-40B4-BE49-F238E27FC236}">
                <a16:creationId xmlns:a16="http://schemas.microsoft.com/office/drawing/2014/main" id="{07DEA10C-10B8-314B-AF59-B992EDC6DBAE}"/>
              </a:ext>
            </a:extLst>
          </p:cNvPr>
          <p:cNvSpPr/>
          <p:nvPr/>
        </p:nvSpPr>
        <p:spPr>
          <a:xfrm>
            <a:off x="9962867" y="4915102"/>
            <a:ext cx="587828" cy="40989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曲折矢印 20">
            <a:extLst>
              <a:ext uri="{FF2B5EF4-FFF2-40B4-BE49-F238E27FC236}">
                <a16:creationId xmlns:a16="http://schemas.microsoft.com/office/drawing/2014/main" id="{240D477B-7F2C-0A4E-921C-DDA450A55264}"/>
              </a:ext>
            </a:extLst>
          </p:cNvPr>
          <p:cNvSpPr/>
          <p:nvPr/>
        </p:nvSpPr>
        <p:spPr>
          <a:xfrm rot="19032410">
            <a:off x="9074068" y="2004870"/>
            <a:ext cx="870857" cy="9336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>
            <a:extLst>
              <a:ext uri="{FF2B5EF4-FFF2-40B4-BE49-F238E27FC236}">
                <a16:creationId xmlns:a16="http://schemas.microsoft.com/office/drawing/2014/main" id="{2CDF78AF-9541-7F4E-A421-071E091D16F4}"/>
              </a:ext>
            </a:extLst>
          </p:cNvPr>
          <p:cNvSpPr/>
          <p:nvPr/>
        </p:nvSpPr>
        <p:spPr>
          <a:xfrm rot="13238104" flipV="1">
            <a:off x="10345190" y="2035045"/>
            <a:ext cx="870857" cy="933666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EC9B631-F0D5-4A48-81A6-1713DF327931}"/>
              </a:ext>
            </a:extLst>
          </p:cNvPr>
          <p:cNvSpPr txBox="1"/>
          <p:nvPr/>
        </p:nvSpPr>
        <p:spPr>
          <a:xfrm>
            <a:off x="8258487" y="27989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Flutter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23052C-7841-0340-B291-2801ADBFC5AD}"/>
              </a:ext>
            </a:extLst>
          </p:cNvPr>
          <p:cNvSpPr txBox="1"/>
          <p:nvPr/>
        </p:nvSpPr>
        <p:spPr>
          <a:xfrm>
            <a:off x="11009924" y="28421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Swift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9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83D6D-65C6-A94D-96E6-AED753BE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Monetizing method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7E390-F975-8045-8603-3089FB25ACA6}"/>
              </a:ext>
            </a:extLst>
          </p:cNvPr>
          <p:cNvSpPr txBox="1"/>
          <p:nvPr/>
        </p:nvSpPr>
        <p:spPr>
          <a:xfrm>
            <a:off x="838200" y="1690688"/>
            <a:ext cx="3760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Income</a:t>
            </a:r>
          </a:p>
          <a:p>
            <a:r>
              <a:rPr kumimoji="1" lang="en-US" altLang="ja-JP" dirty="0"/>
              <a:t>$0.99 / </a:t>
            </a:r>
            <a:r>
              <a:rPr kumimoji="1" lang="en-US" altLang="ja-JP" dirty="0" err="1"/>
              <a:t>user.year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Early stage: 2% commission from </a:t>
            </a:r>
          </a:p>
          <a:p>
            <a:r>
              <a:rPr lang="en-US" altLang="ja-JP" dirty="0"/>
              <a:t>Restaurants.</a:t>
            </a:r>
          </a:p>
          <a:p>
            <a:endParaRPr kumimoji="1" lang="en-US" altLang="ja-JP" dirty="0"/>
          </a:p>
          <a:p>
            <a:r>
              <a:rPr lang="en-US" altLang="ja-JP" dirty="0"/>
              <a:t>Matured stage: ???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E6047-DC31-2F45-A569-37950AF3A2DF}"/>
              </a:ext>
            </a:extLst>
          </p:cNvPr>
          <p:cNvSpPr txBox="1"/>
          <p:nvPr/>
        </p:nvSpPr>
        <p:spPr>
          <a:xfrm>
            <a:off x="5257800" y="1690688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Expense</a:t>
            </a:r>
            <a:endParaRPr kumimoji="1" lang="en-US" altLang="ja-JP" dirty="0"/>
          </a:p>
          <a:p>
            <a:r>
              <a:rPr kumimoji="1" lang="en-US" altLang="ja-JP" dirty="0"/>
              <a:t>$10,000 / year: Server</a:t>
            </a:r>
          </a:p>
          <a:p>
            <a:r>
              <a:rPr kumimoji="1" lang="en-US" altLang="ja-JP" dirty="0"/>
              <a:t>$  1,000 / year: Storage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A40DA-DD16-F144-B20A-27B0F6C085F9}"/>
              </a:ext>
            </a:extLst>
          </p:cNvPr>
          <p:cNvSpPr txBox="1"/>
          <p:nvPr/>
        </p:nvSpPr>
        <p:spPr>
          <a:xfrm>
            <a:off x="8556171" y="181791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Ad. metrics?</a:t>
            </a:r>
          </a:p>
          <a:p>
            <a:r>
              <a:rPr lang="en-US" altLang="ja-JP" dirty="0"/>
              <a:t>1M request – calls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ACACDB-AAD4-C44C-BC9C-97CC560D970D}"/>
              </a:ext>
            </a:extLst>
          </p:cNvPr>
          <p:cNvSpPr txBox="1"/>
          <p:nvPr/>
        </p:nvSpPr>
        <p:spPr>
          <a:xfrm>
            <a:off x="8567057" y="2862943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$0.2939 / </a:t>
            </a:r>
            <a:r>
              <a:rPr kumimoji="1" lang="en-US" altLang="ja-JP" dirty="0" err="1"/>
              <a:t>gb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write – read 10,000 free?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913</Words>
  <Application>Microsoft Macintosh PowerPoint</Application>
  <PresentationFormat>ワイド画面</PresentationFormat>
  <Paragraphs>207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20201122 Tasks</vt:lpstr>
      <vt:lpstr>Interface / Tech </vt:lpstr>
      <vt:lpstr>Monetizing method</vt:lpstr>
      <vt:lpstr>Brokers</vt:lpstr>
      <vt:lpstr>Potential customers / MVP</vt:lpstr>
      <vt:lpstr>Method to create Database of Restaurants</vt:lpstr>
      <vt:lpstr>Bangradesh</vt:lpstr>
      <vt:lpstr>PowerPoint プレゼンテーション</vt:lpstr>
      <vt:lpstr>PowerPoint プレゼンテーション</vt:lpstr>
      <vt:lpstr>PowerPoint プレゼンテーション</vt:lpstr>
      <vt:lpstr>ダブる方</vt:lpstr>
      <vt:lpstr>一位の方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kawabataboe@gmail.com</dc:creator>
  <cp:lastModifiedBy>kawabataboe@gmail.com</cp:lastModifiedBy>
  <cp:revision>28</cp:revision>
  <dcterms:created xsi:type="dcterms:W3CDTF">2020-09-22T10:06:00Z</dcterms:created>
  <dcterms:modified xsi:type="dcterms:W3CDTF">2020-11-29T06:05:16Z</dcterms:modified>
</cp:coreProperties>
</file>