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Catamaran"/>
      <p:regular r:id="rId41"/>
      <p:bold r:id="rId42"/>
    </p:embeddedFont>
    <p:embeddedFont>
      <p:font typeface="Roboto"/>
      <p:regular r:id="rId43"/>
      <p:bold r:id="rId44"/>
      <p:italic r:id="rId45"/>
      <p:boldItalic r:id="rId46"/>
    </p:embeddedFont>
    <p:embeddedFont>
      <p:font typeface="Bebas Neue"/>
      <p:regular r:id="rId47"/>
    </p:embeddedFont>
    <p:embeddedFont>
      <p:font typeface="Orbitron"/>
      <p:regular r:id="rId48"/>
      <p:bold r:id="rId49"/>
    </p:embeddedFont>
    <p:embeddedFont>
      <p:font typeface="Roboto Mono"/>
      <p:regular r:id="rId50"/>
      <p:bold r:id="rId51"/>
      <p:italic r:id="rId52"/>
      <p:boldItalic r:id="rId53"/>
    </p:embeddedFont>
    <p:embeddedFont>
      <p:font typeface="Cambria Math"/>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23542-B6E8-493A-80E2-1C43B72CE797}">
  <a:tblStyle styleId="{9FC23542-B6E8-493A-80E2-1C43B72CE7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atamaran-bold.fntdata"/><Relationship Id="rId41" Type="http://schemas.openxmlformats.org/officeDocument/2006/relationships/font" Target="fonts/Catamaran-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rbitron-regular.fntdata"/><Relationship Id="rId47" Type="http://schemas.openxmlformats.org/officeDocument/2006/relationships/font" Target="fonts/BebasNeue-regular.fntdata"/><Relationship Id="rId49" Type="http://schemas.openxmlformats.org/officeDocument/2006/relationships/font" Target="fonts/Orbitro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ambriaMath-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732174ec19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732174ec19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used Scikit-learn to build and evaluate our machine learning models.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For modeling, we trained </a:t>
            </a:r>
            <a:r>
              <a:rPr b="1" lang="en">
                <a:solidFill>
                  <a:schemeClr val="dk1"/>
                </a:solidFill>
              </a:rPr>
              <a:t>Random Forest</a:t>
            </a:r>
            <a:r>
              <a:rPr lang="en">
                <a:solidFill>
                  <a:schemeClr val="dk1"/>
                </a:solidFill>
              </a:rPr>
              <a:t>, </a:t>
            </a:r>
            <a:r>
              <a:rPr b="1" lang="en">
                <a:solidFill>
                  <a:schemeClr val="dk1"/>
                </a:solidFill>
              </a:rPr>
              <a:t>Logistic Regression</a:t>
            </a:r>
            <a:r>
              <a:rPr lang="en">
                <a:solidFill>
                  <a:schemeClr val="dk1"/>
                </a:solidFill>
              </a:rPr>
              <a:t>, and </a:t>
            </a:r>
            <a:r>
              <a:rPr b="1" lang="en">
                <a:solidFill>
                  <a:schemeClr val="dk1"/>
                </a:solidFill>
              </a:rPr>
              <a:t>Support Vector Machines (SVM)</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metrics</a:t>
            </a:r>
            <a:r>
              <a:rPr lang="en">
                <a:solidFill>
                  <a:schemeClr val="dk1"/>
                </a:solidFill>
              </a:rPr>
              <a:t> module gave us accuracy, precision, recall, F1 scores, and confusion matrices — all critical for evaluating how well each model performed on test data.</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tools made it easy to implement, train, and evaluate traditional ML models before we moved on to the GPU-accelerated versions.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732174ec19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732174ec19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Since we were working with news articles in raw text format, we had to preprocess that text for machine learning.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Under </a:t>
            </a:r>
            <a:r>
              <a:rPr b="1" lang="en">
                <a:solidFill>
                  <a:schemeClr val="dk1"/>
                </a:solidFill>
              </a:rPr>
              <a:t>preprocessing</a:t>
            </a:r>
            <a:r>
              <a:rPr lang="en">
                <a:solidFill>
                  <a:schemeClr val="dk1"/>
                </a:solidFill>
              </a:rPr>
              <a:t>, we used Term Frequency — Inverse Document Frequency (TF-IDF) vectorization to convert news articles into numerical features. We also used scalers and encoders, though not all were required in this specific project.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NLTK</a:t>
            </a:r>
            <a:r>
              <a:rPr lang="en">
                <a:solidFill>
                  <a:schemeClr val="dk1"/>
                </a:solidFill>
              </a:rPr>
              <a:t>, the Natural Language Toolkit, was used for removing stop words, applying stemming, and tokenizing text. This step cleaned and standardized the language so our models could focus on meaningful patterns.</a:t>
            </a:r>
            <a:br>
              <a:rPr lang="en">
                <a:solidFill>
                  <a:schemeClr val="dk1"/>
                </a:solidFill>
              </a:rPr>
            </a:br>
            <a:br>
              <a:rPr lang="en">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736bca3181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736bca318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We also used </a:t>
            </a:r>
            <a:r>
              <a:rPr b="1" lang="en">
                <a:solidFill>
                  <a:schemeClr val="dk1"/>
                </a:solidFill>
              </a:rPr>
              <a:t>regular expressions</a:t>
            </a:r>
            <a:r>
              <a:rPr lang="en">
                <a:solidFill>
                  <a:schemeClr val="dk1"/>
                </a:solidFill>
              </a:rPr>
              <a:t> with the </a:t>
            </a:r>
            <a:r>
              <a:rPr lang="en">
                <a:solidFill>
                  <a:srgbClr val="188038"/>
                </a:solidFill>
                <a:latin typeface="Roboto Mono"/>
                <a:ea typeface="Roboto Mono"/>
                <a:cs typeface="Roboto Mono"/>
                <a:sym typeface="Roboto Mono"/>
              </a:rPr>
              <a:t>regex</a:t>
            </a:r>
            <a:r>
              <a:rPr lang="en">
                <a:solidFill>
                  <a:schemeClr val="dk1"/>
                </a:solidFill>
              </a:rPr>
              <a:t> library to strip out punctuation, numbers, and special characters.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our bonus section — where we tested the model on live news articles — we installed </a:t>
            </a:r>
            <a:r>
              <a:rPr b="1" lang="en">
                <a:solidFill>
                  <a:schemeClr val="dk1"/>
                </a:solidFill>
              </a:rPr>
              <a:t>Requests</a:t>
            </a:r>
            <a:r>
              <a:rPr lang="en">
                <a:solidFill>
                  <a:schemeClr val="dk1"/>
                </a:solidFill>
              </a:rPr>
              <a:t> and </a:t>
            </a:r>
            <a:r>
              <a:rPr b="1" lang="en">
                <a:solidFill>
                  <a:schemeClr val="dk1"/>
                </a:solidFill>
              </a:rPr>
              <a:t>BeautifulSoup</a:t>
            </a:r>
            <a:r>
              <a:rPr lang="en">
                <a:solidFill>
                  <a:schemeClr val="dk1"/>
                </a:solidFill>
              </a:rPr>
              <a:t> to scrape article text directly from URLs.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group of tools ensured our input data was clean, consistent, and usable for both training and real-time predictions.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0a7be6e973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0a7be6e973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To summarize our library use and preprocessing steps:</a:t>
            </a:r>
            <a:endParaRPr sz="14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 sz="1400">
                <a:solidFill>
                  <a:schemeClr val="dk1"/>
                </a:solidFill>
              </a:rPr>
              <a:t>We started by </a:t>
            </a:r>
            <a:r>
              <a:rPr b="1" lang="en" sz="1400">
                <a:solidFill>
                  <a:schemeClr val="dk1"/>
                </a:solidFill>
              </a:rPr>
              <a:t>loading </a:t>
            </a:r>
            <a:r>
              <a:rPr lang="en" sz="1400">
                <a:solidFill>
                  <a:schemeClr val="dk1"/>
                </a:solidFill>
              </a:rPr>
              <a:t>real and fake news datasets, and removing any missing values.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After labeling the true data as 0 and fake data as 1, the datasets were merged with pandas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We also merged the title and body text columns into a combined text column.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All unneeded columns were dropped, then we shuffled all of the data with a reproducible random seed.</a:t>
            </a:r>
            <a:br>
              <a:rPr lang="en" sz="1400">
                <a:solidFill>
                  <a:schemeClr val="dk1"/>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736bca3181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736bca3181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2. </a:t>
            </a:r>
            <a:r>
              <a:rPr lang="en" sz="1400">
                <a:solidFill>
                  <a:schemeClr val="dk1"/>
                </a:solidFill>
              </a:rPr>
              <a:t>Then, we </a:t>
            </a:r>
            <a:r>
              <a:rPr b="1" lang="en" sz="1400">
                <a:solidFill>
                  <a:schemeClr val="dk1"/>
                </a:solidFill>
              </a:rPr>
              <a:t>cleaned the text</a:t>
            </a:r>
            <a:r>
              <a:rPr lang="en" sz="1400">
                <a:solidFill>
                  <a:schemeClr val="dk1"/>
                </a:solidFill>
              </a:rPr>
              <a:t> — applying stemming, stripping out stop words, and removing non-alphanumeric characters using NLTK and regex </a:t>
            </a:r>
            <a:endParaRPr sz="14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736bca3181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736bca3181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400">
                <a:solidFill>
                  <a:schemeClr val="dk1"/>
                </a:solidFill>
              </a:rPr>
              <a:t>3. </a:t>
            </a:r>
            <a:r>
              <a:rPr lang="en" sz="1400">
                <a:solidFill>
                  <a:schemeClr val="dk1"/>
                </a:solidFill>
              </a:rPr>
              <a:t>We then </a:t>
            </a:r>
            <a:r>
              <a:rPr b="1" lang="en" sz="1400">
                <a:solidFill>
                  <a:schemeClr val="dk1"/>
                </a:solidFill>
              </a:rPr>
              <a:t>split the data</a:t>
            </a:r>
            <a:r>
              <a:rPr lang="en" sz="1400">
                <a:solidFill>
                  <a:schemeClr val="dk1"/>
                </a:solidFill>
              </a:rPr>
              <a:t> into training and testing sets using an 80/20 ratio.</a:t>
            </a:r>
            <a:br>
              <a:rPr lang="en" sz="1400">
                <a:solidFill>
                  <a:schemeClr val="dk1"/>
                </a:solidFill>
              </a:rPr>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736bca3181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736bca3181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4. Next, we used </a:t>
            </a:r>
            <a:r>
              <a:rPr b="1" lang="en" sz="1400">
                <a:solidFill>
                  <a:schemeClr val="dk1"/>
                </a:solidFill>
              </a:rPr>
              <a:t>TF-IDF vectorization</a:t>
            </a:r>
            <a:r>
              <a:rPr lang="en" sz="1400">
                <a:solidFill>
                  <a:schemeClr val="dk1"/>
                </a:solidFill>
              </a:rPr>
              <a:t> to convert the training and test text data into numerical features that machine learning models can interpret.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rPr>
              <a:t>TF-IDF measures how important a word is across documents</a:t>
            </a:r>
            <a:br>
              <a:rPr lang="en" sz="1400">
                <a:solidFill>
                  <a:schemeClr val="dk1"/>
                </a:solidFill>
              </a:rPr>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736bca3181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736bca3181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5. </a:t>
            </a:r>
            <a:r>
              <a:rPr lang="en" sz="1400">
                <a:solidFill>
                  <a:schemeClr val="dk1"/>
                </a:solidFill>
              </a:rPr>
              <a:t>After that, we </a:t>
            </a:r>
            <a:r>
              <a:rPr b="1" lang="en" sz="1400">
                <a:solidFill>
                  <a:schemeClr val="dk1"/>
                </a:solidFill>
              </a:rPr>
              <a:t>trained the three machine learning models</a:t>
            </a:r>
            <a:r>
              <a:rPr lang="en" sz="1400">
                <a:solidFill>
                  <a:schemeClr val="dk1"/>
                </a:solidFill>
              </a:rPr>
              <a:t> from Scikit-learn</a:t>
            </a:r>
            <a:br>
              <a:rPr lang="en" sz="1400">
                <a:solidFill>
                  <a:schemeClr val="dk1"/>
                </a:solidFill>
              </a:rPr>
            </a:br>
            <a:endParaRPr sz="1400" strike="sngStrike">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736bca3181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736bca3181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6. We </a:t>
            </a:r>
            <a:r>
              <a:rPr b="1" lang="en" sz="1400">
                <a:solidFill>
                  <a:schemeClr val="dk1"/>
                </a:solidFill>
              </a:rPr>
              <a:t>evaluated each model</a:t>
            </a:r>
            <a:r>
              <a:rPr lang="en" sz="1400">
                <a:solidFill>
                  <a:schemeClr val="dk1"/>
                </a:solidFill>
              </a:rPr>
              <a:t> by recording training time and accuracy, and</a:t>
            </a:r>
            <a:r>
              <a:rPr b="1" lang="en" sz="1400">
                <a:solidFill>
                  <a:schemeClr val="dk1"/>
                </a:solidFill>
              </a:rPr>
              <a:t> visualized performance</a:t>
            </a:r>
            <a:r>
              <a:rPr lang="en" sz="1400">
                <a:solidFill>
                  <a:schemeClr val="dk1"/>
                </a:solidFill>
              </a:rPr>
              <a:t> using Matplotlib.</a:t>
            </a:r>
            <a:br>
              <a:rPr lang="en" sz="1400">
                <a:solidFill>
                  <a:schemeClr val="dk1"/>
                </a:solidFill>
              </a:rPr>
            </a:br>
            <a:endParaRPr sz="1400" strike="sngStrike">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3736bca3181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736bca3181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chemeClr val="dk1"/>
                </a:solidFill>
              </a:rPr>
              <a:t>7. </a:t>
            </a:r>
            <a:r>
              <a:rPr lang="en" sz="1400">
                <a:solidFill>
                  <a:schemeClr val="dk1"/>
                </a:solidFill>
              </a:rPr>
              <a:t>Lastly, as a bonus feature, we added functionality to </a:t>
            </a:r>
            <a:r>
              <a:rPr b="1" lang="en" sz="1400">
                <a:solidFill>
                  <a:schemeClr val="dk1"/>
                </a:solidFill>
              </a:rPr>
              <a:t>predict fake or real news from live article URLs</a:t>
            </a:r>
            <a:r>
              <a:rPr lang="en" sz="1400">
                <a:solidFill>
                  <a:schemeClr val="dk1"/>
                </a:solidFill>
              </a:rPr>
              <a:t> using web scraping and our trained models.</a:t>
            </a:r>
            <a:br>
              <a:rPr lang="en" sz="1400">
                <a:solidFill>
                  <a:schemeClr val="dk1"/>
                </a:solidFill>
              </a:rPr>
            </a:br>
            <a:endParaRPr sz="1400" strike="sngStrike">
              <a:solidFill>
                <a:schemeClr val="dk1"/>
              </a:solidFill>
            </a:endParaRPr>
          </a:p>
          <a:p>
            <a:pPr indent="0" lvl="0" marL="0" rtl="0" algn="l">
              <a:lnSpc>
                <a:spcPct val="115000"/>
              </a:lnSpc>
              <a:spcBef>
                <a:spcPts val="1200"/>
              </a:spcBef>
              <a:spcAft>
                <a:spcPts val="0"/>
              </a:spcAft>
              <a:buNone/>
            </a:pPr>
            <a:r>
              <a:rPr lang="en" sz="1400" strike="sngStrike">
                <a:solidFill>
                  <a:schemeClr val="dk1"/>
                </a:solidFill>
              </a:rPr>
              <a:t>This end-to-end workflow highlights how preprocessing, model training, and evaluation are all supported by our selected Python libraries.</a:t>
            </a:r>
            <a:endParaRPr sz="1400" strike="sngStrike">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b09410e8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b09410e8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SPEAKER NOTES*:</a:t>
            </a:r>
            <a:endParaRPr/>
          </a:p>
          <a:p>
            <a:pPr indent="0" lvl="0" marL="0" rtl="0" algn="l">
              <a:spcBef>
                <a:spcPts val="0"/>
              </a:spcBef>
              <a:spcAft>
                <a:spcPts val="0"/>
              </a:spcAft>
              <a:buNone/>
            </a:pPr>
            <a:r>
              <a:rPr lang="en"/>
              <a:t>Section 01- 3 slides -Briana</a:t>
            </a:r>
            <a:endParaRPr/>
          </a:p>
          <a:p>
            <a:pPr indent="0" lvl="0" marL="0" rtl="0" algn="l">
              <a:spcBef>
                <a:spcPts val="0"/>
              </a:spcBef>
              <a:spcAft>
                <a:spcPts val="0"/>
              </a:spcAft>
              <a:buNone/>
            </a:pPr>
            <a:r>
              <a:rPr lang="en"/>
              <a:t>Section 02- 6 </a:t>
            </a:r>
            <a:r>
              <a:rPr lang="en">
                <a:solidFill>
                  <a:schemeClr val="dk1"/>
                </a:solidFill>
              </a:rPr>
              <a:t>slides (12 after transitions) -Nick for 3 then Briana for Workflow Summary</a:t>
            </a:r>
            <a:endParaRPr/>
          </a:p>
          <a:p>
            <a:pPr indent="0" lvl="0" marL="0" rtl="0" algn="l">
              <a:spcBef>
                <a:spcPts val="0"/>
              </a:spcBef>
              <a:spcAft>
                <a:spcPts val="0"/>
              </a:spcAft>
              <a:buNone/>
            </a:pPr>
            <a:r>
              <a:rPr lang="en"/>
              <a:t>Section 03- 2 </a:t>
            </a:r>
            <a:r>
              <a:rPr lang="en">
                <a:solidFill>
                  <a:schemeClr val="dk1"/>
                </a:solidFill>
              </a:rPr>
              <a:t>slides -Nick</a:t>
            </a:r>
            <a:endParaRPr/>
          </a:p>
          <a:p>
            <a:pPr indent="0" lvl="0" marL="0" rtl="0" algn="l">
              <a:spcBef>
                <a:spcPts val="0"/>
              </a:spcBef>
              <a:spcAft>
                <a:spcPts val="0"/>
              </a:spcAft>
              <a:buNone/>
            </a:pPr>
            <a:r>
              <a:rPr lang="en"/>
              <a:t>Section 04- 2 </a:t>
            </a:r>
            <a:r>
              <a:rPr lang="en">
                <a:solidFill>
                  <a:schemeClr val="dk1"/>
                </a:solidFill>
              </a:rPr>
              <a:t>slides -Briana</a:t>
            </a:r>
            <a:endParaRPr/>
          </a:p>
          <a:p>
            <a:pPr indent="0" lvl="0" marL="0" rtl="0" algn="l">
              <a:spcBef>
                <a:spcPts val="0"/>
              </a:spcBef>
              <a:spcAft>
                <a:spcPts val="0"/>
              </a:spcAft>
              <a:buNone/>
            </a:pPr>
            <a:r>
              <a:rPr lang="en"/>
              <a:t>Section 05- 4 </a:t>
            </a:r>
            <a:r>
              <a:rPr lang="en">
                <a:solidFill>
                  <a:schemeClr val="dk1"/>
                </a:solidFill>
              </a:rPr>
              <a:t>slides -Nick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3736bca3181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3736bca3181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732174ec19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3732174ec19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1F1F"/>
              </a:buClr>
              <a:buSzPts val="1400"/>
              <a:buChar char="●"/>
            </a:pPr>
            <a:r>
              <a:rPr lang="en" sz="1400">
                <a:solidFill>
                  <a:srgbClr val="1F1F1F"/>
                </a:solidFill>
              </a:rPr>
              <a:t>Here are the specific parameters we used for the three machine learning models we built and trained </a:t>
            </a:r>
            <a:r>
              <a:rPr lang="en" sz="1400">
                <a:solidFill>
                  <a:srgbClr val="1F1F1F"/>
                </a:solidFill>
              </a:rPr>
              <a:t>to compare their accuracy and efficiency</a:t>
            </a:r>
            <a:r>
              <a:rPr lang="en" sz="1400">
                <a:solidFill>
                  <a:srgbClr val="1F1F1F"/>
                </a:solidFill>
              </a:rPr>
              <a:t>.</a:t>
            </a:r>
            <a:endParaRPr sz="1400">
              <a:solidFill>
                <a:srgbClr val="1F1F1F"/>
              </a:solidFill>
            </a:endParaRPr>
          </a:p>
          <a:p>
            <a:pPr indent="0" lvl="0" marL="457200" rtl="0" algn="l">
              <a:spcBef>
                <a:spcPts val="0"/>
              </a:spcBef>
              <a:spcAft>
                <a:spcPts val="0"/>
              </a:spcAft>
              <a:buNone/>
            </a:pPr>
            <a:r>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These are text-based classification approaches.</a:t>
            </a:r>
            <a:endParaRPr sz="1400">
              <a:solidFill>
                <a:srgbClr val="1F1F1F"/>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3732174ec19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732174ec19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*SKIPPED TO SAVE TIME* (content gone over already)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Before training our models, we cleaned the news articles by removing stop words, applying stemming, and stripping out non-alphabetic characters.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then transformed the cleaned text into numerical features using </a:t>
            </a:r>
            <a:r>
              <a:rPr b="1" lang="en" sz="1400">
                <a:solidFill>
                  <a:schemeClr val="dk1"/>
                </a:solidFill>
              </a:rPr>
              <a:t>TF-IDF</a:t>
            </a:r>
            <a:r>
              <a:rPr lang="en" sz="1400">
                <a:solidFill>
                  <a:schemeClr val="dk1"/>
                </a:solidFill>
              </a:rPr>
              <a:t>, which measures how important a word is across documents.</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Finally, we split the data into training and testing sets using an 80/20 ratio.</a:t>
            </a:r>
            <a:endParaRPr sz="1500">
              <a:solidFill>
                <a:srgbClr val="1F1F1F"/>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3732174ec19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3732174ec19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All models used the TF-IDF feature matrix of transformed train and test data as inputs</a:t>
            </a:r>
            <a:endParaRPr sz="1400">
              <a:solidFill>
                <a:srgbClr val="1F1F1F"/>
              </a:solidFill>
            </a:endParaRPr>
          </a:p>
          <a:p>
            <a:pPr indent="-317500" lvl="0" marL="457200" rtl="0" algn="l">
              <a:spcBef>
                <a:spcPts val="1000"/>
              </a:spcBef>
              <a:spcAft>
                <a:spcPts val="0"/>
              </a:spcAft>
              <a:buClr>
                <a:srgbClr val="1F1F1F"/>
              </a:buClr>
              <a:buSzPts val="1400"/>
              <a:buChar char="●"/>
            </a:pPr>
            <a:r>
              <a:rPr lang="en" sz="1400">
                <a:solidFill>
                  <a:srgbClr val="1F1F1F"/>
                </a:solidFill>
              </a:rPr>
              <a:t>The results were evaluated using sklearn metrics of accuracy scores and classification reports.</a:t>
            </a:r>
            <a:endParaRPr sz="1400">
              <a:solidFill>
                <a:srgbClr val="1F1F1F"/>
              </a:solidFill>
            </a:endParaRPr>
          </a:p>
          <a:p>
            <a:pPr indent="-317500" lvl="0" marL="457200" rtl="0" algn="l">
              <a:spcBef>
                <a:spcPts val="1000"/>
              </a:spcBef>
              <a:spcAft>
                <a:spcPts val="0"/>
              </a:spcAft>
              <a:buClr>
                <a:srgbClr val="1F1F1F"/>
              </a:buClr>
              <a:buSzPts val="1400"/>
              <a:buChar char="●"/>
            </a:pPr>
            <a:r>
              <a:rPr lang="en" sz="1400">
                <a:solidFill>
                  <a:srgbClr val="1F1F1F"/>
                </a:solidFill>
              </a:rPr>
              <a:t>We also generated confusion matrices to visualize true vs. false predictions.</a:t>
            </a:r>
            <a:endParaRPr sz="1400">
              <a:solidFill>
                <a:srgbClr val="1F1F1F"/>
              </a:solidFill>
            </a:endParaRPr>
          </a:p>
          <a:p>
            <a:pPr indent="-317500" lvl="0" marL="457200" rtl="0" algn="l">
              <a:spcBef>
                <a:spcPts val="1000"/>
              </a:spcBef>
              <a:spcAft>
                <a:spcPts val="1000"/>
              </a:spcAft>
              <a:buClr>
                <a:srgbClr val="1F1F1F"/>
              </a:buClr>
              <a:buSzPts val="1400"/>
              <a:buChar char="●"/>
            </a:pPr>
            <a:r>
              <a:rPr lang="en" sz="1400">
                <a:solidFill>
                  <a:srgbClr val="1F1F1F"/>
                </a:solidFill>
              </a:rPr>
              <a:t>Additionally, the training time (or the time each model takes to complete) was recorded.</a:t>
            </a:r>
            <a:endParaRPr sz="1400">
              <a:solidFill>
                <a:srgbClr val="1F1F1F"/>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3732174ec1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3732174ec1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Finally, the results!</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3736bca3181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3736bca3181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This table summarizes how each of our three models performed.</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sz="1400">
                <a:solidFill>
                  <a:schemeClr val="dk1"/>
                </a:solidFill>
              </a:rPr>
              <a:t>Random Forest</a:t>
            </a:r>
            <a:r>
              <a:rPr lang="en" sz="1400">
                <a:solidFill>
                  <a:schemeClr val="dk1"/>
                </a:solidFill>
              </a:rPr>
              <a:t> achieved the highest accuracy at </a:t>
            </a:r>
            <a:r>
              <a:rPr b="1" lang="en" sz="1400">
                <a:solidFill>
                  <a:schemeClr val="dk1"/>
                </a:solidFill>
              </a:rPr>
              <a:t>99.98%</a:t>
            </a:r>
            <a:r>
              <a:rPr lang="en" sz="1400">
                <a:solidFill>
                  <a:schemeClr val="dk1"/>
                </a:solidFill>
              </a:rPr>
              <a:t>, with perfect precision, recall, and F1-score.</a:t>
            </a:r>
            <a:br>
              <a:rPr lang="en" sz="1400">
                <a:solidFill>
                  <a:schemeClr val="dk1"/>
                </a:solidFill>
              </a:rPr>
            </a:b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Logistic Regression</a:t>
            </a:r>
            <a:r>
              <a:rPr lang="en" sz="1400">
                <a:solidFill>
                  <a:schemeClr val="dk1"/>
                </a:solidFill>
              </a:rPr>
              <a:t> was the fastest to train — under half a second — while still maintaining solid performance at </a:t>
            </a:r>
            <a:r>
              <a:rPr b="1" lang="en" sz="1400">
                <a:solidFill>
                  <a:schemeClr val="dk1"/>
                </a:solidFill>
              </a:rPr>
              <a:t>99.15% accuracy</a:t>
            </a:r>
            <a:r>
              <a:rPr lang="en" sz="1400">
                <a:solidFill>
                  <a:schemeClr val="dk1"/>
                </a:solidFill>
              </a:rPr>
              <a:t>, but this was the lowest and had more labels confused.</a:t>
            </a:r>
            <a:br>
              <a:rPr lang="en" sz="1400">
                <a:solidFill>
                  <a:schemeClr val="dk1"/>
                </a:solidFill>
              </a:rPr>
            </a:b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SVM</a:t>
            </a:r>
            <a:r>
              <a:rPr lang="en" sz="1400">
                <a:solidFill>
                  <a:schemeClr val="dk1"/>
                </a:solidFill>
              </a:rPr>
              <a:t> also performed well, but took significantly longer to train due to the computational cost of handling high-dimensional TF-IDF features.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Overall, all models had relatively good performance with trade-offs between speed and complexity.</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strike="sngStrike">
                <a:solidFill>
                  <a:schemeClr val="dk1"/>
                </a:solidFill>
              </a:rPr>
              <a:t>Looking deeper into the classification reports:</a:t>
            </a:r>
            <a:endParaRPr sz="1400" strike="sngStrike">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sz="1400" strike="sngStrike">
                <a:solidFill>
                  <a:schemeClr val="dk1"/>
                </a:solidFill>
              </a:rPr>
              <a:t>Random Forest and SVM</a:t>
            </a:r>
            <a:r>
              <a:rPr lang="en" sz="1400" strike="sngStrike">
                <a:solidFill>
                  <a:schemeClr val="dk1"/>
                </a:solidFill>
              </a:rPr>
              <a:t> showed perfect or near-perfect classification — every true and fake article was labeled correctly.</a:t>
            </a:r>
            <a:br>
              <a:rPr lang="en" sz="1400" strike="sngStrike">
                <a:solidFill>
                  <a:schemeClr val="dk1"/>
                </a:solidFill>
              </a:rPr>
            </a:br>
            <a:endParaRPr sz="1400" strike="sngStrike">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strike="sngStrike">
                <a:solidFill>
                  <a:schemeClr val="dk1"/>
                </a:solidFill>
              </a:rPr>
              <a:t>Logistic Regression</a:t>
            </a:r>
            <a:r>
              <a:rPr lang="en" sz="1400" strike="sngStrike">
                <a:solidFill>
                  <a:schemeClr val="dk1"/>
                </a:solidFill>
              </a:rPr>
              <a:t> had slightly lower precision and recall, but still maintained a 99% F1-score.</a:t>
            </a:r>
            <a:endParaRPr sz="1400" strike="sngStrike">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strike="sngStrike">
                <a:solidFill>
                  <a:schemeClr val="dk1"/>
                </a:solidFill>
              </a:rPr>
              <a:t>There were no signs of class imbalance, and the consistent performance across metrics shows our preprocessing and feature engineering steps were effective.</a:t>
            </a:r>
            <a:endParaRPr sz="1400" strike="sngStrike">
              <a:solidFill>
                <a:schemeClr val="dk1"/>
              </a:solidFill>
            </a:endParaRPr>
          </a:p>
          <a:p>
            <a:pPr indent="0" lvl="0" marL="0" rtl="0" algn="l">
              <a:spcBef>
                <a:spcPts val="1200"/>
              </a:spcBef>
              <a:spcAft>
                <a:spcPts val="0"/>
              </a:spcAft>
              <a:buNone/>
            </a:pPr>
            <a:r>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*SKIPPED TO SAVE ORIGINAL CONTENT* (previous slide the same just with updated visuals)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table summarizes how each of our three models performed.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Random Forest</a:t>
            </a:r>
            <a:r>
              <a:rPr lang="en">
                <a:solidFill>
                  <a:schemeClr val="dk1"/>
                </a:solidFill>
              </a:rPr>
              <a:t> achieved the highest accuracy at </a:t>
            </a:r>
            <a:r>
              <a:rPr b="1" lang="en">
                <a:solidFill>
                  <a:schemeClr val="dk1"/>
                </a:solidFill>
              </a:rPr>
              <a:t>99.98%</a:t>
            </a:r>
            <a:r>
              <a:rPr lang="en">
                <a:solidFill>
                  <a:schemeClr val="dk1"/>
                </a:solidFill>
              </a:rPr>
              <a:t>, with perfect precision, recall, and F1-score.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Logistic Regression</a:t>
            </a:r>
            <a:r>
              <a:rPr lang="en">
                <a:solidFill>
                  <a:schemeClr val="dk1"/>
                </a:solidFill>
              </a:rPr>
              <a:t> was the fastest to train — under half a second — while still maintaining solid performance at </a:t>
            </a:r>
            <a:r>
              <a:rPr b="1" lang="en">
                <a:solidFill>
                  <a:schemeClr val="dk1"/>
                </a:solidFill>
              </a:rPr>
              <a:t>99.15% accuracy</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SVM</a:t>
            </a:r>
            <a:r>
              <a:rPr lang="en">
                <a:solidFill>
                  <a:schemeClr val="dk1"/>
                </a:solidFill>
              </a:rPr>
              <a:t> also performed well, but took significantly longer to train due to the computational cost of handling high-dimensional TF-IDF features.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all models performed at a high level, with trade-offs between speed and complexity.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Looking deeper into the classification reports: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Random Forest and SVM</a:t>
            </a:r>
            <a:r>
              <a:rPr lang="en">
                <a:solidFill>
                  <a:schemeClr val="dk1"/>
                </a:solidFill>
              </a:rPr>
              <a:t> showed perfect or near-perfect classification — every true and fake article was labeled correctly.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Logistic Regression</a:t>
            </a:r>
            <a:r>
              <a:rPr lang="en">
                <a:solidFill>
                  <a:schemeClr val="dk1"/>
                </a:solidFill>
              </a:rPr>
              <a:t> had slightly lower precision and recall, but still maintained a 99% F1-score.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There were no signs of class imbalance, and the consistent performance across metrics shows our preprocessing and feature engineering steps were effective.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0a7be6e973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0a7be6e973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*SKIPPED TO SAVE TIME*</a:t>
            </a:r>
            <a:endParaRPr sz="1400">
              <a:solidFill>
                <a:schemeClr val="dk1"/>
              </a:solidFill>
            </a:endParaRPr>
          </a:p>
          <a:p>
            <a:pPr indent="0" lvl="0" marL="0" rtl="0" algn="l">
              <a:spcBef>
                <a:spcPts val="0"/>
              </a:spcBef>
              <a:spcAft>
                <a:spcPts val="0"/>
              </a:spcAft>
              <a:buNone/>
            </a:pPr>
            <a:r>
              <a:rPr b="1" lang="en" sz="1400">
                <a:solidFill>
                  <a:schemeClr val="dk1"/>
                </a:solidFill>
              </a:rPr>
              <a:t> </a:t>
            </a:r>
            <a:endParaRPr b="1"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Every model achieved an accuracy above </a:t>
            </a:r>
            <a:r>
              <a:rPr b="1" lang="en" sz="1400">
                <a:solidFill>
                  <a:schemeClr val="dk1"/>
                </a:solidFill>
              </a:rPr>
              <a:t>99%</a:t>
            </a:r>
            <a:r>
              <a:rPr lang="en" sz="1400">
                <a:solidFill>
                  <a:schemeClr val="dk1"/>
                </a:solidFill>
              </a:rPr>
              <a:t>, showing that the preprocessing and feature extraction steps (especially TF-IDF) created highly separable data for classification.</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At </a:t>
            </a:r>
            <a:r>
              <a:rPr b="1" lang="en" sz="1400">
                <a:solidFill>
                  <a:schemeClr val="dk1"/>
                </a:solidFill>
              </a:rPr>
              <a:t>99.98%</a:t>
            </a:r>
            <a:r>
              <a:rPr lang="en" sz="1400">
                <a:solidFill>
                  <a:schemeClr val="dk1"/>
                </a:solidFill>
              </a:rPr>
              <a:t>, Random Forest slightly outperformed the others. This suggests strong generalization and robustness across the dataset.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At </a:t>
            </a:r>
            <a:r>
              <a:rPr b="1" lang="en" sz="1400">
                <a:solidFill>
                  <a:schemeClr val="dk1"/>
                </a:solidFill>
              </a:rPr>
              <a:t>99.15%</a:t>
            </a:r>
            <a:r>
              <a:rPr lang="en" sz="1400">
                <a:solidFill>
                  <a:schemeClr val="dk1"/>
                </a:solidFill>
              </a:rPr>
              <a:t>, it's still very accurate and was </a:t>
            </a:r>
            <a:r>
              <a:rPr b="1" lang="en" sz="1400">
                <a:solidFill>
                  <a:schemeClr val="dk1"/>
                </a:solidFill>
              </a:rPr>
              <a:t>by far the fastest</a:t>
            </a:r>
            <a:r>
              <a:rPr lang="en" sz="1400">
                <a:solidFill>
                  <a:schemeClr val="dk1"/>
                </a:solidFill>
              </a:rPr>
              <a:t> model to train. This makes it ideal for lightweight or real-time applications.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With </a:t>
            </a:r>
            <a:r>
              <a:rPr b="1" lang="en" sz="1400">
                <a:solidFill>
                  <a:schemeClr val="dk1"/>
                </a:solidFill>
              </a:rPr>
              <a:t>99.79% accuracy</a:t>
            </a:r>
            <a:r>
              <a:rPr lang="en" sz="1400">
                <a:solidFill>
                  <a:schemeClr val="dk1"/>
                </a:solidFill>
              </a:rPr>
              <a:t>, SVM was highly effective — but its much longer training time (shown on another slide) may be a limitation in larger-scale applications.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accuracy differences between models are </a:t>
            </a:r>
            <a:r>
              <a:rPr b="1" lang="en" sz="1400">
                <a:solidFill>
                  <a:schemeClr val="dk1"/>
                </a:solidFill>
              </a:rPr>
              <a:t>visually subtle</a:t>
            </a:r>
            <a:r>
              <a:rPr lang="en" sz="1400">
                <a:solidFill>
                  <a:schemeClr val="dk1"/>
                </a:solidFill>
              </a:rPr>
              <a:t>, reinforcing that all three models were well-suited for this classification task.</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Although all models performed similarly in terms of accuracy, additional factors like training speed, interpretability, and scalability can guide the choice of model in real-world deployment.</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3736bca3181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3736bca3181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u="sng">
                <a:solidFill>
                  <a:schemeClr val="dk1"/>
                </a:solidFill>
              </a:rPr>
              <a:t>Visuals</a:t>
            </a:r>
            <a:endParaRPr b="1" sz="1400" u="sng">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bar height represents the accuracies in percent, with the different models in different colors. The dark red line represents the accuracy for the corresponding model.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space between the point and the height of the bar highlights the </a:t>
            </a:r>
            <a:r>
              <a:rPr b="1" lang="en" sz="1400">
                <a:solidFill>
                  <a:schemeClr val="dk1"/>
                </a:solidFill>
              </a:rPr>
              <a:t>trade-offs</a:t>
            </a:r>
            <a:r>
              <a:rPr lang="en" sz="1400">
                <a:solidFill>
                  <a:schemeClr val="dk1"/>
                </a:solidFill>
              </a:rPr>
              <a:t> between speed and performance for each model</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u="sng">
                <a:solidFill>
                  <a:schemeClr val="dk1"/>
                </a:solidFill>
              </a:rPr>
              <a:t>Random Forest balances speed and accuracy</a:t>
            </a:r>
            <a:endParaRPr b="1" sz="1400" u="sng">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 trained in about </a:t>
            </a:r>
            <a:r>
              <a:rPr b="1" lang="en" sz="1400">
                <a:solidFill>
                  <a:schemeClr val="dk1"/>
                </a:solidFill>
              </a:rPr>
              <a:t>63.27 seconds</a:t>
            </a:r>
            <a:r>
              <a:rPr lang="en" sz="1400">
                <a:solidFill>
                  <a:schemeClr val="dk1"/>
                </a:solidFill>
              </a:rPr>
              <a:t>, which is significantly faster than SVM and had the </a:t>
            </a:r>
            <a:r>
              <a:rPr b="1" lang="en" sz="1400">
                <a:solidFill>
                  <a:schemeClr val="dk1"/>
                </a:solidFill>
              </a:rPr>
              <a:t>highest accuracy at 99.96%</a:t>
            </a:r>
            <a:r>
              <a:rPr lang="en" sz="1400">
                <a:solidFill>
                  <a:schemeClr val="dk1"/>
                </a:solidFill>
              </a:rPr>
              <a:t>. It offers a strong trade-off between performance and efficiency.</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u="sng">
                <a:solidFill>
                  <a:schemeClr val="dk1"/>
                </a:solidFill>
              </a:rPr>
              <a:t>Logistic Regression is the fastest model by far</a:t>
            </a:r>
            <a:endParaRPr b="1" sz="1400" u="sng">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With a training time of just </a:t>
            </a:r>
            <a:r>
              <a:rPr b="1" lang="en" sz="1400">
                <a:solidFill>
                  <a:schemeClr val="dk1"/>
                </a:solidFill>
              </a:rPr>
              <a:t>0.82 seconds</a:t>
            </a:r>
            <a:r>
              <a:rPr lang="en" sz="1400">
                <a:solidFill>
                  <a:schemeClr val="dk1"/>
                </a:solidFill>
              </a:rPr>
              <a:t>, Logistic Regression is ideal for time-sensitive or resource-constrained applications. While the accuracy was still </a:t>
            </a:r>
            <a:r>
              <a:rPr b="1" lang="en" sz="1400">
                <a:solidFill>
                  <a:schemeClr val="dk1"/>
                </a:solidFill>
              </a:rPr>
              <a:t>over 99%,</a:t>
            </a:r>
            <a:r>
              <a:rPr lang="en" sz="1400">
                <a:solidFill>
                  <a:schemeClr val="dk1"/>
                </a:solidFill>
              </a:rPr>
              <a:t> it was the least accurate with more confusions.</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u="sng">
                <a:solidFill>
                  <a:schemeClr val="dk1"/>
                </a:solidFill>
              </a:rPr>
              <a:t>SVM is accurate - but the slowest</a:t>
            </a:r>
            <a:endParaRPr b="1" sz="1400" u="sng">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Although its accuracy was nearly perfect (</a:t>
            </a:r>
            <a:r>
              <a:rPr b="1" lang="en" sz="1400">
                <a:solidFill>
                  <a:schemeClr val="dk1"/>
                </a:solidFill>
              </a:rPr>
              <a:t>99.79%</a:t>
            </a:r>
            <a:r>
              <a:rPr lang="en" sz="1400">
                <a:solidFill>
                  <a:schemeClr val="dk1"/>
                </a:solidFill>
              </a:rPr>
              <a:t>), SVM took over </a:t>
            </a:r>
            <a:r>
              <a:rPr b="1" lang="en" sz="1400">
                <a:solidFill>
                  <a:schemeClr val="dk1"/>
                </a:solidFill>
              </a:rPr>
              <a:t>433 seconds</a:t>
            </a:r>
            <a:r>
              <a:rPr lang="en" sz="1400">
                <a:solidFill>
                  <a:schemeClr val="dk1"/>
                </a:solidFill>
              </a:rPr>
              <a:t> to train, making it less practical for larger datasets or real-time training scenarios.</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sz="1400" strike="sngStrike">
                <a:solidFill>
                  <a:schemeClr val="dk1"/>
                </a:solidFill>
              </a:rPr>
              <a:t>This combined plot clearly shows the trade-offs between training time and accuracy.</a:t>
            </a:r>
            <a:endParaRPr sz="1400" strike="sngStrike">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strike="sngStrike">
                <a:solidFill>
                  <a:schemeClr val="dk1"/>
                </a:solidFill>
              </a:rPr>
              <a:t>Random Forest</a:t>
            </a:r>
            <a:r>
              <a:rPr lang="en" sz="1400" strike="sngStrike">
                <a:solidFill>
                  <a:schemeClr val="dk1"/>
                </a:solidFill>
              </a:rPr>
              <a:t> offers the best balance — strong accuracy with reasonable training time.</a:t>
            </a:r>
            <a:endParaRPr sz="1400" strike="sngStrike">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strike="sngStrike">
                <a:solidFill>
                  <a:schemeClr val="dk1"/>
                </a:solidFill>
              </a:rPr>
              <a:t>Logistic Regression</a:t>
            </a:r>
            <a:r>
              <a:rPr lang="en" sz="1400" strike="sngStrike">
                <a:solidFill>
                  <a:schemeClr val="dk1"/>
                </a:solidFill>
              </a:rPr>
              <a:t> is extremely fast but has slightly lower accuracy.</a:t>
            </a:r>
            <a:endParaRPr sz="1400" strike="sngStrike">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strike="sngStrike">
                <a:solidFill>
                  <a:schemeClr val="dk1"/>
                </a:solidFill>
              </a:rPr>
              <a:t>SVM</a:t>
            </a:r>
            <a:r>
              <a:rPr lang="en" sz="1400" strike="sngStrike">
                <a:solidFill>
                  <a:schemeClr val="dk1"/>
                </a:solidFill>
              </a:rPr>
              <a:t> gives high accuracy but comes at a significant computational cost.</a:t>
            </a:r>
            <a:endParaRPr sz="1400" strike="sngStrike">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strike="sngStrike">
                <a:solidFill>
                  <a:schemeClr val="dk1"/>
                </a:solidFill>
              </a:rPr>
              <a:t>These insights help determine which model is most suitable depending on application needs — whether that's speed, accuracy, or a combination of both.</a:t>
            </a:r>
            <a:endParaRPr sz="1400" strike="sngStrike">
              <a:solidFill>
                <a:schemeClr val="dk1"/>
              </a:solidFill>
            </a:endParaRPr>
          </a:p>
          <a:p>
            <a:pPr indent="0" lvl="0" marL="0" rtl="0" algn="l">
              <a:spcBef>
                <a:spcPts val="1200"/>
              </a:spcBef>
              <a:spcAft>
                <a:spcPts val="0"/>
              </a:spcAft>
              <a:buNone/>
            </a:pPr>
            <a:r>
              <a:t/>
            </a:r>
            <a:endParaRPr b="1"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3736bca3181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3736bca3181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F1F1F"/>
                </a:solidFill>
              </a:rPr>
              <a:t>As a bonus, we created a function that lets users input a URL to a news article.</a:t>
            </a:r>
            <a:endParaRPr sz="1400">
              <a:solidFill>
                <a:srgbClr val="1F1F1F"/>
              </a:solidFill>
            </a:endParaRPr>
          </a:p>
          <a:p>
            <a:pPr indent="0" lvl="0" marL="0" rtl="0" algn="l">
              <a:spcBef>
                <a:spcPts val="0"/>
              </a:spcBef>
              <a:spcAft>
                <a:spcPts val="0"/>
              </a:spcAft>
              <a:buClr>
                <a:schemeClr val="dk1"/>
              </a:buClr>
              <a:buSzPts val="1100"/>
              <a:buFont typeface="Arial"/>
              <a:buNone/>
            </a:pPr>
            <a:r>
              <a:t/>
            </a:r>
            <a:endParaRPr sz="1400">
              <a:solidFill>
                <a:srgbClr val="1F1F1F"/>
              </a:solidFill>
            </a:endParaRPr>
          </a:p>
          <a:p>
            <a:pPr indent="0" lvl="0" marL="0" rtl="0" algn="l">
              <a:spcBef>
                <a:spcPts val="0"/>
              </a:spcBef>
              <a:spcAft>
                <a:spcPts val="0"/>
              </a:spcAft>
              <a:buClr>
                <a:schemeClr val="dk1"/>
              </a:buClr>
              <a:buSzPts val="1100"/>
              <a:buFont typeface="Arial"/>
              <a:buNone/>
            </a:pPr>
            <a:r>
              <a:t/>
            </a:r>
            <a:endParaRPr sz="1400">
              <a:solidFill>
                <a:srgbClr val="1F1F1F"/>
              </a:solidFill>
            </a:endParaRPr>
          </a:p>
          <a:p>
            <a:pPr indent="0" lvl="0" marL="0" rtl="0" algn="l">
              <a:spcBef>
                <a:spcPts val="0"/>
              </a:spcBef>
              <a:spcAft>
                <a:spcPts val="0"/>
              </a:spcAft>
              <a:buClr>
                <a:schemeClr val="dk1"/>
              </a:buClr>
              <a:buSzPts val="1100"/>
              <a:buFont typeface="Arial"/>
              <a:buNone/>
            </a:pPr>
            <a:r>
              <a:t/>
            </a:r>
            <a:endParaRPr sz="1400">
              <a:solidFill>
                <a:srgbClr val="1F1F1F"/>
              </a:solidFill>
            </a:endParaRPr>
          </a:p>
          <a:p>
            <a:pPr indent="0" lvl="0" marL="0" rtl="0" algn="l">
              <a:spcBef>
                <a:spcPts val="0"/>
              </a:spcBef>
              <a:spcAft>
                <a:spcPts val="0"/>
              </a:spcAft>
              <a:buClr>
                <a:schemeClr val="dk1"/>
              </a:buClr>
              <a:buSzPts val="1100"/>
              <a:buFont typeface="Arial"/>
              <a:buNone/>
            </a:pPr>
            <a:r>
              <a:rPr lang="en" sz="1400">
                <a:solidFill>
                  <a:srgbClr val="1F1F1F"/>
                </a:solidFill>
              </a:rPr>
              <a:t>This demonstrates how the models can be deployed for real-world use beyond the static dataset</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8c1208e2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8c1208e2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3736bca3181_0_1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3736bca3181_0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rgbClr val="1F1F1F"/>
              </a:buClr>
              <a:buSzPts val="1400"/>
              <a:buChar char="●"/>
            </a:pPr>
            <a:r>
              <a:rPr lang="en" sz="1400">
                <a:solidFill>
                  <a:srgbClr val="1F1F1F"/>
                </a:solidFill>
              </a:rPr>
              <a:t>In the</a:t>
            </a:r>
            <a:r>
              <a:rPr lang="en" sz="1400">
                <a:solidFill>
                  <a:srgbClr val="1F1F1F"/>
                </a:solidFill>
              </a:rPr>
              <a:t> notebook, we created a Python function that takes a news article URL as input. </a:t>
            </a:r>
            <a:endParaRPr sz="1400">
              <a:solidFill>
                <a:srgbClr val="1F1F1F"/>
              </a:solidFill>
            </a:endParaRPr>
          </a:p>
          <a:p>
            <a:pPr indent="-317500" lvl="0" marL="457200" rtl="0" algn="l">
              <a:lnSpc>
                <a:spcPct val="115000"/>
              </a:lnSpc>
              <a:spcBef>
                <a:spcPts val="0"/>
              </a:spcBef>
              <a:spcAft>
                <a:spcPts val="0"/>
              </a:spcAft>
              <a:buClr>
                <a:srgbClr val="1F1F1F"/>
              </a:buClr>
              <a:buSzPts val="1400"/>
              <a:buChar char="●"/>
            </a:pPr>
            <a:r>
              <a:rPr lang="en" sz="1400">
                <a:solidFill>
                  <a:srgbClr val="1F1F1F"/>
                </a:solidFill>
              </a:rPr>
              <a:t>The script scrapes the article's title and content, applies the same preprocessing steps, and then uses the same 3 trained models to predict whether the news is real or fake.</a:t>
            </a:r>
            <a:endParaRPr sz="1400">
              <a:solidFill>
                <a:srgbClr val="1F1F1F"/>
              </a:solidFill>
            </a:endParaRPr>
          </a:p>
          <a:p>
            <a:pPr indent="0" lvl="0" marL="0" rtl="0" algn="l">
              <a:lnSpc>
                <a:spcPct val="115000"/>
              </a:lnSpc>
              <a:spcBef>
                <a:spcPts val="600"/>
              </a:spcBef>
              <a:spcAft>
                <a:spcPts val="0"/>
              </a:spcAft>
              <a:buClr>
                <a:schemeClr val="dk1"/>
              </a:buClr>
              <a:buSzPts val="1100"/>
              <a:buFont typeface="Arial"/>
              <a:buNone/>
            </a:pPr>
            <a:r>
              <a:rPr lang="en" sz="1400" strike="sngStrike">
                <a:solidFill>
                  <a:srgbClr val="1F1F1F"/>
                </a:solidFill>
              </a:rPr>
              <a:t>This function:</a:t>
            </a:r>
            <a:endParaRPr sz="1400" strike="sngStrike">
              <a:solidFill>
                <a:srgbClr val="1F1F1F"/>
              </a:solidFill>
            </a:endParaRPr>
          </a:p>
          <a:p>
            <a:pPr indent="-317500" lvl="0" marL="457200" rtl="0" algn="l">
              <a:lnSpc>
                <a:spcPct val="115000"/>
              </a:lnSpc>
              <a:spcBef>
                <a:spcPts val="600"/>
              </a:spcBef>
              <a:spcAft>
                <a:spcPts val="0"/>
              </a:spcAft>
              <a:buClr>
                <a:srgbClr val="1F1F1F"/>
              </a:buClr>
              <a:buSzPts val="1400"/>
              <a:buFont typeface="Arial"/>
              <a:buAutoNum type="arabicPeriod"/>
            </a:pPr>
            <a:r>
              <a:rPr lang="en" sz="1400" strike="sngStrike">
                <a:solidFill>
                  <a:srgbClr val="1F1F1F"/>
                </a:solidFill>
              </a:rPr>
              <a:t>Fetched the HTML content of the article from the given URL.</a:t>
            </a:r>
            <a:endParaRPr sz="1400" strike="sngStrike">
              <a:solidFill>
                <a:srgbClr val="1F1F1F"/>
              </a:solidFill>
            </a:endParaRPr>
          </a:p>
          <a:p>
            <a:pPr indent="-317500" lvl="0" marL="457200" rtl="0" algn="l">
              <a:lnSpc>
                <a:spcPct val="115000"/>
              </a:lnSpc>
              <a:spcBef>
                <a:spcPts val="0"/>
              </a:spcBef>
              <a:spcAft>
                <a:spcPts val="0"/>
              </a:spcAft>
              <a:buClr>
                <a:srgbClr val="1F1F1F"/>
              </a:buClr>
              <a:buSzPts val="1400"/>
              <a:buFont typeface="Arial"/>
              <a:buAutoNum type="arabicPeriod"/>
            </a:pPr>
            <a:r>
              <a:rPr lang="en" sz="1400" strike="sngStrike">
                <a:solidFill>
                  <a:srgbClr val="1F1F1F"/>
                </a:solidFill>
              </a:rPr>
              <a:t>Extracted the title and the main text of the article.</a:t>
            </a:r>
            <a:endParaRPr sz="1400" strike="sngStrike">
              <a:solidFill>
                <a:srgbClr val="1F1F1F"/>
              </a:solidFill>
            </a:endParaRPr>
          </a:p>
          <a:p>
            <a:pPr indent="-317500" lvl="0" marL="457200" rtl="0" algn="l">
              <a:lnSpc>
                <a:spcPct val="115000"/>
              </a:lnSpc>
              <a:spcBef>
                <a:spcPts val="0"/>
              </a:spcBef>
              <a:spcAft>
                <a:spcPts val="0"/>
              </a:spcAft>
              <a:buClr>
                <a:srgbClr val="1F1F1F"/>
              </a:buClr>
              <a:buSzPts val="1400"/>
              <a:buFont typeface="Arial"/>
              <a:buAutoNum type="arabicPeriod"/>
            </a:pPr>
            <a:r>
              <a:rPr lang="en" sz="1400" strike="sngStrike">
                <a:solidFill>
                  <a:srgbClr val="1F1F1F"/>
                </a:solidFill>
              </a:rPr>
              <a:t>Combined the extracted title and text into a single string.</a:t>
            </a:r>
            <a:endParaRPr sz="1400" strike="sngStrike">
              <a:solidFill>
                <a:srgbClr val="1F1F1F"/>
              </a:solidFill>
            </a:endParaRPr>
          </a:p>
          <a:p>
            <a:pPr indent="-317500" lvl="0" marL="457200" rtl="0" algn="l">
              <a:lnSpc>
                <a:spcPct val="115000"/>
              </a:lnSpc>
              <a:spcBef>
                <a:spcPts val="0"/>
              </a:spcBef>
              <a:spcAft>
                <a:spcPts val="0"/>
              </a:spcAft>
              <a:buClr>
                <a:srgbClr val="1F1F1F"/>
              </a:buClr>
              <a:buSzPts val="1400"/>
              <a:buFont typeface="Arial"/>
              <a:buAutoNum type="arabicPeriod"/>
            </a:pPr>
            <a:r>
              <a:rPr lang="en" sz="1400" strike="sngStrike">
                <a:solidFill>
                  <a:srgbClr val="1F1F1F"/>
                </a:solidFill>
              </a:rPr>
              <a:t>Preprocessed this combined text using the same preprocessing steps applied to the main dataset in the notebook.</a:t>
            </a:r>
            <a:endParaRPr sz="1400" strike="sngStrike">
              <a:solidFill>
                <a:srgbClr val="1F1F1F"/>
              </a:solidFill>
            </a:endParaRPr>
          </a:p>
          <a:p>
            <a:pPr indent="-317500" lvl="0" marL="457200" rtl="0" algn="l">
              <a:lnSpc>
                <a:spcPct val="115000"/>
              </a:lnSpc>
              <a:spcBef>
                <a:spcPts val="0"/>
              </a:spcBef>
              <a:spcAft>
                <a:spcPts val="0"/>
              </a:spcAft>
              <a:buClr>
                <a:srgbClr val="1F1F1F"/>
              </a:buClr>
              <a:buSzPts val="1400"/>
              <a:buFont typeface="Arial"/>
              <a:buAutoNum type="arabicPeriod"/>
            </a:pPr>
            <a:r>
              <a:rPr lang="en" sz="1400" strike="sngStrike">
                <a:solidFill>
                  <a:srgbClr val="1F1F1F"/>
                </a:solidFill>
              </a:rPr>
              <a:t>Use the pre-trained machine learning models (already available in the notebook) to predict whether the news article is fake (1) or not fake (0).</a:t>
            </a:r>
            <a:endParaRPr sz="1400" strike="sngStrike">
              <a:solidFill>
                <a:srgbClr val="1F1F1F"/>
              </a:solidFill>
            </a:endParaRPr>
          </a:p>
          <a:p>
            <a:pPr indent="-317500" lvl="0" marL="457200" rtl="0" algn="l">
              <a:lnSpc>
                <a:spcPct val="115000"/>
              </a:lnSpc>
              <a:spcBef>
                <a:spcPts val="0"/>
              </a:spcBef>
              <a:spcAft>
                <a:spcPts val="0"/>
              </a:spcAft>
              <a:buClr>
                <a:srgbClr val="1F1F1F"/>
              </a:buClr>
              <a:buSzPts val="1400"/>
              <a:buFont typeface="Arial"/>
              <a:buAutoNum type="arabicPeriod"/>
            </a:pPr>
            <a:r>
              <a:rPr lang="en" sz="1400" strike="sngStrike">
                <a:solidFill>
                  <a:srgbClr val="1F1F1F"/>
                </a:solidFill>
              </a:rPr>
              <a:t>Finally, displayed the prediction results from each model.</a:t>
            </a:r>
            <a:endParaRPr sz="1400" strike="sngStrike">
              <a:solidFill>
                <a:srgbClr val="1F1F1F"/>
              </a:solidFill>
            </a:endParaRPr>
          </a:p>
          <a:p>
            <a:pPr indent="0" lvl="0" marL="0" rtl="0" algn="l">
              <a:spcBef>
                <a:spcPts val="600"/>
              </a:spcBef>
              <a:spcAft>
                <a:spcPts val="0"/>
              </a:spcAft>
              <a:buClr>
                <a:schemeClr val="dk1"/>
              </a:buClr>
              <a:buSzPts val="1100"/>
              <a:buFont typeface="Arial"/>
              <a:buNone/>
            </a:pPr>
            <a:r>
              <a:t/>
            </a:r>
            <a:endParaRPr strike="sngStrike">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1400" strike="sngStrike">
                <a:solidFill>
                  <a:srgbClr val="1F1F1F"/>
                </a:solidFill>
              </a:rPr>
              <a:t>Some sample URLs to use...</a:t>
            </a:r>
            <a:endParaRPr sz="1400" strike="sngStrike">
              <a:solidFill>
                <a:srgbClr val="1F1F1F"/>
              </a:solidFill>
            </a:endParaRPr>
          </a:p>
          <a:p>
            <a:pPr indent="0" lvl="0" marL="0" rtl="0" algn="l">
              <a:lnSpc>
                <a:spcPct val="115000"/>
              </a:lnSpc>
              <a:spcBef>
                <a:spcPts val="600"/>
              </a:spcBef>
              <a:spcAft>
                <a:spcPts val="0"/>
              </a:spcAft>
              <a:buClr>
                <a:schemeClr val="dk1"/>
              </a:buClr>
              <a:buSzPts val="1100"/>
              <a:buFont typeface="Arial"/>
              <a:buNone/>
            </a:pPr>
            <a:r>
              <a:rPr lang="en" sz="1400" strike="sngStrike">
                <a:solidFill>
                  <a:srgbClr val="1F1F1F"/>
                </a:solidFill>
              </a:rPr>
              <a:t>"Fake" articles from 2016 (The Onion)</a:t>
            </a:r>
            <a:endParaRPr sz="1400" strike="sngStrike">
              <a:solidFill>
                <a:srgbClr val="1F1F1F"/>
              </a:solidFill>
            </a:endParaRPr>
          </a:p>
          <a:p>
            <a:pPr indent="0" lvl="0" marL="0" rtl="0" algn="l">
              <a:lnSpc>
                <a:spcPct val="115000"/>
              </a:lnSpc>
              <a:spcBef>
                <a:spcPts val="600"/>
              </a:spcBef>
              <a:spcAft>
                <a:spcPts val="0"/>
              </a:spcAft>
              <a:buClr>
                <a:schemeClr val="dk1"/>
              </a:buClr>
              <a:buSzPts val="1100"/>
              <a:buFont typeface="Arial"/>
              <a:buNone/>
            </a:pPr>
            <a:r>
              <a:t/>
            </a:r>
            <a:endParaRPr sz="1400" strike="sngStrike">
              <a:solidFill>
                <a:srgbClr val="1F1F1F"/>
              </a:solidFill>
            </a:endParaRPr>
          </a:p>
          <a:p>
            <a:pPr indent="0" lvl="0" marL="0" rtl="0" algn="l">
              <a:lnSpc>
                <a:spcPct val="115000"/>
              </a:lnSpc>
              <a:spcBef>
                <a:spcPts val="600"/>
              </a:spcBef>
              <a:spcAft>
                <a:spcPts val="0"/>
              </a:spcAft>
              <a:buClr>
                <a:schemeClr val="dk1"/>
              </a:buClr>
              <a:buSzPts val="1100"/>
              <a:buFont typeface="Arial"/>
              <a:buNone/>
            </a:pPr>
            <a:r>
              <a:rPr lang="en" sz="1400" strike="sngStrike">
                <a:solidFill>
                  <a:srgbClr val="1F1F1F"/>
                </a:solidFill>
              </a:rPr>
              <a:t>"True" articles (Reuters, which was used in the source dataset, gives a client retrieval error so these ones are articles on other websites with similar headlines also posted on Reuters)</a:t>
            </a:r>
            <a:endParaRPr sz="1400" strike="sngStrike">
              <a:solidFill>
                <a:srgbClr val="1F1F1F"/>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sz="1400" u="sng">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3736bca3181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3736bca3181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 few sample urls are provided in the notebook. The sample fake urls are from “The Onion,” which is a popular satire website that creates joke content and is widely understood to contain fictional information.</a:t>
            </a:r>
            <a:endParaRPr sz="1300"/>
          </a:p>
          <a:p>
            <a:pPr indent="-311150" lvl="0" marL="457200" rtl="0" algn="l">
              <a:spcBef>
                <a:spcPts val="0"/>
              </a:spcBef>
              <a:spcAft>
                <a:spcPts val="0"/>
              </a:spcAft>
              <a:buSzPts val="1300"/>
              <a:buChar char="●"/>
            </a:pPr>
            <a:r>
              <a:rPr lang="en" sz="1300"/>
              <a:t>If you input any of these onion article urls, all 3 models will indicate the content is “fake news”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We tried to get Reuters articles for the “true” url samples, but most Reuters urls will give a client retrieval error so two urls are articles on other websites with similar headlines also posted on Reuters</a:t>
            </a:r>
            <a:endParaRPr sz="1300"/>
          </a:p>
          <a:p>
            <a:pPr indent="-311150" lvl="0" marL="457200" rtl="0" algn="l">
              <a:spcBef>
                <a:spcPts val="0"/>
              </a:spcBef>
              <a:spcAft>
                <a:spcPts val="0"/>
              </a:spcAft>
              <a:buSzPts val="1300"/>
              <a:buChar char="●"/>
            </a:pPr>
            <a:r>
              <a:rPr lang="en" sz="1300"/>
              <a:t>All 3 models will give correct result for the two alternative reuters urls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And a </a:t>
            </a:r>
            <a:r>
              <a:rPr lang="en" sz="1300"/>
              <a:t>third url from abc news is provided as an example of a true news story that may “sound” fake.</a:t>
            </a:r>
            <a:endParaRPr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3736bca3181_0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3736bca3181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Here is the result of using that ABC news article url. </a:t>
            </a:r>
            <a:endParaRPr sz="1400"/>
          </a:p>
          <a:p>
            <a:pPr indent="-317500" lvl="0" marL="457200" rtl="0" algn="l">
              <a:spcBef>
                <a:spcPts val="0"/>
              </a:spcBef>
              <a:spcAft>
                <a:spcPts val="0"/>
              </a:spcAft>
              <a:buSzPts val="1400"/>
              <a:buChar char="●"/>
            </a:pPr>
            <a:r>
              <a:rPr lang="en" sz="1400"/>
              <a:t>Despite the story being “true,” the Random Forest model actually ended up labeling it incorrectly as fake news, while the other 2 models gave it the correct label</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10a7be6e9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10a7be6e9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conclude, this project demonstrated how machine learning can be used effectively to detect fake news.</a:t>
            </a:r>
            <a:endParaRPr/>
          </a:p>
          <a:p>
            <a:pPr indent="-298450" lvl="0" marL="457200" rtl="0" algn="l">
              <a:spcBef>
                <a:spcPts val="0"/>
              </a:spcBef>
              <a:spcAft>
                <a:spcPts val="0"/>
              </a:spcAft>
              <a:buSzPts val="1100"/>
              <a:buChar char="●"/>
            </a:pPr>
            <a:r>
              <a:rPr lang="en"/>
              <a:t>However, our bonus section may suggest that it can be important to update training data as politics and the news industry shifts over the years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All three models performed well, with Random Forest offering the best balance between speed and accuracy, but Logistic Regression being the fastest and nearly instantaneous.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strike="sngStrike"/>
              <a:t>Our preprocessing pipeline and TF-IDF transformation were essential to the models' success.</a:t>
            </a:r>
            <a:endParaRPr strike="sngStrike"/>
          </a:p>
          <a:p>
            <a:pPr indent="0" lvl="0" marL="0" rtl="0" algn="l">
              <a:spcBef>
                <a:spcPts val="0"/>
              </a:spcBef>
              <a:spcAft>
                <a:spcPts val="0"/>
              </a:spcAft>
              <a:buNone/>
            </a:pPr>
            <a:r>
              <a:t/>
            </a:r>
            <a:endParaRPr strike="sngStrike"/>
          </a:p>
          <a:p>
            <a:pPr indent="-298450" lvl="0" marL="457200" rtl="0" algn="l">
              <a:spcBef>
                <a:spcPts val="0"/>
              </a:spcBef>
              <a:spcAft>
                <a:spcPts val="0"/>
              </a:spcAft>
              <a:buSzPts val="1100"/>
              <a:buChar char="●"/>
            </a:pPr>
            <a:r>
              <a:rPr lang="en" strike="sngStrike"/>
              <a:t>We also implemented a bonus feature that brings this functionality into a real-world use case by predicting fake or real news from any article URL.</a:t>
            </a:r>
            <a:endParaRPr strike="sngStrike"/>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Overall, our results show strong promise for deploying this system in practical scenarios — and there's room to grow it further with more complex features or larger datasets.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0a7be6e973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0a7be6e973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3736bca3181_0_1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3736bca3181_0_1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732174ec1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732174ec1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1F1F"/>
              </a:buClr>
              <a:buSzPts val="1400"/>
              <a:buChar char="●"/>
            </a:pPr>
            <a:r>
              <a:rPr lang="en" sz="1400">
                <a:solidFill>
                  <a:srgbClr val="1F1F1F"/>
                </a:solidFill>
              </a:rPr>
              <a:t>Social media (e.g., Twitter/X and Facebook) has become a new ecosystem for spreading news.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Unfortunately, social media is full of fake news since most social media posts can spread unverified information.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Fake news refers to fabricated or misleading information that is intentionally and verifiably false but presented as factual news to deceive readers</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Fake news is often motivated by chasing personal or organizational profits.</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a7be6e9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a7be6e9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1F1F"/>
              </a:buClr>
              <a:buSzPts val="1400"/>
              <a:buChar char="●"/>
            </a:pPr>
            <a:r>
              <a:rPr lang="en" sz="1400">
                <a:solidFill>
                  <a:srgbClr val="1F1F1F"/>
                </a:solidFill>
              </a:rPr>
              <a:t>Detection determining the truthfulness of the news is done by analyzing the news contents and related information such as propagation patterns.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It attracts a lot of attention to resolve this problem from different aspects, where supervised learning based fake news detection dominates this domain. </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The goal of this team project is to build classifiers via the three machine Learning Methods of support vector machine (SVM), Random Forest, and Logistic Regression, and compare their performance.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736bca318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736bca318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F1F1F"/>
                </a:solidFill>
              </a:rPr>
              <a:t>About the Data</a:t>
            </a:r>
            <a:endParaRPr b="1" sz="1400">
              <a:solidFill>
                <a:srgbClr val="1F1F1F"/>
              </a:solidFill>
            </a:endParaRPr>
          </a:p>
          <a:p>
            <a:pPr indent="0" lvl="0" marL="0" rtl="0" algn="l">
              <a:lnSpc>
                <a:spcPct val="115000"/>
              </a:lnSpc>
              <a:spcBef>
                <a:spcPts val="600"/>
              </a:spcBef>
              <a:spcAft>
                <a:spcPts val="0"/>
              </a:spcAft>
              <a:buNone/>
            </a:pPr>
            <a:r>
              <a:rPr lang="en" sz="1400">
                <a:solidFill>
                  <a:srgbClr val="1F1F1F"/>
                </a:solidFill>
              </a:rPr>
              <a:t>The dataset contains two CSV files of articles containing real and fake news.</a:t>
            </a:r>
            <a:endParaRPr sz="1400">
              <a:solidFill>
                <a:srgbClr val="1F1F1F"/>
              </a:solidFill>
            </a:endParaRPr>
          </a:p>
          <a:p>
            <a:pPr indent="-317500" lvl="0" marL="457200" rtl="0" algn="l">
              <a:lnSpc>
                <a:spcPct val="115000"/>
              </a:lnSpc>
              <a:spcBef>
                <a:spcPts val="600"/>
              </a:spcBef>
              <a:spcAft>
                <a:spcPts val="0"/>
              </a:spcAft>
              <a:buClr>
                <a:srgbClr val="1F1F1F"/>
              </a:buClr>
              <a:buSzPts val="1400"/>
              <a:buFont typeface="Arial"/>
              <a:buChar char="●"/>
            </a:pPr>
            <a:r>
              <a:rPr lang="en" sz="1400">
                <a:solidFill>
                  <a:srgbClr val="1F1F1F"/>
                </a:solidFill>
              </a:rPr>
              <a:t>The first file named “True.csv” contains more than 12,600 articles from reuter.com.</a:t>
            </a:r>
            <a:endParaRPr sz="1400">
              <a:solidFill>
                <a:srgbClr val="1F1F1F"/>
              </a:solidFill>
            </a:endParaRPr>
          </a:p>
          <a:p>
            <a:pPr indent="-317500" lvl="0" marL="457200" rtl="0" algn="l">
              <a:lnSpc>
                <a:spcPct val="115000"/>
              </a:lnSpc>
              <a:spcBef>
                <a:spcPts val="0"/>
              </a:spcBef>
              <a:spcAft>
                <a:spcPts val="0"/>
              </a:spcAft>
              <a:buClr>
                <a:srgbClr val="1F1F1F"/>
              </a:buClr>
              <a:buSzPts val="1400"/>
              <a:buFont typeface="Arial"/>
              <a:buChar char="●"/>
            </a:pPr>
            <a:r>
              <a:rPr lang="en" sz="1400">
                <a:solidFill>
                  <a:srgbClr val="1F1F1F"/>
                </a:solidFill>
              </a:rPr>
              <a:t>The second file named “Fake.csv” contains more than 12,600 articles from different fake news outlet resources that were flagged by Politifact (a fact-checking organization in the USA) and Wikipedia</a:t>
            </a:r>
            <a:endParaRPr sz="1400">
              <a:solidFill>
                <a:srgbClr val="1F1F1F"/>
              </a:solidFill>
            </a:endParaRPr>
          </a:p>
          <a:p>
            <a:pPr indent="-317500" lvl="0" marL="457200" rtl="0" algn="l">
              <a:lnSpc>
                <a:spcPct val="115000"/>
              </a:lnSpc>
              <a:spcBef>
                <a:spcPts val="0"/>
              </a:spcBef>
              <a:spcAft>
                <a:spcPts val="0"/>
              </a:spcAft>
              <a:buClr>
                <a:srgbClr val="1F1F1F"/>
              </a:buClr>
              <a:buSzPts val="1400"/>
              <a:buFont typeface="Arial"/>
              <a:buChar char="●"/>
            </a:pPr>
            <a:r>
              <a:rPr lang="en" sz="1400">
                <a:solidFill>
                  <a:srgbClr val="1F1F1F"/>
                </a:solidFill>
              </a:rPr>
              <a:t>Each article contains the following information: article title, text, type and the date the article was published on.</a:t>
            </a:r>
            <a:endParaRPr sz="1400">
              <a:solidFill>
                <a:srgbClr val="1F1F1F"/>
              </a:solidFill>
            </a:endParaRPr>
          </a:p>
          <a:p>
            <a:pPr indent="-317500" lvl="0" marL="457200" rtl="0" algn="l">
              <a:lnSpc>
                <a:spcPct val="115000"/>
              </a:lnSpc>
              <a:spcBef>
                <a:spcPts val="0"/>
              </a:spcBef>
              <a:spcAft>
                <a:spcPts val="0"/>
              </a:spcAft>
              <a:buClr>
                <a:srgbClr val="1F1F1F"/>
              </a:buClr>
              <a:buSzPts val="1400"/>
              <a:buFont typeface="Arial"/>
              <a:buChar char="●"/>
            </a:pPr>
            <a:r>
              <a:rPr lang="en" sz="1400">
                <a:solidFill>
                  <a:srgbClr val="1F1F1F"/>
                </a:solidFill>
              </a:rPr>
              <a:t>To match the fake news data collected for kaggle.com, articles were mostly collected from 2016 to 2017.</a:t>
            </a:r>
            <a:endParaRPr sz="1400">
              <a:solidFill>
                <a:srgbClr val="1F1F1F"/>
              </a:solidFill>
            </a:endParaRPr>
          </a:p>
          <a:p>
            <a:pPr indent="-317500" lvl="0" marL="457200" rtl="0" algn="l">
              <a:lnSpc>
                <a:spcPct val="115000"/>
              </a:lnSpc>
              <a:spcBef>
                <a:spcPts val="0"/>
              </a:spcBef>
              <a:spcAft>
                <a:spcPts val="0"/>
              </a:spcAft>
              <a:buClr>
                <a:srgbClr val="1F1F1F"/>
              </a:buClr>
              <a:buSzPts val="1400"/>
              <a:buFont typeface="Arial"/>
              <a:buChar char="●"/>
            </a:pPr>
            <a:r>
              <a:rPr lang="en" sz="1400">
                <a:solidFill>
                  <a:srgbClr val="1F1F1F"/>
                </a:solidFill>
              </a:rPr>
              <a:t>The data collected were cleaned and processed, however, the punctuations and mistakes that existed in the fake news were kept in the text.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a7be6e973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a7be6e973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The </a:t>
            </a:r>
            <a:r>
              <a:rPr lang="en" sz="1400">
                <a:latin typeface="Calibri"/>
                <a:ea typeface="Calibri"/>
                <a:cs typeface="Calibri"/>
                <a:sym typeface="Calibri"/>
              </a:rPr>
              <a:t>following slide aim to review the work flow and overview the necessary libraries to complete the model used. </a:t>
            </a:r>
            <a:endParaRPr sz="14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a7be6e973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a7be6e973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were various packages needed to complete this project as listed. Each served an important purpose in the completion of the detection models.</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732174ec19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732174ec19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start, we used standard Python libraries for data handling and visualization.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Pandas</a:t>
            </a:r>
            <a:r>
              <a:rPr lang="en">
                <a:solidFill>
                  <a:schemeClr val="dk1"/>
                </a:solidFill>
              </a:rPr>
              <a:t> and </a:t>
            </a:r>
            <a:r>
              <a:rPr b="1" lang="en">
                <a:solidFill>
                  <a:schemeClr val="dk1"/>
                </a:solidFill>
              </a:rPr>
              <a:t>NumPy</a:t>
            </a:r>
            <a:r>
              <a:rPr lang="en">
                <a:solidFill>
                  <a:schemeClr val="dk1"/>
                </a:solidFill>
              </a:rPr>
              <a:t> were crucial for loading and organizing the data. </a:t>
            </a:r>
            <a:r>
              <a:rPr lang="en" strike="sngStrike">
                <a:solidFill>
                  <a:schemeClr val="dk1"/>
                </a:solidFill>
              </a:rPr>
              <a:t>Pandas helped us manipulate tabular data, while NumPy handled arrays and numerical operations.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visualizations, we used </a:t>
            </a:r>
            <a:r>
              <a:rPr b="1" lang="en">
                <a:solidFill>
                  <a:schemeClr val="dk1"/>
                </a:solidFill>
              </a:rPr>
              <a:t>Matplotlib</a:t>
            </a:r>
            <a:r>
              <a:rPr lang="en">
                <a:solidFill>
                  <a:schemeClr val="dk1"/>
                </a:solidFill>
              </a:rPr>
              <a:t> and </a:t>
            </a:r>
            <a:r>
              <a:rPr b="1" lang="en">
                <a:solidFill>
                  <a:schemeClr val="dk1"/>
                </a:solidFill>
              </a:rPr>
              <a:t>Seaborn</a:t>
            </a:r>
            <a:r>
              <a:rPr lang="en">
                <a:solidFill>
                  <a:schemeClr val="dk1"/>
                </a:solidFill>
              </a:rPr>
              <a:t> to plot accuracy scores, confusion matrices, and training time comparisons. These visuals helped us evaluate model performance.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also imported utility tools like </a:t>
            </a:r>
            <a:r>
              <a:rPr b="1" lang="en">
                <a:solidFill>
                  <a:schemeClr val="dk1"/>
                </a:solidFill>
              </a:rPr>
              <a:t>StringIO</a:t>
            </a:r>
            <a:r>
              <a:rPr lang="en">
                <a:solidFill>
                  <a:schemeClr val="dk1"/>
                </a:solidFill>
              </a:rPr>
              <a:t> for reading in text-based content, and </a:t>
            </a:r>
            <a:r>
              <a:rPr b="1" lang="en">
                <a:solidFill>
                  <a:schemeClr val="dk1"/>
                </a:solidFill>
              </a:rPr>
              <a:t>time</a:t>
            </a:r>
            <a:r>
              <a:rPr lang="en">
                <a:solidFill>
                  <a:schemeClr val="dk1"/>
                </a:solidFill>
              </a:rPr>
              <a:t> to measure how long our models took to train.</a:t>
            </a:r>
            <a:br>
              <a:rPr lang="en">
                <a:solidFill>
                  <a:schemeClr val="dk1"/>
                </a:solidFill>
              </a:rPr>
            </a:br>
            <a:endParaRPr strike="sngStrike">
              <a:solidFill>
                <a:schemeClr val="dk1"/>
              </a:solidFill>
            </a:endParaRPr>
          </a:p>
          <a:p>
            <a:pPr indent="0" lvl="0" marL="0" rtl="0" algn="l">
              <a:lnSpc>
                <a:spcPct val="115000"/>
              </a:lnSpc>
              <a:spcBef>
                <a:spcPts val="1200"/>
              </a:spcBef>
              <a:spcAft>
                <a:spcPts val="1200"/>
              </a:spcAft>
              <a:buNone/>
            </a:pPr>
            <a:r>
              <a:rPr lang="en" strike="sngStrike">
                <a:solidFill>
                  <a:schemeClr val="dk1"/>
                </a:solidFill>
              </a:rPr>
              <a:t>Overall, this group of libraries helped us clean, structure, and visually interpret our data.</a:t>
            </a:r>
            <a:endParaRPr strike="sng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867250" y="3967995"/>
            <a:ext cx="4857600" cy="50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p:nvPr>
            <p:ph type="ctrTitle"/>
          </p:nvPr>
        </p:nvSpPr>
        <p:spPr>
          <a:xfrm>
            <a:off x="717750" y="539500"/>
            <a:ext cx="6073500" cy="3156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200"/>
              <a:buNone/>
              <a:defRPr sz="5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11"/>
          <p:cNvSpPr/>
          <p:nvPr/>
        </p:nvSpPr>
        <p:spPr>
          <a:xfrm>
            <a:off x="3060103" y="1842500"/>
            <a:ext cx="4701600" cy="2376000"/>
          </a:xfrm>
          <a:prstGeom prst="bevel">
            <a:avLst>
              <a:gd fmla="val 6537"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060107" y="964450"/>
            <a:ext cx="4701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type="title"/>
          </p:nvPr>
        </p:nvSpPr>
        <p:spPr>
          <a:xfrm>
            <a:off x="3211811" y="1045000"/>
            <a:ext cx="4424100" cy="60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11"/>
          <p:cNvSpPr txBox="1"/>
          <p:nvPr>
            <p:ph idx="1" type="subTitle"/>
          </p:nvPr>
        </p:nvSpPr>
        <p:spPr>
          <a:xfrm>
            <a:off x="3590111" y="1983125"/>
            <a:ext cx="3667500" cy="206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120" name="Google Shape;120;p11"/>
          <p:cNvGrpSpPr/>
          <p:nvPr/>
        </p:nvGrpSpPr>
        <p:grpSpPr>
          <a:xfrm>
            <a:off x="1383179" y="977668"/>
            <a:ext cx="1607064" cy="3240702"/>
            <a:chOff x="1383179" y="977668"/>
            <a:chExt cx="1607064" cy="3240702"/>
          </a:xfrm>
        </p:grpSpPr>
        <p:sp>
          <p:nvSpPr>
            <p:cNvPr id="121" name="Google Shape;121;p11"/>
            <p:cNvSpPr/>
            <p:nvPr/>
          </p:nvSpPr>
          <p:spPr>
            <a:xfrm>
              <a:off x="1383179" y="2624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383179" y="1801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1"/>
            <p:cNvGrpSpPr/>
            <p:nvPr/>
          </p:nvGrpSpPr>
          <p:grpSpPr>
            <a:xfrm rot="10800000">
              <a:off x="1580413" y="1999313"/>
              <a:ext cx="374100" cy="374100"/>
              <a:chOff x="7854948" y="3207801"/>
              <a:chExt cx="374100" cy="374100"/>
            </a:xfrm>
          </p:grpSpPr>
          <p:sp>
            <p:nvSpPr>
              <p:cNvPr id="124" name="Google Shape;124;p11"/>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25" name="Google Shape;125;p11"/>
              <p:cNvGrpSpPr/>
              <p:nvPr/>
            </p:nvGrpSpPr>
            <p:grpSpPr>
              <a:xfrm rot="5400000">
                <a:off x="7915838" y="3307288"/>
                <a:ext cx="252325" cy="175125"/>
                <a:chOff x="4159475" y="2501150"/>
                <a:chExt cx="252325" cy="175125"/>
              </a:xfrm>
            </p:grpSpPr>
            <p:sp>
              <p:nvSpPr>
                <p:cNvPr id="126" name="Google Shape;126;p11"/>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 name="Google Shape;128;p11"/>
            <p:cNvGrpSpPr/>
            <p:nvPr/>
          </p:nvGrpSpPr>
          <p:grpSpPr>
            <a:xfrm>
              <a:off x="1580438" y="2822626"/>
              <a:ext cx="374100" cy="374100"/>
              <a:chOff x="7854948" y="3207801"/>
              <a:chExt cx="374100" cy="374100"/>
            </a:xfrm>
          </p:grpSpPr>
          <p:sp>
            <p:nvSpPr>
              <p:cNvPr id="129" name="Google Shape;129;p11"/>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130" name="Google Shape;130;p11"/>
              <p:cNvGrpSpPr/>
              <p:nvPr/>
            </p:nvGrpSpPr>
            <p:grpSpPr>
              <a:xfrm rot="5400000">
                <a:off x="7915838" y="3307288"/>
                <a:ext cx="252325" cy="175125"/>
                <a:chOff x="4159475" y="2501150"/>
                <a:chExt cx="252325" cy="175125"/>
              </a:xfrm>
            </p:grpSpPr>
            <p:sp>
              <p:nvSpPr>
                <p:cNvPr id="131" name="Google Shape;131;p11"/>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11"/>
            <p:cNvSpPr/>
            <p:nvPr/>
          </p:nvSpPr>
          <p:spPr>
            <a:xfrm>
              <a:off x="1383179"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2221643" y="3447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2221643" y="2621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flipH="1">
              <a:off x="1627967" y="3676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flipH="1" rot="-5400000">
              <a:off x="2466397" y="3676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flipH="1">
              <a:off x="2418985" y="2820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rot="5400000">
              <a:off x="2499820" y="2888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1"/>
            <p:cNvGrpSpPr/>
            <p:nvPr/>
          </p:nvGrpSpPr>
          <p:grpSpPr>
            <a:xfrm>
              <a:off x="1383179" y="977668"/>
              <a:ext cx="768600" cy="770700"/>
              <a:chOff x="1383179" y="977668"/>
              <a:chExt cx="768600" cy="770700"/>
            </a:xfrm>
          </p:grpSpPr>
          <p:grpSp>
            <p:nvGrpSpPr>
              <p:cNvPr id="141" name="Google Shape;141;p11"/>
              <p:cNvGrpSpPr/>
              <p:nvPr/>
            </p:nvGrpSpPr>
            <p:grpSpPr>
              <a:xfrm>
                <a:off x="1383179" y="977668"/>
                <a:ext cx="768600" cy="770700"/>
                <a:chOff x="1383179" y="977668"/>
                <a:chExt cx="768600" cy="770700"/>
              </a:xfrm>
            </p:grpSpPr>
            <p:sp>
              <p:nvSpPr>
                <p:cNvPr id="142" name="Google Shape;142;p11"/>
                <p:cNvSpPr/>
                <p:nvPr/>
              </p:nvSpPr>
              <p:spPr>
                <a:xfrm>
                  <a:off x="1383179" y="977668"/>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flipH="1">
                  <a:off x="1580460" y="1175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1"/>
              <p:cNvGrpSpPr/>
              <p:nvPr/>
            </p:nvGrpSpPr>
            <p:grpSpPr>
              <a:xfrm>
                <a:off x="1648377" y="1243668"/>
                <a:ext cx="238218" cy="238688"/>
                <a:chOff x="3977494" y="2173070"/>
                <a:chExt cx="379449" cy="380258"/>
              </a:xfrm>
            </p:grpSpPr>
            <p:sp>
              <p:nvSpPr>
                <p:cNvPr id="145" name="Google Shape;145;p11"/>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12"/>
          <p:cNvSpPr txBox="1"/>
          <p:nvPr>
            <p:ph type="title"/>
          </p:nvPr>
        </p:nvSpPr>
        <p:spPr>
          <a:xfrm>
            <a:off x="716450" y="4112125"/>
            <a:ext cx="7713300" cy="487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3"/>
          <p:cNvSpPr txBox="1"/>
          <p:nvPr>
            <p:ph hasCustomPrompt="1" type="title"/>
          </p:nvPr>
        </p:nvSpPr>
        <p:spPr>
          <a:xfrm>
            <a:off x="1284275" y="2029150"/>
            <a:ext cx="6562500" cy="108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1" name="Google Shape;151;p13"/>
          <p:cNvSpPr txBox="1"/>
          <p:nvPr>
            <p:ph idx="1" type="subTitle"/>
          </p:nvPr>
        </p:nvSpPr>
        <p:spPr>
          <a:xfrm>
            <a:off x="2331836" y="3573988"/>
            <a:ext cx="4488900" cy="497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52" name="Shape 152"/>
        <p:cNvGrpSpPr/>
        <p:nvPr/>
      </p:nvGrpSpPr>
      <p:grpSpPr>
        <a:xfrm>
          <a:off x="0" y="0"/>
          <a:ext cx="0" cy="0"/>
          <a:chOff x="0" y="0"/>
          <a:chExt cx="0" cy="0"/>
        </a:xfrm>
      </p:grpSpPr>
      <p:sp>
        <p:nvSpPr>
          <p:cNvPr id="153" name="Google Shape;153;p14"/>
          <p:cNvSpPr/>
          <p:nvPr/>
        </p:nvSpPr>
        <p:spPr>
          <a:xfrm>
            <a:off x="-7200" y="-14375"/>
            <a:ext cx="9151200" cy="51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_1">
    <p:spTree>
      <p:nvGrpSpPr>
        <p:cNvPr id="154" name="Shape 154"/>
        <p:cNvGrpSpPr/>
        <p:nvPr/>
      </p:nvGrpSpPr>
      <p:grpSpPr>
        <a:xfrm>
          <a:off x="0" y="0"/>
          <a:ext cx="0" cy="0"/>
          <a:chOff x="0" y="0"/>
          <a:chExt cx="0" cy="0"/>
        </a:xfrm>
      </p:grpSpPr>
      <p:sp>
        <p:nvSpPr>
          <p:cNvPr id="155" name="Google Shape;155;p15"/>
          <p:cNvSpPr txBox="1"/>
          <p:nvPr>
            <p:ph type="title"/>
          </p:nvPr>
        </p:nvSpPr>
        <p:spPr>
          <a:xfrm>
            <a:off x="35610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15"/>
          <p:cNvSpPr txBox="1"/>
          <p:nvPr>
            <p:ph hasCustomPrompt="1" idx="2" type="title"/>
          </p:nvPr>
        </p:nvSpPr>
        <p:spPr>
          <a:xfrm>
            <a:off x="40146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5"/>
          <p:cNvSpPr txBox="1"/>
          <p:nvPr>
            <p:ph idx="1" type="subTitle"/>
          </p:nvPr>
        </p:nvSpPr>
        <p:spPr>
          <a:xfrm>
            <a:off x="35610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58" name="Google Shape;158;p15"/>
          <p:cNvSpPr txBox="1"/>
          <p:nvPr>
            <p:ph idx="3" type="title"/>
          </p:nvPr>
        </p:nvSpPr>
        <p:spPr>
          <a:xfrm>
            <a:off x="6108900" y="1567150"/>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9" name="Google Shape;159;p15"/>
          <p:cNvSpPr txBox="1"/>
          <p:nvPr>
            <p:ph hasCustomPrompt="1" idx="4" type="title"/>
          </p:nvPr>
        </p:nvSpPr>
        <p:spPr>
          <a:xfrm>
            <a:off x="6562500" y="73367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5"/>
          <p:cNvSpPr txBox="1"/>
          <p:nvPr>
            <p:ph idx="5" type="subTitle"/>
          </p:nvPr>
        </p:nvSpPr>
        <p:spPr>
          <a:xfrm>
            <a:off x="6108900" y="2021225"/>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61" name="Google Shape;161;p15"/>
          <p:cNvSpPr txBox="1"/>
          <p:nvPr>
            <p:ph idx="6" type="title"/>
          </p:nvPr>
        </p:nvSpPr>
        <p:spPr>
          <a:xfrm>
            <a:off x="35610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2" name="Google Shape;162;p15"/>
          <p:cNvSpPr txBox="1"/>
          <p:nvPr>
            <p:ph hasCustomPrompt="1" idx="7" type="title"/>
          </p:nvPr>
        </p:nvSpPr>
        <p:spPr>
          <a:xfrm>
            <a:off x="40146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5"/>
          <p:cNvSpPr txBox="1"/>
          <p:nvPr>
            <p:ph idx="8" type="subTitle"/>
          </p:nvPr>
        </p:nvSpPr>
        <p:spPr>
          <a:xfrm>
            <a:off x="35610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64" name="Google Shape;164;p15"/>
          <p:cNvSpPr txBox="1"/>
          <p:nvPr>
            <p:ph idx="9" type="title"/>
          </p:nvPr>
        </p:nvSpPr>
        <p:spPr>
          <a:xfrm>
            <a:off x="6108900" y="3655079"/>
            <a:ext cx="2182500" cy="395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5" name="Google Shape;165;p15"/>
          <p:cNvSpPr txBox="1"/>
          <p:nvPr>
            <p:ph hasCustomPrompt="1" idx="13" type="title"/>
          </p:nvPr>
        </p:nvSpPr>
        <p:spPr>
          <a:xfrm>
            <a:off x="6562500" y="2846980"/>
            <a:ext cx="12753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5"/>
          <p:cNvSpPr txBox="1"/>
          <p:nvPr>
            <p:ph idx="14" type="subTitle"/>
          </p:nvPr>
        </p:nvSpPr>
        <p:spPr>
          <a:xfrm>
            <a:off x="6108900" y="4109004"/>
            <a:ext cx="218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67" name="Google Shape;167;p15"/>
          <p:cNvSpPr txBox="1"/>
          <p:nvPr>
            <p:ph idx="15" type="title"/>
          </p:nvPr>
        </p:nvSpPr>
        <p:spPr>
          <a:xfrm>
            <a:off x="892575" y="1833900"/>
            <a:ext cx="2182500" cy="14766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8" name="Shape 168"/>
        <p:cNvGrpSpPr/>
        <p:nvPr/>
      </p:nvGrpSpPr>
      <p:grpSpPr>
        <a:xfrm>
          <a:off x="0" y="0"/>
          <a:ext cx="0" cy="0"/>
          <a:chOff x="0" y="0"/>
          <a:chExt cx="0" cy="0"/>
        </a:xfrm>
      </p:grpSpPr>
      <p:sp>
        <p:nvSpPr>
          <p:cNvPr id="169" name="Google Shape;169;p16"/>
          <p:cNvSpPr/>
          <p:nvPr/>
        </p:nvSpPr>
        <p:spPr>
          <a:xfrm>
            <a:off x="1439914" y="1612427"/>
            <a:ext cx="6255300" cy="1936500"/>
          </a:xfrm>
          <a:prstGeom prst="bevel">
            <a:avLst>
              <a:gd fmla="val 795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439925" y="3620152"/>
            <a:ext cx="6255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txBox="1"/>
          <p:nvPr>
            <p:ph type="title"/>
          </p:nvPr>
        </p:nvSpPr>
        <p:spPr>
          <a:xfrm>
            <a:off x="2917175" y="3743024"/>
            <a:ext cx="3296700" cy="513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16"/>
          <p:cNvSpPr txBox="1"/>
          <p:nvPr>
            <p:ph idx="1" type="subTitle"/>
          </p:nvPr>
        </p:nvSpPr>
        <p:spPr>
          <a:xfrm>
            <a:off x="1706925" y="1750425"/>
            <a:ext cx="5725500" cy="16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73" name="Google Shape;173;p16"/>
          <p:cNvGrpSpPr/>
          <p:nvPr/>
        </p:nvGrpSpPr>
        <p:grpSpPr>
          <a:xfrm>
            <a:off x="5030317" y="761397"/>
            <a:ext cx="768600" cy="770700"/>
            <a:chOff x="7657704" y="3832845"/>
            <a:chExt cx="768600" cy="770700"/>
          </a:xfrm>
        </p:grpSpPr>
        <p:sp>
          <p:nvSpPr>
            <p:cNvPr id="174" name="Google Shape;174;p16"/>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6"/>
          <p:cNvSpPr/>
          <p:nvPr/>
        </p:nvSpPr>
        <p:spPr>
          <a:xfrm>
            <a:off x="4191852" y="761397"/>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6"/>
          <p:cNvGrpSpPr/>
          <p:nvPr/>
        </p:nvGrpSpPr>
        <p:grpSpPr>
          <a:xfrm>
            <a:off x="3353388" y="761397"/>
            <a:ext cx="768600" cy="770700"/>
            <a:chOff x="5980776" y="3832845"/>
            <a:chExt cx="768600" cy="770700"/>
          </a:xfrm>
        </p:grpSpPr>
        <p:sp>
          <p:nvSpPr>
            <p:cNvPr id="178" name="Google Shape;178;p16"/>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6"/>
          <p:cNvSpPr/>
          <p:nvPr/>
        </p:nvSpPr>
        <p:spPr>
          <a:xfrm>
            <a:off x="4408950" y="1031972"/>
            <a:ext cx="334425" cy="229563"/>
          </a:xfrm>
          <a:prstGeom prst="rect">
            <a:avLst/>
          </a:prstGeom>
        </p:spPr>
        <p:txBody>
          <a:bodyPr>
            <a:prstTxWarp prst="textPlain"/>
          </a:bodyPr>
          <a:lstStyle/>
          <a:p>
            <a:pPr lvl="0" algn="ctr"/>
            <a:r>
              <a:rPr b="1" i="0">
                <a:ln cap="flat" cmpd="sng" w="9525">
                  <a:solidFill>
                    <a:schemeClr val="dk2"/>
                  </a:solidFill>
                  <a:prstDash val="solid"/>
                  <a:round/>
                  <a:headEnd len="sm" w="sm" type="none"/>
                  <a:tailEnd len="sm" w="sm" type="none"/>
                </a:ln>
                <a:solidFill>
                  <a:schemeClr val="dk2"/>
                </a:solidFill>
                <a:latin typeface="Arial"/>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81" name="Shape 181"/>
        <p:cNvGrpSpPr/>
        <p:nvPr/>
      </p:nvGrpSpPr>
      <p:grpSpPr>
        <a:xfrm>
          <a:off x="0" y="0"/>
          <a:ext cx="0" cy="0"/>
          <a:chOff x="0" y="0"/>
          <a:chExt cx="0" cy="0"/>
        </a:xfrm>
      </p:grpSpPr>
      <p:sp>
        <p:nvSpPr>
          <p:cNvPr id="182" name="Google Shape;182;p17"/>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3" name="Google Shape;183;p17"/>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84" name="Google Shape;184;p17"/>
          <p:cNvSpPr txBox="1"/>
          <p:nvPr>
            <p:ph hasCustomPrompt="1" idx="2" type="title"/>
          </p:nvPr>
        </p:nvSpPr>
        <p:spPr>
          <a:xfrm>
            <a:off x="902000" y="2104165"/>
            <a:ext cx="18078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Font typeface="Orbitron"/>
              <a:buNone/>
              <a:defRPr b="1" sz="6000">
                <a:latin typeface="Orbitron"/>
                <a:ea typeface="Orbitron"/>
                <a:cs typeface="Orbitron"/>
                <a:sym typeface="Orbitron"/>
              </a:defRPr>
            </a:lvl2pPr>
            <a:lvl3pPr lvl="2" rtl="0" algn="ctr">
              <a:spcBef>
                <a:spcPts val="0"/>
              </a:spcBef>
              <a:spcAft>
                <a:spcPts val="0"/>
              </a:spcAft>
              <a:buSzPts val="6000"/>
              <a:buFont typeface="Orbitron"/>
              <a:buNone/>
              <a:defRPr b="1" sz="6000">
                <a:latin typeface="Orbitron"/>
                <a:ea typeface="Orbitron"/>
                <a:cs typeface="Orbitron"/>
                <a:sym typeface="Orbitron"/>
              </a:defRPr>
            </a:lvl3pPr>
            <a:lvl4pPr lvl="3" rtl="0" algn="ctr">
              <a:spcBef>
                <a:spcPts val="0"/>
              </a:spcBef>
              <a:spcAft>
                <a:spcPts val="0"/>
              </a:spcAft>
              <a:buSzPts val="6000"/>
              <a:buFont typeface="Orbitron"/>
              <a:buNone/>
              <a:defRPr b="1" sz="6000">
                <a:latin typeface="Orbitron"/>
                <a:ea typeface="Orbitron"/>
                <a:cs typeface="Orbitron"/>
                <a:sym typeface="Orbitron"/>
              </a:defRPr>
            </a:lvl4pPr>
            <a:lvl5pPr lvl="4" rtl="0" algn="ctr">
              <a:spcBef>
                <a:spcPts val="0"/>
              </a:spcBef>
              <a:spcAft>
                <a:spcPts val="0"/>
              </a:spcAft>
              <a:buSzPts val="6000"/>
              <a:buFont typeface="Orbitron"/>
              <a:buNone/>
              <a:defRPr b="1" sz="6000">
                <a:latin typeface="Orbitron"/>
                <a:ea typeface="Orbitron"/>
                <a:cs typeface="Orbitron"/>
                <a:sym typeface="Orbitron"/>
              </a:defRPr>
            </a:lvl5pPr>
            <a:lvl6pPr lvl="5" rtl="0" algn="ctr">
              <a:spcBef>
                <a:spcPts val="0"/>
              </a:spcBef>
              <a:spcAft>
                <a:spcPts val="0"/>
              </a:spcAft>
              <a:buSzPts val="6000"/>
              <a:buFont typeface="Orbitron"/>
              <a:buNone/>
              <a:defRPr b="1" sz="6000">
                <a:latin typeface="Orbitron"/>
                <a:ea typeface="Orbitron"/>
                <a:cs typeface="Orbitron"/>
                <a:sym typeface="Orbitron"/>
              </a:defRPr>
            </a:lvl6pPr>
            <a:lvl7pPr lvl="6" rtl="0" algn="ctr">
              <a:spcBef>
                <a:spcPts val="0"/>
              </a:spcBef>
              <a:spcAft>
                <a:spcPts val="0"/>
              </a:spcAft>
              <a:buSzPts val="6000"/>
              <a:buFont typeface="Orbitron"/>
              <a:buNone/>
              <a:defRPr b="1" sz="6000">
                <a:latin typeface="Orbitron"/>
                <a:ea typeface="Orbitron"/>
                <a:cs typeface="Orbitron"/>
                <a:sym typeface="Orbitron"/>
              </a:defRPr>
            </a:lvl7pPr>
            <a:lvl8pPr lvl="7" rtl="0" algn="ctr">
              <a:spcBef>
                <a:spcPts val="0"/>
              </a:spcBef>
              <a:spcAft>
                <a:spcPts val="0"/>
              </a:spcAft>
              <a:buSzPts val="6000"/>
              <a:buFont typeface="Orbitron"/>
              <a:buNone/>
              <a:defRPr b="1" sz="6000">
                <a:latin typeface="Orbitron"/>
                <a:ea typeface="Orbitron"/>
                <a:cs typeface="Orbitron"/>
                <a:sym typeface="Orbitron"/>
              </a:defRPr>
            </a:lvl8pPr>
            <a:lvl9pPr lvl="8" rtl="0" algn="ctr">
              <a:spcBef>
                <a:spcPts val="0"/>
              </a:spcBef>
              <a:spcAft>
                <a:spcPts val="0"/>
              </a:spcAft>
              <a:buSzPts val="6000"/>
              <a:buFont typeface="Orbitron"/>
              <a:buNone/>
              <a:defRPr b="1" sz="6000">
                <a:latin typeface="Orbitron"/>
                <a:ea typeface="Orbitron"/>
                <a:cs typeface="Orbitron"/>
                <a:sym typeface="Orbitron"/>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185" name="Shape 185"/>
        <p:cNvGrpSpPr/>
        <p:nvPr/>
      </p:nvGrpSpPr>
      <p:grpSpPr>
        <a:xfrm>
          <a:off x="0" y="0"/>
          <a:ext cx="0" cy="0"/>
          <a:chOff x="0" y="0"/>
          <a:chExt cx="0" cy="0"/>
        </a:xfrm>
      </p:grpSpPr>
      <p:sp>
        <p:nvSpPr>
          <p:cNvPr id="186" name="Google Shape;186;p1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8" name="Google Shape;188;p18"/>
          <p:cNvSpPr/>
          <p:nvPr/>
        </p:nvSpPr>
        <p:spPr>
          <a:xfrm>
            <a:off x="2632025" y="1358675"/>
            <a:ext cx="3879600" cy="3237600"/>
          </a:xfrm>
          <a:prstGeom prst="bevel">
            <a:avLst>
              <a:gd fmla="val 471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89" name="Shape 189"/>
        <p:cNvGrpSpPr/>
        <p:nvPr/>
      </p:nvGrpSpPr>
      <p:grpSpPr>
        <a:xfrm>
          <a:off x="0" y="0"/>
          <a:ext cx="0" cy="0"/>
          <a:chOff x="0" y="0"/>
          <a:chExt cx="0" cy="0"/>
        </a:xfrm>
      </p:grpSpPr>
      <p:sp>
        <p:nvSpPr>
          <p:cNvPr id="190" name="Google Shape;190;p1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2" name="Google Shape;192;p19"/>
          <p:cNvSpPr/>
          <p:nvPr/>
        </p:nvSpPr>
        <p:spPr>
          <a:xfrm>
            <a:off x="572047"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_1_1">
    <p:spTree>
      <p:nvGrpSpPr>
        <p:cNvPr id="193" name="Shape 193"/>
        <p:cNvGrpSpPr/>
        <p:nvPr/>
      </p:nvGrpSpPr>
      <p:grpSpPr>
        <a:xfrm>
          <a:off x="0" y="0"/>
          <a:ext cx="0" cy="0"/>
          <a:chOff x="0" y="0"/>
          <a:chExt cx="0" cy="0"/>
        </a:xfrm>
      </p:grpSpPr>
      <p:sp>
        <p:nvSpPr>
          <p:cNvPr id="194" name="Google Shape;194;p2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4" name="Google Shape;14;p3"/>
          <p:cNvSpPr txBox="1"/>
          <p:nvPr>
            <p:ph hasCustomPrompt="1" idx="2" type="title"/>
          </p:nvPr>
        </p:nvSpPr>
        <p:spPr>
          <a:xfrm>
            <a:off x="3782272" y="876407"/>
            <a:ext cx="1582200" cy="1356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_1_1">
    <p:spTree>
      <p:nvGrpSpPr>
        <p:cNvPr id="196" name="Shape 196"/>
        <p:cNvGrpSpPr/>
        <p:nvPr/>
      </p:nvGrpSpPr>
      <p:grpSpPr>
        <a:xfrm>
          <a:off x="0" y="0"/>
          <a:ext cx="0" cy="0"/>
          <a:chOff x="0" y="0"/>
          <a:chExt cx="0" cy="0"/>
        </a:xfrm>
      </p:grpSpPr>
      <p:sp>
        <p:nvSpPr>
          <p:cNvPr id="197" name="Google Shape;197;p21"/>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21"/>
          <p:cNvSpPr/>
          <p:nvPr/>
        </p:nvSpPr>
        <p:spPr>
          <a:xfrm>
            <a:off x="572050" y="1358675"/>
            <a:ext cx="4848900" cy="29478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1">
  <p:cSld name="CUSTOM_22_1_1_1_1">
    <p:spTree>
      <p:nvGrpSpPr>
        <p:cNvPr id="200" name="Shape 200"/>
        <p:cNvGrpSpPr/>
        <p:nvPr/>
      </p:nvGrpSpPr>
      <p:grpSpPr>
        <a:xfrm>
          <a:off x="0" y="0"/>
          <a:ext cx="0" cy="0"/>
          <a:chOff x="0" y="0"/>
          <a:chExt cx="0" cy="0"/>
        </a:xfrm>
      </p:grpSpPr>
      <p:sp>
        <p:nvSpPr>
          <p:cNvPr id="201" name="Google Shape;201;p22"/>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203" name="Google Shape;203;p22"/>
          <p:cNvSpPr/>
          <p:nvPr/>
        </p:nvSpPr>
        <p:spPr>
          <a:xfrm>
            <a:off x="572050" y="1358675"/>
            <a:ext cx="4848900" cy="34431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2"/>
          <p:cNvGrpSpPr/>
          <p:nvPr/>
        </p:nvGrpSpPr>
        <p:grpSpPr>
          <a:xfrm>
            <a:off x="7794376" y="1358668"/>
            <a:ext cx="768600" cy="770700"/>
            <a:chOff x="567601" y="1358668"/>
            <a:chExt cx="768600" cy="770700"/>
          </a:xfrm>
        </p:grpSpPr>
        <p:sp>
          <p:nvSpPr>
            <p:cNvPr id="205" name="Google Shape;205;p22"/>
            <p:cNvSpPr/>
            <p:nvPr/>
          </p:nvSpPr>
          <p:spPr>
            <a:xfrm>
              <a:off x="567601" y="1358668"/>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flipH="1">
              <a:off x="735825" y="1523300"/>
              <a:ext cx="436800" cy="436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207" name="Shape 207"/>
        <p:cNvGrpSpPr/>
        <p:nvPr/>
      </p:nvGrpSpPr>
      <p:grpSpPr>
        <a:xfrm>
          <a:off x="0" y="0"/>
          <a:ext cx="0" cy="0"/>
          <a:chOff x="0" y="0"/>
          <a:chExt cx="0" cy="0"/>
        </a:xfrm>
      </p:grpSpPr>
      <p:sp>
        <p:nvSpPr>
          <p:cNvPr id="208" name="Google Shape;208;p23"/>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583800" y="1356900"/>
            <a:ext cx="7988700" cy="677400"/>
          </a:xfrm>
          <a:prstGeom prst="bevel">
            <a:avLst>
              <a:gd fmla="val 2059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722376" y="539496"/>
            <a:ext cx="7708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1" name="Google Shape;211;p23"/>
          <p:cNvSpPr txBox="1"/>
          <p:nvPr>
            <p:ph idx="1" type="subTitle"/>
          </p:nvPr>
        </p:nvSpPr>
        <p:spPr>
          <a:xfrm>
            <a:off x="1137150" y="1551259"/>
            <a:ext cx="6869700" cy="25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b="1"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2" name="Shape 212"/>
        <p:cNvGrpSpPr/>
        <p:nvPr/>
      </p:nvGrpSpPr>
      <p:grpSpPr>
        <a:xfrm>
          <a:off x="0" y="0"/>
          <a:ext cx="0" cy="0"/>
          <a:chOff x="0" y="0"/>
          <a:chExt cx="0" cy="0"/>
        </a:xfrm>
      </p:grpSpPr>
      <p:sp>
        <p:nvSpPr>
          <p:cNvPr id="213" name="Google Shape;213;p24"/>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4"/>
          <p:cNvSpPr txBox="1"/>
          <p:nvPr>
            <p:ph idx="1" type="subTitle"/>
          </p:nvPr>
        </p:nvSpPr>
        <p:spPr>
          <a:xfrm>
            <a:off x="716400" y="2717102"/>
            <a:ext cx="3657000" cy="1073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5" name="Shape 215"/>
        <p:cNvGrpSpPr/>
        <p:nvPr/>
      </p:nvGrpSpPr>
      <p:grpSpPr>
        <a:xfrm>
          <a:off x="0" y="0"/>
          <a:ext cx="0" cy="0"/>
          <a:chOff x="0" y="0"/>
          <a:chExt cx="0" cy="0"/>
        </a:xfrm>
      </p:grpSpPr>
      <p:sp>
        <p:nvSpPr>
          <p:cNvPr id="216" name="Google Shape;216;p25"/>
          <p:cNvSpPr/>
          <p:nvPr/>
        </p:nvSpPr>
        <p:spPr>
          <a:xfrm>
            <a:off x="577950"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77950"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type="title"/>
          </p:nvPr>
        </p:nvSpPr>
        <p:spPr>
          <a:xfrm>
            <a:off x="717750" y="1466858"/>
            <a:ext cx="3543300" cy="519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5"/>
          <p:cNvSpPr txBox="1"/>
          <p:nvPr>
            <p:ph idx="1" type="subTitle"/>
          </p:nvPr>
        </p:nvSpPr>
        <p:spPr>
          <a:xfrm>
            <a:off x="776875" y="2332083"/>
            <a:ext cx="2552100" cy="126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grpSp>
        <p:nvGrpSpPr>
          <p:cNvPr id="220" name="Google Shape;220;p25"/>
          <p:cNvGrpSpPr/>
          <p:nvPr/>
        </p:nvGrpSpPr>
        <p:grpSpPr>
          <a:xfrm>
            <a:off x="3680177" y="2190753"/>
            <a:ext cx="768611" cy="1607850"/>
            <a:chOff x="3680177" y="2287045"/>
            <a:chExt cx="768611" cy="1607850"/>
          </a:xfrm>
        </p:grpSpPr>
        <p:sp>
          <p:nvSpPr>
            <p:cNvPr id="221" name="Google Shape;221;p25"/>
            <p:cNvSpPr/>
            <p:nvPr/>
          </p:nvSpPr>
          <p:spPr>
            <a:xfrm>
              <a:off x="3680188" y="22870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3680177" y="312419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flipH="1">
              <a:off x="3924976" y="25158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flipH="1" rot="10800000">
              <a:off x="3924931" y="335299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25" name="Shape 225"/>
        <p:cNvGrpSpPr/>
        <p:nvPr/>
      </p:nvGrpSpPr>
      <p:grpSpPr>
        <a:xfrm>
          <a:off x="0" y="0"/>
          <a:ext cx="0" cy="0"/>
          <a:chOff x="0" y="0"/>
          <a:chExt cx="0" cy="0"/>
        </a:xfrm>
      </p:grpSpPr>
      <p:sp>
        <p:nvSpPr>
          <p:cNvPr id="226" name="Google Shape;226;p26"/>
          <p:cNvSpPr/>
          <p:nvPr/>
        </p:nvSpPr>
        <p:spPr>
          <a:xfrm>
            <a:off x="4706145" y="1353608"/>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5538045" y="2190758"/>
            <a:ext cx="3030300" cy="1607700"/>
          </a:xfrm>
          <a:prstGeom prst="bevel">
            <a:avLst>
              <a:gd fmla="val 904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ph type="title"/>
          </p:nvPr>
        </p:nvSpPr>
        <p:spPr>
          <a:xfrm>
            <a:off x="4855525" y="1493500"/>
            <a:ext cx="3570900" cy="48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6"/>
          <p:cNvSpPr txBox="1"/>
          <p:nvPr>
            <p:ph idx="1" type="subTitle"/>
          </p:nvPr>
        </p:nvSpPr>
        <p:spPr>
          <a:xfrm>
            <a:off x="5786450" y="2344050"/>
            <a:ext cx="2464500" cy="123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30" name="Google Shape;230;p26"/>
          <p:cNvSpPr/>
          <p:nvPr/>
        </p:nvSpPr>
        <p:spPr>
          <a:xfrm>
            <a:off x="4720201" y="302099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4720201" y="219765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6"/>
          <p:cNvGrpSpPr/>
          <p:nvPr/>
        </p:nvGrpSpPr>
        <p:grpSpPr>
          <a:xfrm rot="10800000">
            <a:off x="4917435" y="2395963"/>
            <a:ext cx="374100" cy="374100"/>
            <a:chOff x="7854948" y="3207801"/>
            <a:chExt cx="374100" cy="374100"/>
          </a:xfrm>
        </p:grpSpPr>
        <p:sp>
          <p:nvSpPr>
            <p:cNvPr id="233" name="Google Shape;233;p26"/>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34" name="Google Shape;234;p26"/>
            <p:cNvGrpSpPr/>
            <p:nvPr/>
          </p:nvGrpSpPr>
          <p:grpSpPr>
            <a:xfrm rot="5400000">
              <a:off x="7915838" y="3307288"/>
              <a:ext cx="252325" cy="175125"/>
              <a:chOff x="4159475" y="2501150"/>
              <a:chExt cx="252325" cy="175125"/>
            </a:xfrm>
          </p:grpSpPr>
          <p:sp>
            <p:nvSpPr>
              <p:cNvPr id="235" name="Google Shape;235;p26"/>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26"/>
          <p:cNvGrpSpPr/>
          <p:nvPr/>
        </p:nvGrpSpPr>
        <p:grpSpPr>
          <a:xfrm>
            <a:off x="4917460" y="3219276"/>
            <a:ext cx="374100" cy="374100"/>
            <a:chOff x="7854948" y="3207801"/>
            <a:chExt cx="374100" cy="374100"/>
          </a:xfrm>
        </p:grpSpPr>
        <p:sp>
          <p:nvSpPr>
            <p:cNvPr id="238" name="Google Shape;238;p26"/>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39" name="Google Shape;239;p26"/>
            <p:cNvGrpSpPr/>
            <p:nvPr/>
          </p:nvGrpSpPr>
          <p:grpSpPr>
            <a:xfrm rot="5400000">
              <a:off x="7915838" y="3307288"/>
              <a:ext cx="252325" cy="175125"/>
              <a:chOff x="4159475" y="2501150"/>
              <a:chExt cx="252325" cy="175125"/>
            </a:xfrm>
          </p:grpSpPr>
          <p:sp>
            <p:nvSpPr>
              <p:cNvPr id="240" name="Google Shape;240;p26"/>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2">
    <p:spTree>
      <p:nvGrpSpPr>
        <p:cNvPr id="242" name="Shape 242"/>
        <p:cNvGrpSpPr/>
        <p:nvPr/>
      </p:nvGrpSpPr>
      <p:grpSpPr>
        <a:xfrm>
          <a:off x="0" y="0"/>
          <a:ext cx="0" cy="0"/>
          <a:chOff x="0" y="0"/>
          <a:chExt cx="0" cy="0"/>
        </a:xfrm>
      </p:grpSpPr>
      <p:sp>
        <p:nvSpPr>
          <p:cNvPr id="243" name="Google Shape;243;p27"/>
          <p:cNvSpPr/>
          <p:nvPr/>
        </p:nvSpPr>
        <p:spPr>
          <a:xfrm>
            <a:off x="958950" y="2858081"/>
            <a:ext cx="3862200" cy="1126200"/>
          </a:xfrm>
          <a:prstGeom prst="bevel">
            <a:avLst>
              <a:gd fmla="val 12311"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958950" y="1185284"/>
            <a:ext cx="38622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txBox="1"/>
          <p:nvPr>
            <p:ph type="title"/>
          </p:nvPr>
        </p:nvSpPr>
        <p:spPr>
          <a:xfrm>
            <a:off x="1191375" y="1318475"/>
            <a:ext cx="3449100" cy="49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7"/>
          <p:cNvSpPr txBox="1"/>
          <p:nvPr>
            <p:ph idx="1" type="subTitle"/>
          </p:nvPr>
        </p:nvSpPr>
        <p:spPr>
          <a:xfrm>
            <a:off x="1157875" y="2972131"/>
            <a:ext cx="3522900" cy="899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7" name="Google Shape;247;p27"/>
          <p:cNvSpPr/>
          <p:nvPr/>
        </p:nvSpPr>
        <p:spPr>
          <a:xfrm>
            <a:off x="1797404" y="202933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27"/>
          <p:cNvGrpSpPr/>
          <p:nvPr/>
        </p:nvGrpSpPr>
        <p:grpSpPr>
          <a:xfrm>
            <a:off x="1994648" y="2227611"/>
            <a:ext cx="374100" cy="374100"/>
            <a:chOff x="7854948" y="3207801"/>
            <a:chExt cx="374100" cy="374100"/>
          </a:xfrm>
        </p:grpSpPr>
        <p:sp>
          <p:nvSpPr>
            <p:cNvPr id="249" name="Google Shape;249;p2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250" name="Google Shape;250;p27"/>
            <p:cNvGrpSpPr/>
            <p:nvPr/>
          </p:nvGrpSpPr>
          <p:grpSpPr>
            <a:xfrm rot="5400000">
              <a:off x="7915838" y="3307288"/>
              <a:ext cx="252325" cy="175125"/>
              <a:chOff x="4159475" y="2501150"/>
              <a:chExt cx="252325" cy="175125"/>
            </a:xfrm>
          </p:grpSpPr>
          <p:sp>
            <p:nvSpPr>
              <p:cNvPr id="251" name="Google Shape;251;p2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27"/>
          <p:cNvSpPr/>
          <p:nvPr/>
        </p:nvSpPr>
        <p:spPr>
          <a:xfrm>
            <a:off x="2648500" y="2035075"/>
            <a:ext cx="2172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7"/>
          <p:cNvGrpSpPr/>
          <p:nvPr/>
        </p:nvGrpSpPr>
        <p:grpSpPr>
          <a:xfrm>
            <a:off x="958940" y="2026908"/>
            <a:ext cx="768600" cy="770700"/>
            <a:chOff x="6819240" y="3007097"/>
            <a:chExt cx="768600" cy="770700"/>
          </a:xfrm>
        </p:grpSpPr>
        <p:sp>
          <p:nvSpPr>
            <p:cNvPr id="255" name="Google Shape;255;p27"/>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
    <p:spTree>
      <p:nvGrpSpPr>
        <p:cNvPr id="258" name="Shape 258"/>
        <p:cNvGrpSpPr/>
        <p:nvPr/>
      </p:nvGrpSpPr>
      <p:grpSpPr>
        <a:xfrm>
          <a:off x="0" y="0"/>
          <a:ext cx="0" cy="0"/>
          <a:chOff x="0" y="0"/>
          <a:chExt cx="0" cy="0"/>
        </a:xfrm>
      </p:grpSpPr>
      <p:sp>
        <p:nvSpPr>
          <p:cNvPr id="259" name="Google Shape;259;p2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txBox="1"/>
          <p:nvPr>
            <p:ph idx="1" type="body"/>
          </p:nvPr>
        </p:nvSpPr>
        <p:spPr>
          <a:xfrm>
            <a:off x="717750" y="1161525"/>
            <a:ext cx="3824400" cy="6267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lt2"/>
              </a:buClr>
              <a:buSzPts val="1500"/>
              <a:buChar char="●"/>
              <a:defRPr sz="14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61" name="Google Shape;261;p2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2" name="Shape 262"/>
        <p:cNvGrpSpPr/>
        <p:nvPr/>
      </p:nvGrpSpPr>
      <p:grpSpPr>
        <a:xfrm>
          <a:off x="0" y="0"/>
          <a:ext cx="0" cy="0"/>
          <a:chOff x="0" y="0"/>
          <a:chExt cx="0" cy="0"/>
        </a:xfrm>
      </p:grpSpPr>
      <p:sp>
        <p:nvSpPr>
          <p:cNvPr id="263" name="Google Shape;263;p2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txBox="1"/>
          <p:nvPr>
            <p:ph type="title"/>
          </p:nvPr>
        </p:nvSpPr>
        <p:spPr>
          <a:xfrm>
            <a:off x="9967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29"/>
          <p:cNvSpPr txBox="1"/>
          <p:nvPr>
            <p:ph idx="2" type="title"/>
          </p:nvPr>
        </p:nvSpPr>
        <p:spPr>
          <a:xfrm>
            <a:off x="5166450" y="3083978"/>
            <a:ext cx="29808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29"/>
          <p:cNvSpPr txBox="1"/>
          <p:nvPr>
            <p:ph idx="1" type="subTitle"/>
          </p:nvPr>
        </p:nvSpPr>
        <p:spPr>
          <a:xfrm>
            <a:off x="5166150" y="3495787"/>
            <a:ext cx="29814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7" name="Google Shape;267;p29"/>
          <p:cNvSpPr txBox="1"/>
          <p:nvPr>
            <p:ph idx="3" type="subTitle"/>
          </p:nvPr>
        </p:nvSpPr>
        <p:spPr>
          <a:xfrm>
            <a:off x="996750" y="3495787"/>
            <a:ext cx="29808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29"/>
          <p:cNvSpPr txBox="1"/>
          <p:nvPr>
            <p:ph idx="4" type="title"/>
          </p:nvPr>
        </p:nvSpPr>
        <p:spPr>
          <a:xfrm>
            <a:off x="720000" y="539498"/>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269" name="Shape 269"/>
        <p:cNvGrpSpPr/>
        <p:nvPr/>
      </p:nvGrpSpPr>
      <p:grpSpPr>
        <a:xfrm>
          <a:off x="0" y="0"/>
          <a:ext cx="0" cy="0"/>
          <a:chOff x="0" y="0"/>
          <a:chExt cx="0" cy="0"/>
        </a:xfrm>
      </p:grpSpPr>
      <p:sp>
        <p:nvSpPr>
          <p:cNvPr id="270" name="Google Shape;270;p30"/>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txBox="1"/>
          <p:nvPr>
            <p:ph idx="1" type="body"/>
          </p:nvPr>
        </p:nvSpPr>
        <p:spPr>
          <a:xfrm>
            <a:off x="717750" y="1161525"/>
            <a:ext cx="3669000" cy="25386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72" name="Google Shape;272;p30"/>
          <p:cNvSpPr txBox="1"/>
          <p:nvPr>
            <p:ph idx="2" type="body"/>
          </p:nvPr>
        </p:nvSpPr>
        <p:spPr>
          <a:xfrm>
            <a:off x="4599650" y="1719558"/>
            <a:ext cx="3749400" cy="1980600"/>
          </a:xfrm>
          <a:prstGeom prst="rect">
            <a:avLst/>
          </a:prstGeom>
        </p:spPr>
        <p:txBody>
          <a:bodyPr anchorCtr="0" anchor="t" bIns="91425" lIns="91425" spcFirstLastPara="1" rIns="91425" wrap="square" tIns="91425">
            <a:noAutofit/>
          </a:bodyPr>
          <a:lstStyle>
            <a:lvl1pPr indent="-311150" lvl="0" marL="457200" rtl="0">
              <a:lnSpc>
                <a:spcPct val="100000"/>
              </a:lnSpc>
              <a:spcBef>
                <a:spcPts val="300"/>
              </a:spcBef>
              <a:spcAft>
                <a:spcPts val="0"/>
              </a:spcAft>
              <a:buClr>
                <a:schemeClr val="lt2"/>
              </a:buClr>
              <a:buSzPts val="1300"/>
              <a:buFont typeface="Nunito Light"/>
              <a:buChar char="●"/>
              <a:defRPr sz="1600"/>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73" name="Google Shape;273;p30"/>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 name="Google Shape;18;p4"/>
          <p:cNvSpPr txBox="1"/>
          <p:nvPr>
            <p:ph idx="1" type="body"/>
          </p:nvPr>
        </p:nvSpPr>
        <p:spPr>
          <a:xfrm>
            <a:off x="720000" y="1223925"/>
            <a:ext cx="7704000" cy="519000"/>
          </a:xfrm>
          <a:prstGeom prst="rect">
            <a:avLst/>
          </a:prstGeom>
        </p:spPr>
        <p:txBody>
          <a:bodyPr anchorCtr="0" anchor="ctr" bIns="91425" lIns="91425" spcFirstLastPara="1" rIns="91425" wrap="square" tIns="91425">
            <a:noAutofit/>
          </a:bodyPr>
          <a:lstStyle>
            <a:lvl1pPr indent="-323850" lvl="0" marL="457200" rtl="0">
              <a:lnSpc>
                <a:spcPct val="100000"/>
              </a:lnSpc>
              <a:spcBef>
                <a:spcPts val="0"/>
              </a:spcBef>
              <a:spcAft>
                <a:spcPts val="0"/>
              </a:spcAft>
              <a:buSzPts val="1500"/>
              <a:buChar char="●"/>
              <a:defRPr sz="1200"/>
            </a:lvl1pPr>
            <a:lvl2pPr indent="-323850" lvl="1" marL="914400" rtl="0">
              <a:lnSpc>
                <a:spcPct val="100000"/>
              </a:lnSpc>
              <a:spcBef>
                <a:spcPts val="0"/>
              </a:spcBef>
              <a:spcAft>
                <a:spcPts val="0"/>
              </a:spcAft>
              <a:buSzPts val="1500"/>
              <a:buChar char="○"/>
              <a:defRPr sz="1600"/>
            </a:lvl2pPr>
            <a:lvl3pPr indent="-323850" lvl="2" marL="1371600" rtl="0">
              <a:lnSpc>
                <a:spcPct val="100000"/>
              </a:lnSpc>
              <a:spcBef>
                <a:spcPts val="0"/>
              </a:spcBef>
              <a:spcAft>
                <a:spcPts val="0"/>
              </a:spcAft>
              <a:buSzPts val="1500"/>
              <a:buChar char="■"/>
              <a:defRPr sz="1600"/>
            </a:lvl3pPr>
            <a:lvl4pPr indent="-323850" lvl="3" marL="1828800" rtl="0">
              <a:lnSpc>
                <a:spcPct val="100000"/>
              </a:lnSpc>
              <a:spcBef>
                <a:spcPts val="0"/>
              </a:spcBef>
              <a:spcAft>
                <a:spcPts val="0"/>
              </a:spcAft>
              <a:buSzPts val="1500"/>
              <a:buChar char="●"/>
              <a:defRPr sz="1600"/>
            </a:lvl4pPr>
            <a:lvl5pPr indent="-323850" lvl="4" marL="2286000" rtl="0">
              <a:lnSpc>
                <a:spcPct val="100000"/>
              </a:lnSpc>
              <a:spcBef>
                <a:spcPts val="0"/>
              </a:spcBef>
              <a:spcAft>
                <a:spcPts val="0"/>
              </a:spcAft>
              <a:buSzPts val="1500"/>
              <a:buChar char="○"/>
              <a:defRPr sz="1600"/>
            </a:lvl5pPr>
            <a:lvl6pPr indent="-323850" lvl="5" marL="2743200" rtl="0">
              <a:lnSpc>
                <a:spcPct val="100000"/>
              </a:lnSpc>
              <a:spcBef>
                <a:spcPts val="0"/>
              </a:spcBef>
              <a:spcAft>
                <a:spcPts val="0"/>
              </a:spcAft>
              <a:buSzPts val="1500"/>
              <a:buChar char="■"/>
              <a:defRPr sz="1600"/>
            </a:lvl6pPr>
            <a:lvl7pPr indent="-323850" lvl="6" marL="3200400" rtl="0">
              <a:lnSpc>
                <a:spcPct val="100000"/>
              </a:lnSpc>
              <a:spcBef>
                <a:spcPts val="0"/>
              </a:spcBef>
              <a:spcAft>
                <a:spcPts val="0"/>
              </a:spcAft>
              <a:buSzPts val="1500"/>
              <a:buChar char="●"/>
              <a:defRPr sz="1600"/>
            </a:lvl7pPr>
            <a:lvl8pPr indent="-323850" lvl="7" marL="3657600" rtl="0">
              <a:lnSpc>
                <a:spcPct val="100000"/>
              </a:lnSpc>
              <a:spcBef>
                <a:spcPts val="0"/>
              </a:spcBef>
              <a:spcAft>
                <a:spcPts val="0"/>
              </a:spcAft>
              <a:buSzPts val="1500"/>
              <a:buChar char="○"/>
              <a:defRPr sz="1600"/>
            </a:lvl8pPr>
            <a:lvl9pPr indent="-323850" lvl="8" marL="4114800" rtl="0">
              <a:lnSpc>
                <a:spcPct val="100000"/>
              </a:lnSpc>
              <a:spcBef>
                <a:spcPts val="0"/>
              </a:spcBef>
              <a:spcAft>
                <a:spcPts val="0"/>
              </a:spcAft>
              <a:buSzPts val="15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274" name="Shape 274"/>
        <p:cNvGrpSpPr/>
        <p:nvPr/>
      </p:nvGrpSpPr>
      <p:grpSpPr>
        <a:xfrm>
          <a:off x="0" y="0"/>
          <a:ext cx="0" cy="0"/>
          <a:chOff x="0" y="0"/>
          <a:chExt cx="0" cy="0"/>
        </a:xfrm>
      </p:grpSpPr>
      <p:sp>
        <p:nvSpPr>
          <p:cNvPr id="275" name="Google Shape;275;p31"/>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ph type="title"/>
          </p:nvPr>
        </p:nvSpPr>
        <p:spPr>
          <a:xfrm>
            <a:off x="720000"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31"/>
          <p:cNvSpPr txBox="1"/>
          <p:nvPr>
            <p:ph idx="1" type="subTitle"/>
          </p:nvPr>
        </p:nvSpPr>
        <p:spPr>
          <a:xfrm>
            <a:off x="7200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78" name="Google Shape;278;p31"/>
          <p:cNvSpPr txBox="1"/>
          <p:nvPr>
            <p:ph idx="2" type="title"/>
          </p:nvPr>
        </p:nvSpPr>
        <p:spPr>
          <a:xfrm>
            <a:off x="3509491" y="3074300"/>
            <a:ext cx="21279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31"/>
          <p:cNvSpPr txBox="1"/>
          <p:nvPr>
            <p:ph idx="3" type="subTitle"/>
          </p:nvPr>
        </p:nvSpPr>
        <p:spPr>
          <a:xfrm>
            <a:off x="3509491"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0" name="Google Shape;280;p31"/>
          <p:cNvSpPr txBox="1"/>
          <p:nvPr>
            <p:ph idx="4" type="title"/>
          </p:nvPr>
        </p:nvSpPr>
        <p:spPr>
          <a:xfrm>
            <a:off x="6296100" y="3074300"/>
            <a:ext cx="2127900" cy="365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31"/>
          <p:cNvSpPr txBox="1"/>
          <p:nvPr>
            <p:ph idx="5" type="subTitle"/>
          </p:nvPr>
        </p:nvSpPr>
        <p:spPr>
          <a:xfrm>
            <a:off x="6296100" y="3430900"/>
            <a:ext cx="2127900" cy="9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2" name="Google Shape;282;p31"/>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283" name="Shape 283"/>
        <p:cNvGrpSpPr/>
        <p:nvPr/>
      </p:nvGrpSpPr>
      <p:grpSpPr>
        <a:xfrm>
          <a:off x="0" y="0"/>
          <a:ext cx="0" cy="0"/>
          <a:chOff x="0" y="0"/>
          <a:chExt cx="0" cy="0"/>
        </a:xfrm>
      </p:grpSpPr>
      <p:sp>
        <p:nvSpPr>
          <p:cNvPr id="284" name="Google Shape;284;p32"/>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txBox="1"/>
          <p:nvPr>
            <p:ph type="title"/>
          </p:nvPr>
        </p:nvSpPr>
        <p:spPr>
          <a:xfrm>
            <a:off x="4573875" y="1355014"/>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32"/>
          <p:cNvSpPr txBox="1"/>
          <p:nvPr>
            <p:ph idx="1" type="subTitle"/>
          </p:nvPr>
        </p:nvSpPr>
        <p:spPr>
          <a:xfrm>
            <a:off x="4573878" y="1712004"/>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7" name="Google Shape;287;p32"/>
          <p:cNvSpPr txBox="1"/>
          <p:nvPr>
            <p:ph idx="2" type="title"/>
          </p:nvPr>
        </p:nvSpPr>
        <p:spPr>
          <a:xfrm>
            <a:off x="4573878" y="2464468"/>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32"/>
          <p:cNvSpPr txBox="1"/>
          <p:nvPr>
            <p:ph idx="3" type="subTitle"/>
          </p:nvPr>
        </p:nvSpPr>
        <p:spPr>
          <a:xfrm>
            <a:off x="4573878" y="2821073"/>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9" name="Google Shape;289;p32"/>
          <p:cNvSpPr txBox="1"/>
          <p:nvPr>
            <p:ph idx="4" type="title"/>
          </p:nvPr>
        </p:nvSpPr>
        <p:spPr>
          <a:xfrm>
            <a:off x="4573878" y="3574685"/>
            <a:ext cx="35370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32"/>
          <p:cNvSpPr txBox="1"/>
          <p:nvPr>
            <p:ph idx="5" type="subTitle"/>
          </p:nvPr>
        </p:nvSpPr>
        <p:spPr>
          <a:xfrm>
            <a:off x="4573878" y="3931289"/>
            <a:ext cx="3537000" cy="67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91" name="Google Shape;291;p32"/>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2" name="Shape 292"/>
        <p:cNvGrpSpPr/>
        <p:nvPr/>
      </p:nvGrpSpPr>
      <p:grpSpPr>
        <a:xfrm>
          <a:off x="0" y="0"/>
          <a:ext cx="0" cy="0"/>
          <a:chOff x="0" y="0"/>
          <a:chExt cx="0" cy="0"/>
        </a:xfrm>
      </p:grpSpPr>
      <p:sp>
        <p:nvSpPr>
          <p:cNvPr id="293" name="Google Shape;293;p33"/>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txBox="1"/>
          <p:nvPr>
            <p:ph type="title"/>
          </p:nvPr>
        </p:nvSpPr>
        <p:spPr>
          <a:xfrm>
            <a:off x="1118821" y="1918866"/>
            <a:ext cx="2085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3"/>
          <p:cNvSpPr txBox="1"/>
          <p:nvPr>
            <p:ph idx="1" type="subTitle"/>
          </p:nvPr>
        </p:nvSpPr>
        <p:spPr>
          <a:xfrm>
            <a:off x="1121821" y="2271180"/>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96" name="Google Shape;296;p33"/>
          <p:cNvSpPr txBox="1"/>
          <p:nvPr>
            <p:ph idx="2" type="title"/>
          </p:nvPr>
        </p:nvSpPr>
        <p:spPr>
          <a:xfrm>
            <a:off x="5933160" y="1918853"/>
            <a:ext cx="2084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3"/>
          <p:cNvSpPr txBox="1"/>
          <p:nvPr>
            <p:ph idx="3" type="subTitle"/>
          </p:nvPr>
        </p:nvSpPr>
        <p:spPr>
          <a:xfrm>
            <a:off x="5933160" y="2271170"/>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98" name="Google Shape;298;p33"/>
          <p:cNvSpPr txBox="1"/>
          <p:nvPr>
            <p:ph idx="4" type="title"/>
          </p:nvPr>
        </p:nvSpPr>
        <p:spPr>
          <a:xfrm>
            <a:off x="1121821" y="3366664"/>
            <a:ext cx="2082900" cy="3657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9" name="Google Shape;299;p33"/>
          <p:cNvSpPr txBox="1"/>
          <p:nvPr>
            <p:ph idx="5" type="subTitle"/>
          </p:nvPr>
        </p:nvSpPr>
        <p:spPr>
          <a:xfrm>
            <a:off x="1121821" y="3714801"/>
            <a:ext cx="2082900" cy="6654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00" name="Google Shape;300;p33"/>
          <p:cNvSpPr txBox="1"/>
          <p:nvPr>
            <p:ph idx="6" type="title"/>
          </p:nvPr>
        </p:nvSpPr>
        <p:spPr>
          <a:xfrm>
            <a:off x="5933160" y="3366662"/>
            <a:ext cx="2081700" cy="3657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1" name="Google Shape;301;p33"/>
          <p:cNvSpPr txBox="1"/>
          <p:nvPr>
            <p:ph idx="7" type="subTitle"/>
          </p:nvPr>
        </p:nvSpPr>
        <p:spPr>
          <a:xfrm>
            <a:off x="5933160" y="3714801"/>
            <a:ext cx="2081700" cy="665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02" name="Google Shape;302;p33"/>
          <p:cNvSpPr txBox="1"/>
          <p:nvPr>
            <p:ph idx="8"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3" name="Shape 303"/>
        <p:cNvGrpSpPr/>
        <p:nvPr/>
      </p:nvGrpSpPr>
      <p:grpSpPr>
        <a:xfrm>
          <a:off x="0" y="0"/>
          <a:ext cx="0" cy="0"/>
          <a:chOff x="0" y="0"/>
          <a:chExt cx="0" cy="0"/>
        </a:xfrm>
      </p:grpSpPr>
      <p:sp>
        <p:nvSpPr>
          <p:cNvPr id="304" name="Google Shape;304;p34"/>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txBox="1"/>
          <p:nvPr>
            <p:ph type="title"/>
          </p:nvPr>
        </p:nvSpPr>
        <p:spPr>
          <a:xfrm>
            <a:off x="716075"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4"/>
          <p:cNvSpPr txBox="1"/>
          <p:nvPr>
            <p:ph idx="1" type="subTitle"/>
          </p:nvPr>
        </p:nvSpPr>
        <p:spPr>
          <a:xfrm>
            <a:off x="715775"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07" name="Google Shape;307;p34"/>
          <p:cNvSpPr txBox="1"/>
          <p:nvPr>
            <p:ph idx="2" type="title"/>
          </p:nvPr>
        </p:nvSpPr>
        <p:spPr>
          <a:xfrm>
            <a:off x="3497550" y="1975448"/>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4"/>
          <p:cNvSpPr txBox="1"/>
          <p:nvPr>
            <p:ph idx="3" type="subTitle"/>
          </p:nvPr>
        </p:nvSpPr>
        <p:spPr>
          <a:xfrm>
            <a:off x="3497250"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09" name="Google Shape;309;p34"/>
          <p:cNvSpPr txBox="1"/>
          <p:nvPr>
            <p:ph idx="4" type="title"/>
          </p:nvPr>
        </p:nvSpPr>
        <p:spPr>
          <a:xfrm>
            <a:off x="716075"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4"/>
          <p:cNvSpPr txBox="1"/>
          <p:nvPr>
            <p:ph idx="5" type="subTitle"/>
          </p:nvPr>
        </p:nvSpPr>
        <p:spPr>
          <a:xfrm>
            <a:off x="715775"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1" name="Google Shape;311;p34"/>
          <p:cNvSpPr txBox="1"/>
          <p:nvPr>
            <p:ph idx="6" type="title"/>
          </p:nvPr>
        </p:nvSpPr>
        <p:spPr>
          <a:xfrm>
            <a:off x="3497550"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4"/>
          <p:cNvSpPr txBox="1"/>
          <p:nvPr>
            <p:ph idx="7" type="subTitle"/>
          </p:nvPr>
        </p:nvSpPr>
        <p:spPr>
          <a:xfrm>
            <a:off x="3497250"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3" name="Google Shape;313;p34"/>
          <p:cNvSpPr txBox="1"/>
          <p:nvPr>
            <p:ph idx="8" type="title"/>
          </p:nvPr>
        </p:nvSpPr>
        <p:spPr>
          <a:xfrm>
            <a:off x="6280438" y="1975448"/>
            <a:ext cx="2146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34"/>
          <p:cNvSpPr txBox="1"/>
          <p:nvPr>
            <p:ph idx="9" type="subTitle"/>
          </p:nvPr>
        </p:nvSpPr>
        <p:spPr>
          <a:xfrm>
            <a:off x="6279088" y="2421643"/>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5" name="Google Shape;315;p34"/>
          <p:cNvSpPr txBox="1"/>
          <p:nvPr>
            <p:ph idx="13" type="title"/>
          </p:nvPr>
        </p:nvSpPr>
        <p:spPr>
          <a:xfrm>
            <a:off x="6279388" y="3662356"/>
            <a:ext cx="21489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34"/>
          <p:cNvSpPr txBox="1"/>
          <p:nvPr>
            <p:ph idx="14" type="subTitle"/>
          </p:nvPr>
        </p:nvSpPr>
        <p:spPr>
          <a:xfrm>
            <a:off x="6279088" y="4111270"/>
            <a:ext cx="2149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7" name="Google Shape;317;p34"/>
          <p:cNvSpPr txBox="1"/>
          <p:nvPr>
            <p:ph idx="15"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18" name="Shape 318"/>
        <p:cNvGrpSpPr/>
        <p:nvPr/>
      </p:nvGrpSpPr>
      <p:grpSpPr>
        <a:xfrm>
          <a:off x="0" y="0"/>
          <a:ext cx="0" cy="0"/>
          <a:chOff x="0" y="0"/>
          <a:chExt cx="0" cy="0"/>
        </a:xfrm>
      </p:grpSpPr>
      <p:grpSp>
        <p:nvGrpSpPr>
          <p:cNvPr id="319" name="Google Shape;319;p35"/>
          <p:cNvGrpSpPr/>
          <p:nvPr/>
        </p:nvGrpSpPr>
        <p:grpSpPr>
          <a:xfrm>
            <a:off x="1090575" y="539500"/>
            <a:ext cx="6968925" cy="4058000"/>
            <a:chOff x="1090575" y="539500"/>
            <a:chExt cx="6968925" cy="4058000"/>
          </a:xfrm>
        </p:grpSpPr>
        <p:sp>
          <p:nvSpPr>
            <p:cNvPr id="320" name="Google Shape;320;p35"/>
            <p:cNvSpPr/>
            <p:nvPr/>
          </p:nvSpPr>
          <p:spPr>
            <a:xfrm>
              <a:off x="3660000" y="53955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090575" y="3287700"/>
              <a:ext cx="4399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5"/>
          <p:cNvSpPr txBox="1"/>
          <p:nvPr>
            <p:ph idx="1" type="subTitle"/>
          </p:nvPr>
        </p:nvSpPr>
        <p:spPr>
          <a:xfrm>
            <a:off x="1284285" y="2737698"/>
            <a:ext cx="6562800" cy="29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325" name="Google Shape;325;p35"/>
          <p:cNvSpPr txBox="1"/>
          <p:nvPr>
            <p:ph hasCustomPrompt="1" type="title"/>
          </p:nvPr>
        </p:nvSpPr>
        <p:spPr>
          <a:xfrm>
            <a:off x="1284275" y="2111654"/>
            <a:ext cx="65628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326" name="Google Shape;326;p35"/>
          <p:cNvSpPr txBox="1"/>
          <p:nvPr>
            <p:ph idx="2" type="subTitle"/>
          </p:nvPr>
        </p:nvSpPr>
        <p:spPr>
          <a:xfrm>
            <a:off x="1290600" y="4094900"/>
            <a:ext cx="40005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327" name="Google Shape;327;p35"/>
          <p:cNvSpPr txBox="1"/>
          <p:nvPr>
            <p:ph hasCustomPrompt="1" idx="3" type="title"/>
          </p:nvPr>
        </p:nvSpPr>
        <p:spPr>
          <a:xfrm>
            <a:off x="1290601" y="3471600"/>
            <a:ext cx="4000500" cy="62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328" name="Google Shape;328;p35"/>
          <p:cNvSpPr txBox="1"/>
          <p:nvPr>
            <p:ph idx="4" type="subTitle"/>
          </p:nvPr>
        </p:nvSpPr>
        <p:spPr>
          <a:xfrm>
            <a:off x="3852800" y="1354377"/>
            <a:ext cx="4000500" cy="29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329" name="Google Shape;329;p35"/>
          <p:cNvSpPr txBox="1"/>
          <p:nvPr>
            <p:ph hasCustomPrompt="1" idx="5" type="title"/>
          </p:nvPr>
        </p:nvSpPr>
        <p:spPr>
          <a:xfrm>
            <a:off x="3852800" y="725600"/>
            <a:ext cx="4000500" cy="63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grpSp>
        <p:nvGrpSpPr>
          <p:cNvPr id="330" name="Google Shape;330;p35"/>
          <p:cNvGrpSpPr/>
          <p:nvPr/>
        </p:nvGrpSpPr>
        <p:grpSpPr>
          <a:xfrm>
            <a:off x="5577188" y="3287650"/>
            <a:ext cx="2469000" cy="1309800"/>
            <a:chOff x="5577188" y="3287650"/>
            <a:chExt cx="2469000" cy="1309800"/>
          </a:xfrm>
        </p:grpSpPr>
        <p:sp>
          <p:nvSpPr>
            <p:cNvPr id="331" name="Google Shape;331;p35"/>
            <p:cNvSpPr/>
            <p:nvPr/>
          </p:nvSpPr>
          <p:spPr>
            <a:xfrm>
              <a:off x="5577188" y="3287650"/>
              <a:ext cx="24690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6520453" y="3557540"/>
              <a:ext cx="582470" cy="770021"/>
            </a:xfrm>
            <a:custGeom>
              <a:rect b="b" l="l" r="r" t="t"/>
              <a:pathLst>
                <a:path extrusionOk="0" h="10802" w="8171">
                  <a:moveTo>
                    <a:pt x="4646" y="1"/>
                  </a:moveTo>
                  <a:cubicBezTo>
                    <a:pt x="4482" y="1"/>
                    <a:pt x="4318" y="62"/>
                    <a:pt x="4196" y="184"/>
                  </a:cubicBezTo>
                  <a:cubicBezTo>
                    <a:pt x="3951" y="429"/>
                    <a:pt x="3951" y="837"/>
                    <a:pt x="4196" y="1093"/>
                  </a:cubicBezTo>
                  <a:lnTo>
                    <a:pt x="6002" y="2900"/>
                  </a:lnTo>
                  <a:lnTo>
                    <a:pt x="642" y="2900"/>
                  </a:lnTo>
                  <a:cubicBezTo>
                    <a:pt x="292" y="2900"/>
                    <a:pt x="1" y="3191"/>
                    <a:pt x="1" y="3541"/>
                  </a:cubicBezTo>
                  <a:lnTo>
                    <a:pt x="1" y="10160"/>
                  </a:lnTo>
                  <a:cubicBezTo>
                    <a:pt x="1" y="10510"/>
                    <a:pt x="292" y="10801"/>
                    <a:pt x="642" y="10801"/>
                  </a:cubicBezTo>
                  <a:cubicBezTo>
                    <a:pt x="991" y="10801"/>
                    <a:pt x="1282" y="10510"/>
                    <a:pt x="1282" y="10160"/>
                  </a:cubicBezTo>
                  <a:lnTo>
                    <a:pt x="1282" y="4182"/>
                  </a:lnTo>
                  <a:lnTo>
                    <a:pt x="6002" y="4182"/>
                  </a:lnTo>
                  <a:lnTo>
                    <a:pt x="4196" y="5988"/>
                  </a:lnTo>
                  <a:cubicBezTo>
                    <a:pt x="3951" y="6233"/>
                    <a:pt x="3951" y="6641"/>
                    <a:pt x="4196" y="6886"/>
                  </a:cubicBezTo>
                  <a:cubicBezTo>
                    <a:pt x="4324" y="7014"/>
                    <a:pt x="4487" y="7072"/>
                    <a:pt x="4651" y="7072"/>
                  </a:cubicBezTo>
                  <a:cubicBezTo>
                    <a:pt x="4814" y="7072"/>
                    <a:pt x="4965" y="7014"/>
                    <a:pt x="5105" y="6886"/>
                  </a:cubicBezTo>
                  <a:lnTo>
                    <a:pt x="7984" y="4007"/>
                  </a:lnTo>
                  <a:cubicBezTo>
                    <a:pt x="8100" y="3890"/>
                    <a:pt x="8170" y="3727"/>
                    <a:pt x="8170" y="3552"/>
                  </a:cubicBezTo>
                  <a:cubicBezTo>
                    <a:pt x="8170" y="3378"/>
                    <a:pt x="8100" y="3203"/>
                    <a:pt x="7984" y="3086"/>
                  </a:cubicBezTo>
                  <a:lnTo>
                    <a:pt x="5105" y="184"/>
                  </a:lnTo>
                  <a:cubicBezTo>
                    <a:pt x="4977" y="62"/>
                    <a:pt x="4811" y="1"/>
                    <a:pt x="4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333" name="Shape 333"/>
        <p:cNvGrpSpPr/>
        <p:nvPr/>
      </p:nvGrpSpPr>
      <p:grpSpPr>
        <a:xfrm>
          <a:off x="0" y="0"/>
          <a:ext cx="0" cy="0"/>
          <a:chOff x="0" y="0"/>
          <a:chExt cx="0" cy="0"/>
        </a:xfrm>
      </p:grpSpPr>
      <p:sp>
        <p:nvSpPr>
          <p:cNvPr id="334" name="Google Shape;334;p3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36" name="Google Shape;336;p36"/>
          <p:cNvSpPr txBox="1"/>
          <p:nvPr>
            <p:ph idx="2" type="title"/>
          </p:nvPr>
        </p:nvSpPr>
        <p:spPr>
          <a:xfrm>
            <a:off x="1289425"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337" name="Google Shape;337;p36"/>
          <p:cNvSpPr txBox="1"/>
          <p:nvPr>
            <p:ph idx="1" type="subTitle"/>
          </p:nvPr>
        </p:nvSpPr>
        <p:spPr>
          <a:xfrm>
            <a:off x="1289425"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8" name="Google Shape;338;p36"/>
          <p:cNvSpPr txBox="1"/>
          <p:nvPr>
            <p:ph idx="3" type="title"/>
          </p:nvPr>
        </p:nvSpPr>
        <p:spPr>
          <a:xfrm>
            <a:off x="5518800" y="3405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sz="2000">
                <a:solidFill>
                  <a:schemeClr val="accent1"/>
                </a:solidFill>
              </a:defRPr>
            </a:lvl1pPr>
            <a:lvl2pPr lvl="1" rtl="0" algn="ctr">
              <a:spcBef>
                <a:spcPts val="0"/>
              </a:spcBef>
              <a:spcAft>
                <a:spcPts val="0"/>
              </a:spcAft>
              <a:buSzPts val="2200"/>
              <a:buNone/>
              <a:defRPr b="1" sz="2200"/>
            </a:lvl2pPr>
            <a:lvl3pPr lvl="2" rtl="0" algn="ctr">
              <a:spcBef>
                <a:spcPts val="0"/>
              </a:spcBef>
              <a:spcAft>
                <a:spcPts val="0"/>
              </a:spcAft>
              <a:buSzPts val="2200"/>
              <a:buNone/>
              <a:defRPr b="1" sz="2200"/>
            </a:lvl3pPr>
            <a:lvl4pPr lvl="3" rtl="0" algn="ctr">
              <a:spcBef>
                <a:spcPts val="0"/>
              </a:spcBef>
              <a:spcAft>
                <a:spcPts val="0"/>
              </a:spcAft>
              <a:buSzPts val="2200"/>
              <a:buNone/>
              <a:defRPr b="1" sz="2200"/>
            </a:lvl4pPr>
            <a:lvl5pPr lvl="4" rtl="0" algn="ctr">
              <a:spcBef>
                <a:spcPts val="0"/>
              </a:spcBef>
              <a:spcAft>
                <a:spcPts val="0"/>
              </a:spcAft>
              <a:buSzPts val="2200"/>
              <a:buNone/>
              <a:defRPr b="1" sz="2200"/>
            </a:lvl5pPr>
            <a:lvl6pPr lvl="5" rtl="0" algn="ctr">
              <a:spcBef>
                <a:spcPts val="0"/>
              </a:spcBef>
              <a:spcAft>
                <a:spcPts val="0"/>
              </a:spcAft>
              <a:buSzPts val="2200"/>
              <a:buNone/>
              <a:defRPr b="1" sz="2200"/>
            </a:lvl6pPr>
            <a:lvl7pPr lvl="6" rtl="0" algn="ctr">
              <a:spcBef>
                <a:spcPts val="0"/>
              </a:spcBef>
              <a:spcAft>
                <a:spcPts val="0"/>
              </a:spcAft>
              <a:buSzPts val="2200"/>
              <a:buNone/>
              <a:defRPr b="1" sz="2200"/>
            </a:lvl7pPr>
            <a:lvl8pPr lvl="7" rtl="0" algn="ctr">
              <a:spcBef>
                <a:spcPts val="0"/>
              </a:spcBef>
              <a:spcAft>
                <a:spcPts val="0"/>
              </a:spcAft>
              <a:buSzPts val="2200"/>
              <a:buNone/>
              <a:defRPr b="1" sz="2200"/>
            </a:lvl8pPr>
            <a:lvl9pPr lvl="8" rtl="0" algn="ctr">
              <a:spcBef>
                <a:spcPts val="0"/>
              </a:spcBef>
              <a:spcAft>
                <a:spcPts val="0"/>
              </a:spcAft>
              <a:buSzPts val="2200"/>
              <a:buNone/>
              <a:defRPr b="1" sz="2200"/>
            </a:lvl9pPr>
          </a:lstStyle>
          <a:p/>
        </p:txBody>
      </p:sp>
      <p:sp>
        <p:nvSpPr>
          <p:cNvPr id="339" name="Google Shape;339;p36"/>
          <p:cNvSpPr txBox="1"/>
          <p:nvPr>
            <p:ph idx="4" type="subTitle"/>
          </p:nvPr>
        </p:nvSpPr>
        <p:spPr>
          <a:xfrm>
            <a:off x="5518800" y="3857663"/>
            <a:ext cx="23364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0" name="Google Shape;340;p36"/>
          <p:cNvSpPr txBox="1"/>
          <p:nvPr>
            <p:ph hasCustomPrompt="1" idx="5" type="title"/>
          </p:nvPr>
        </p:nvSpPr>
        <p:spPr>
          <a:xfrm>
            <a:off x="1574125" y="1987593"/>
            <a:ext cx="1767000" cy="52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36"/>
          <p:cNvSpPr txBox="1"/>
          <p:nvPr>
            <p:ph hasCustomPrompt="1" idx="6" type="title"/>
          </p:nvPr>
        </p:nvSpPr>
        <p:spPr>
          <a:xfrm>
            <a:off x="5803500" y="1987593"/>
            <a:ext cx="1767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300">
                <a:solidFill>
                  <a:schemeClr val="dk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42" name="Shape 342"/>
        <p:cNvGrpSpPr/>
        <p:nvPr/>
      </p:nvGrpSpPr>
      <p:grpSpPr>
        <a:xfrm>
          <a:off x="0" y="0"/>
          <a:ext cx="0" cy="0"/>
          <a:chOff x="0" y="0"/>
          <a:chExt cx="0" cy="0"/>
        </a:xfrm>
      </p:grpSpPr>
      <p:sp>
        <p:nvSpPr>
          <p:cNvPr id="343" name="Google Shape;343;p37"/>
          <p:cNvSpPr txBox="1"/>
          <p:nvPr>
            <p:ph type="title"/>
          </p:nvPr>
        </p:nvSpPr>
        <p:spPr>
          <a:xfrm>
            <a:off x="975100" y="539500"/>
            <a:ext cx="6438900" cy="10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4" name="Google Shape;344;p37"/>
          <p:cNvSpPr txBox="1"/>
          <p:nvPr>
            <p:ph idx="1" type="subTitle"/>
          </p:nvPr>
        </p:nvSpPr>
        <p:spPr>
          <a:xfrm>
            <a:off x="975100" y="1614025"/>
            <a:ext cx="4928700" cy="13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5" name="Google Shape;345;p37"/>
          <p:cNvSpPr txBox="1"/>
          <p:nvPr/>
        </p:nvSpPr>
        <p:spPr>
          <a:xfrm>
            <a:off x="717750" y="4277725"/>
            <a:ext cx="7708500" cy="41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b="1" lang="en" sz="10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dk1"/>
                </a:solidFill>
                <a:latin typeface="Catamaran"/>
                <a:ea typeface="Catamaran"/>
                <a:cs typeface="Catamaran"/>
                <a:sym typeface="Catamaran"/>
              </a:rPr>
              <a:t>, including icons by </a:t>
            </a:r>
            <a:r>
              <a:rPr b="1" lang="en" sz="10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000">
                <a:solidFill>
                  <a:schemeClr val="dk1"/>
                </a:solidFill>
                <a:latin typeface="Catamaran"/>
                <a:ea typeface="Catamaran"/>
                <a:cs typeface="Catamaran"/>
                <a:sym typeface="Catamaran"/>
              </a:rPr>
              <a:t>, and infographics &amp; images by </a:t>
            </a:r>
            <a:r>
              <a:rPr b="1" lang="en" sz="10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dk1"/>
              </a:solidFill>
              <a:latin typeface="Catamaran"/>
              <a:ea typeface="Catamaran"/>
              <a:cs typeface="Catamaran"/>
              <a:sym typeface="Catamar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46" name="Shape 346"/>
        <p:cNvGrpSpPr/>
        <p:nvPr/>
      </p:nvGrpSpPr>
      <p:grpSpPr>
        <a:xfrm>
          <a:off x="0" y="0"/>
          <a:ext cx="0" cy="0"/>
          <a:chOff x="0" y="0"/>
          <a:chExt cx="0" cy="0"/>
        </a:xfrm>
      </p:grpSpPr>
      <p:sp>
        <p:nvSpPr>
          <p:cNvPr id="347" name="Google Shape;347;p3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38"/>
          <p:cNvGrpSpPr/>
          <p:nvPr/>
        </p:nvGrpSpPr>
        <p:grpSpPr>
          <a:xfrm>
            <a:off x="567601" y="1358668"/>
            <a:ext cx="2445529" cy="3240702"/>
            <a:chOff x="567601" y="1358668"/>
            <a:chExt cx="2445529" cy="3240702"/>
          </a:xfrm>
        </p:grpSpPr>
        <p:sp>
          <p:nvSpPr>
            <p:cNvPr id="349" name="Google Shape;349;p38"/>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8"/>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8"/>
            <p:cNvGrpSpPr/>
            <p:nvPr/>
          </p:nvGrpSpPr>
          <p:grpSpPr>
            <a:xfrm rot="10800000">
              <a:off x="764835" y="2380313"/>
              <a:ext cx="374100" cy="374100"/>
              <a:chOff x="7854948" y="3207801"/>
              <a:chExt cx="374100" cy="374100"/>
            </a:xfrm>
          </p:grpSpPr>
          <p:sp>
            <p:nvSpPr>
              <p:cNvPr id="352" name="Google Shape;352;p38"/>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53" name="Google Shape;353;p38"/>
              <p:cNvGrpSpPr/>
              <p:nvPr/>
            </p:nvGrpSpPr>
            <p:grpSpPr>
              <a:xfrm rot="5400000">
                <a:off x="7915838" y="3307288"/>
                <a:ext cx="252325" cy="175125"/>
                <a:chOff x="4159475" y="2501150"/>
                <a:chExt cx="252325" cy="175125"/>
              </a:xfrm>
            </p:grpSpPr>
            <p:sp>
              <p:nvSpPr>
                <p:cNvPr id="354" name="Google Shape;354;p38"/>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 name="Google Shape;356;p38"/>
            <p:cNvGrpSpPr/>
            <p:nvPr/>
          </p:nvGrpSpPr>
          <p:grpSpPr>
            <a:xfrm>
              <a:off x="764860" y="3203626"/>
              <a:ext cx="374100" cy="374100"/>
              <a:chOff x="7854948" y="3207801"/>
              <a:chExt cx="374100" cy="374100"/>
            </a:xfrm>
          </p:grpSpPr>
          <p:sp>
            <p:nvSpPr>
              <p:cNvPr id="357" name="Google Shape;357;p38"/>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58" name="Google Shape;358;p38"/>
              <p:cNvGrpSpPr/>
              <p:nvPr/>
            </p:nvGrpSpPr>
            <p:grpSpPr>
              <a:xfrm rot="5400000">
                <a:off x="7915838" y="3307288"/>
                <a:ext cx="252325" cy="175125"/>
                <a:chOff x="4159475" y="2501150"/>
                <a:chExt cx="252325" cy="175125"/>
              </a:xfrm>
            </p:grpSpPr>
            <p:sp>
              <p:nvSpPr>
                <p:cNvPr id="359" name="Google Shape;359;p38"/>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1" name="Google Shape;361;p38"/>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38"/>
            <p:cNvGrpSpPr/>
            <p:nvPr/>
          </p:nvGrpSpPr>
          <p:grpSpPr>
            <a:xfrm>
              <a:off x="832799" y="1624668"/>
              <a:ext cx="238218" cy="238688"/>
              <a:chOff x="3977494" y="2173070"/>
              <a:chExt cx="379449" cy="380258"/>
            </a:xfrm>
          </p:grpSpPr>
          <p:sp>
            <p:nvSpPr>
              <p:cNvPr id="373" name="Google Shape;373;p38"/>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75" name="Shape 375"/>
        <p:cNvGrpSpPr/>
        <p:nvPr/>
      </p:nvGrpSpPr>
      <p:grpSpPr>
        <a:xfrm>
          <a:off x="0" y="0"/>
          <a:ext cx="0" cy="0"/>
          <a:chOff x="0" y="0"/>
          <a:chExt cx="0" cy="0"/>
        </a:xfrm>
      </p:grpSpPr>
      <p:sp>
        <p:nvSpPr>
          <p:cNvPr id="376" name="Google Shape;376;p39"/>
          <p:cNvSpPr/>
          <p:nvPr/>
        </p:nvSpPr>
        <p:spPr>
          <a:xfrm>
            <a:off x="3660000" y="539550"/>
            <a:ext cx="4399500" cy="1309800"/>
          </a:xfrm>
          <a:prstGeom prst="bevel">
            <a:avLst>
              <a:gd fmla="val 14783"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1090650" y="1913600"/>
            <a:ext cx="69555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2469025" y="3287700"/>
            <a:ext cx="5577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1090650" y="539500"/>
            <a:ext cx="2469000" cy="1309800"/>
          </a:xfrm>
          <a:prstGeom prst="bevel">
            <a:avLst>
              <a:gd fmla="val 14783"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1090650" y="3287701"/>
            <a:ext cx="1306200" cy="1309800"/>
          </a:xfrm>
          <a:prstGeom prst="bevel">
            <a:avLst>
              <a:gd fmla="val 15959"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9"/>
          <p:cNvGrpSpPr/>
          <p:nvPr/>
        </p:nvGrpSpPr>
        <p:grpSpPr>
          <a:xfrm>
            <a:off x="1425939" y="3624691"/>
            <a:ext cx="635783" cy="635783"/>
            <a:chOff x="7854948" y="3207801"/>
            <a:chExt cx="374100" cy="374100"/>
          </a:xfrm>
        </p:grpSpPr>
        <p:sp>
          <p:nvSpPr>
            <p:cNvPr id="382" name="Google Shape;382;p3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83" name="Google Shape;383;p39"/>
            <p:cNvGrpSpPr/>
            <p:nvPr/>
          </p:nvGrpSpPr>
          <p:grpSpPr>
            <a:xfrm rot="5400000">
              <a:off x="7915838" y="3307288"/>
              <a:ext cx="252325" cy="175125"/>
              <a:chOff x="4159475" y="2501150"/>
              <a:chExt cx="252325" cy="175125"/>
            </a:xfrm>
          </p:grpSpPr>
          <p:sp>
            <p:nvSpPr>
              <p:cNvPr id="384" name="Google Shape;384;p3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type="title"/>
          </p:nvPr>
        </p:nvSpPr>
        <p:spPr>
          <a:xfrm>
            <a:off x="3448833" y="1652074"/>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5"/>
          <p:cNvSpPr txBox="1"/>
          <p:nvPr>
            <p:ph idx="2" type="title"/>
          </p:nvPr>
        </p:nvSpPr>
        <p:spPr>
          <a:xfrm>
            <a:off x="3448833" y="2968246"/>
            <a:ext cx="22413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3448833" y="3377124"/>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3" type="subTitle"/>
          </p:nvPr>
        </p:nvSpPr>
        <p:spPr>
          <a:xfrm>
            <a:off x="3448833" y="2060952"/>
            <a:ext cx="22413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4"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33" name="Google Shape;33;p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7"/>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567601" y="1358668"/>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735825" y="1523300"/>
              <a:ext cx="436800" cy="436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58" name="Shape 58"/>
        <p:cNvGrpSpPr/>
        <p:nvPr/>
      </p:nvGrpSpPr>
      <p:grpSpPr>
        <a:xfrm>
          <a:off x="0" y="0"/>
          <a:ext cx="0" cy="0"/>
          <a:chOff x="0" y="0"/>
          <a:chExt cx="0" cy="0"/>
        </a:xfrm>
      </p:grpSpPr>
      <p:sp>
        <p:nvSpPr>
          <p:cNvPr id="59" name="Google Shape;59;p8"/>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Font typeface="Nunito Light"/>
              <a:buChar char="●"/>
              <a:defRPr/>
            </a:lvl1pPr>
            <a:lvl2pPr indent="-330200" lvl="1" marL="914400">
              <a:lnSpc>
                <a:spcPct val="100000"/>
              </a:lnSpc>
              <a:spcBef>
                <a:spcPts val="0"/>
              </a:spcBef>
              <a:spcAft>
                <a:spcPts val="0"/>
              </a:spcAft>
              <a:buSzPts val="1600"/>
              <a:buFont typeface="Nunito Light"/>
              <a:buChar char="○"/>
              <a:defRPr/>
            </a:lvl2pPr>
            <a:lvl3pPr indent="-323850" lvl="2" marL="1371600">
              <a:lnSpc>
                <a:spcPct val="100000"/>
              </a:lnSpc>
              <a:spcBef>
                <a:spcPts val="1600"/>
              </a:spcBef>
              <a:spcAft>
                <a:spcPts val="0"/>
              </a:spcAft>
              <a:buSzPts val="1500"/>
              <a:buFont typeface="Nunito Light"/>
              <a:buChar char="■"/>
              <a:defRPr/>
            </a:lvl3pPr>
            <a:lvl4pPr indent="-323850" lvl="3" marL="1828800">
              <a:lnSpc>
                <a:spcPct val="100000"/>
              </a:lnSpc>
              <a:spcBef>
                <a:spcPts val="1600"/>
              </a:spcBef>
              <a:spcAft>
                <a:spcPts val="0"/>
              </a:spcAft>
              <a:buSzPts val="1500"/>
              <a:buFont typeface="Nunito Light"/>
              <a:buChar char="●"/>
              <a:defRPr/>
            </a:lvl4pPr>
            <a:lvl5pPr indent="-323850" lvl="4" marL="2286000">
              <a:lnSpc>
                <a:spcPct val="100000"/>
              </a:lnSpc>
              <a:spcBef>
                <a:spcPts val="1600"/>
              </a:spcBef>
              <a:spcAft>
                <a:spcPts val="0"/>
              </a:spcAft>
              <a:buSzPts val="1500"/>
              <a:buFont typeface="Nunito Light"/>
              <a:buChar char="○"/>
              <a:defRPr/>
            </a:lvl5pPr>
            <a:lvl6pPr indent="-323850" lvl="5" marL="2743200">
              <a:lnSpc>
                <a:spcPct val="100000"/>
              </a:lnSpc>
              <a:spcBef>
                <a:spcPts val="1600"/>
              </a:spcBef>
              <a:spcAft>
                <a:spcPts val="0"/>
              </a:spcAft>
              <a:buSzPts val="1500"/>
              <a:buFont typeface="Nunito Light"/>
              <a:buChar char="■"/>
              <a:defRPr/>
            </a:lvl6pPr>
            <a:lvl7pPr indent="-311150" lvl="6" marL="3200400">
              <a:lnSpc>
                <a:spcPct val="100000"/>
              </a:lnSpc>
              <a:spcBef>
                <a:spcPts val="1600"/>
              </a:spcBef>
              <a:spcAft>
                <a:spcPts val="0"/>
              </a:spcAft>
              <a:buSzPts val="1300"/>
              <a:buFont typeface="Nunito Light"/>
              <a:buChar char="●"/>
              <a:defRPr/>
            </a:lvl7pPr>
            <a:lvl8pPr indent="-311150" lvl="7" marL="3657600">
              <a:lnSpc>
                <a:spcPct val="100000"/>
              </a:lnSpc>
              <a:spcBef>
                <a:spcPts val="1600"/>
              </a:spcBef>
              <a:spcAft>
                <a:spcPts val="0"/>
              </a:spcAft>
              <a:buSzPts val="1300"/>
              <a:buFont typeface="Nunito Light"/>
              <a:buChar char="○"/>
              <a:defRPr/>
            </a:lvl8pPr>
            <a:lvl9pPr indent="-323850" lvl="8" marL="4114800">
              <a:lnSpc>
                <a:spcPct val="100000"/>
              </a:lnSpc>
              <a:spcBef>
                <a:spcPts val="1600"/>
              </a:spcBef>
              <a:spcAft>
                <a:spcPts val="1600"/>
              </a:spcAft>
              <a:buSzPts val="1500"/>
              <a:buFont typeface="Nunito Light"/>
              <a:buChar char="■"/>
              <a:defRPr/>
            </a:lvl9pPr>
          </a:lstStyle>
          <a:p/>
        </p:txBody>
      </p:sp>
      <p:sp>
        <p:nvSpPr>
          <p:cNvPr id="61" name="Google Shape;61;p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62" name="Google Shape;62;p8"/>
          <p:cNvSpPr/>
          <p:nvPr/>
        </p:nvSpPr>
        <p:spPr>
          <a:xfrm>
            <a:off x="2599275" y="1358675"/>
            <a:ext cx="5963700" cy="33912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567601" y="1358668"/>
            <a:ext cx="768600" cy="770700"/>
            <a:chOff x="567601" y="1358668"/>
            <a:chExt cx="768600" cy="770700"/>
          </a:xfrm>
        </p:grpSpPr>
        <p:sp>
          <p:nvSpPr>
            <p:cNvPr id="64" name="Google Shape;64;p8"/>
            <p:cNvSpPr/>
            <p:nvPr/>
          </p:nvSpPr>
          <p:spPr>
            <a:xfrm>
              <a:off x="567601" y="1358668"/>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flipH="1">
              <a:off x="735825" y="1523300"/>
              <a:ext cx="436800" cy="436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8"/>
          <p:cNvGrpSpPr/>
          <p:nvPr/>
        </p:nvGrpSpPr>
        <p:grpSpPr>
          <a:xfrm>
            <a:off x="567601" y="1358668"/>
            <a:ext cx="768600" cy="2417381"/>
            <a:chOff x="567601" y="1358668"/>
            <a:chExt cx="768600" cy="2417381"/>
          </a:xfrm>
        </p:grpSpPr>
        <p:sp>
          <p:nvSpPr>
            <p:cNvPr id="67" name="Google Shape;67;p8"/>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8"/>
            <p:cNvGrpSpPr/>
            <p:nvPr/>
          </p:nvGrpSpPr>
          <p:grpSpPr>
            <a:xfrm rot="10800000">
              <a:off x="764835" y="2380313"/>
              <a:ext cx="374100" cy="374100"/>
              <a:chOff x="7854948" y="3207801"/>
              <a:chExt cx="374100" cy="374100"/>
            </a:xfrm>
          </p:grpSpPr>
          <p:sp>
            <p:nvSpPr>
              <p:cNvPr id="70" name="Google Shape;70;p8"/>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1" name="Google Shape;71;p8"/>
              <p:cNvGrpSpPr/>
              <p:nvPr/>
            </p:nvGrpSpPr>
            <p:grpSpPr>
              <a:xfrm rot="5400000">
                <a:off x="7915838" y="3307288"/>
                <a:ext cx="252325" cy="175125"/>
                <a:chOff x="4159475" y="2501150"/>
                <a:chExt cx="252325" cy="175125"/>
              </a:xfrm>
            </p:grpSpPr>
            <p:sp>
              <p:nvSpPr>
                <p:cNvPr id="72" name="Google Shape;72;p8"/>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8"/>
            <p:cNvGrpSpPr/>
            <p:nvPr/>
          </p:nvGrpSpPr>
          <p:grpSpPr>
            <a:xfrm>
              <a:off x="764860" y="3203626"/>
              <a:ext cx="374100" cy="374100"/>
              <a:chOff x="7854948" y="3207801"/>
              <a:chExt cx="374100" cy="374100"/>
            </a:xfrm>
          </p:grpSpPr>
          <p:sp>
            <p:nvSpPr>
              <p:cNvPr id="75" name="Google Shape;75;p8"/>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76" name="Google Shape;76;p8"/>
              <p:cNvGrpSpPr/>
              <p:nvPr/>
            </p:nvGrpSpPr>
            <p:grpSpPr>
              <a:xfrm rot="5400000">
                <a:off x="7915838" y="3307288"/>
                <a:ext cx="252325" cy="175125"/>
                <a:chOff x="4159475" y="2501150"/>
                <a:chExt cx="252325" cy="175125"/>
              </a:xfrm>
            </p:grpSpPr>
            <p:sp>
              <p:nvSpPr>
                <p:cNvPr id="77" name="Google Shape;77;p8"/>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8"/>
            <p:cNvSpPr/>
            <p:nvPr/>
          </p:nvSpPr>
          <p:spPr>
            <a:xfrm>
              <a:off x="567601" y="1358668"/>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35825" y="1523300"/>
              <a:ext cx="436800" cy="436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81" name="Shape 81"/>
        <p:cNvGrpSpPr/>
        <p:nvPr/>
      </p:nvGrpSpPr>
      <p:grpSpPr>
        <a:xfrm>
          <a:off x="0" y="0"/>
          <a:ext cx="0" cy="0"/>
          <a:chOff x="0" y="0"/>
          <a:chExt cx="0" cy="0"/>
        </a:xfrm>
      </p:grpSpPr>
      <p:sp>
        <p:nvSpPr>
          <p:cNvPr id="82" name="Google Shape;82;p9"/>
          <p:cNvSpPr/>
          <p:nvPr/>
        </p:nvSpPr>
        <p:spPr>
          <a:xfrm>
            <a:off x="3082975" y="1358675"/>
            <a:ext cx="5480100" cy="3240600"/>
          </a:xfrm>
          <a:prstGeom prst="bevel">
            <a:avLst>
              <a:gd fmla="val 4694"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574877" y="390825"/>
            <a:ext cx="7988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SzPts val="1600"/>
              <a:buFont typeface="Nunito Light"/>
              <a:buChar char="●"/>
              <a:defRPr/>
            </a:lvl1pPr>
            <a:lvl2pPr indent="-330200" lvl="1" marL="914400">
              <a:lnSpc>
                <a:spcPct val="100000"/>
              </a:lnSpc>
              <a:spcBef>
                <a:spcPts val="0"/>
              </a:spcBef>
              <a:spcAft>
                <a:spcPts val="0"/>
              </a:spcAft>
              <a:buSzPts val="1600"/>
              <a:buFont typeface="Nunito Light"/>
              <a:buChar char="○"/>
              <a:defRPr/>
            </a:lvl2pPr>
            <a:lvl3pPr indent="-323850" lvl="2" marL="1371600">
              <a:lnSpc>
                <a:spcPct val="100000"/>
              </a:lnSpc>
              <a:spcBef>
                <a:spcPts val="1600"/>
              </a:spcBef>
              <a:spcAft>
                <a:spcPts val="0"/>
              </a:spcAft>
              <a:buSzPts val="1500"/>
              <a:buFont typeface="Nunito Light"/>
              <a:buChar char="■"/>
              <a:defRPr/>
            </a:lvl3pPr>
            <a:lvl4pPr indent="-323850" lvl="3" marL="1828800">
              <a:lnSpc>
                <a:spcPct val="100000"/>
              </a:lnSpc>
              <a:spcBef>
                <a:spcPts val="1600"/>
              </a:spcBef>
              <a:spcAft>
                <a:spcPts val="0"/>
              </a:spcAft>
              <a:buSzPts val="1500"/>
              <a:buFont typeface="Nunito Light"/>
              <a:buChar char="●"/>
              <a:defRPr/>
            </a:lvl4pPr>
            <a:lvl5pPr indent="-323850" lvl="4" marL="2286000">
              <a:lnSpc>
                <a:spcPct val="100000"/>
              </a:lnSpc>
              <a:spcBef>
                <a:spcPts val="1600"/>
              </a:spcBef>
              <a:spcAft>
                <a:spcPts val="0"/>
              </a:spcAft>
              <a:buSzPts val="1500"/>
              <a:buFont typeface="Nunito Light"/>
              <a:buChar char="○"/>
              <a:defRPr/>
            </a:lvl5pPr>
            <a:lvl6pPr indent="-323850" lvl="5" marL="2743200">
              <a:lnSpc>
                <a:spcPct val="100000"/>
              </a:lnSpc>
              <a:spcBef>
                <a:spcPts val="1600"/>
              </a:spcBef>
              <a:spcAft>
                <a:spcPts val="0"/>
              </a:spcAft>
              <a:buSzPts val="1500"/>
              <a:buFont typeface="Nunito Light"/>
              <a:buChar char="■"/>
              <a:defRPr/>
            </a:lvl6pPr>
            <a:lvl7pPr indent="-311150" lvl="6" marL="3200400">
              <a:lnSpc>
                <a:spcPct val="100000"/>
              </a:lnSpc>
              <a:spcBef>
                <a:spcPts val="1600"/>
              </a:spcBef>
              <a:spcAft>
                <a:spcPts val="0"/>
              </a:spcAft>
              <a:buSzPts val="1300"/>
              <a:buFont typeface="Nunito Light"/>
              <a:buChar char="●"/>
              <a:defRPr/>
            </a:lvl7pPr>
            <a:lvl8pPr indent="-311150" lvl="7" marL="3657600">
              <a:lnSpc>
                <a:spcPct val="100000"/>
              </a:lnSpc>
              <a:spcBef>
                <a:spcPts val="1600"/>
              </a:spcBef>
              <a:spcAft>
                <a:spcPts val="0"/>
              </a:spcAft>
              <a:buSzPts val="1300"/>
              <a:buFont typeface="Nunito Light"/>
              <a:buChar char="○"/>
              <a:defRPr/>
            </a:lvl8pPr>
            <a:lvl9pPr indent="-323850" lvl="8" marL="4114800">
              <a:lnSpc>
                <a:spcPct val="100000"/>
              </a:lnSpc>
              <a:spcBef>
                <a:spcPts val="1600"/>
              </a:spcBef>
              <a:spcAft>
                <a:spcPts val="1600"/>
              </a:spcAft>
              <a:buSzPts val="1500"/>
              <a:buFont typeface="Nunito Light"/>
              <a:buChar char="■"/>
              <a:defRPr/>
            </a:lvl9pPr>
          </a:lstStyle>
          <a:p/>
        </p:txBody>
      </p:sp>
      <p:sp>
        <p:nvSpPr>
          <p:cNvPr id="85" name="Google Shape;85;p9"/>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grpSp>
        <p:nvGrpSpPr>
          <p:cNvPr id="86" name="Google Shape;86;p9"/>
          <p:cNvGrpSpPr/>
          <p:nvPr/>
        </p:nvGrpSpPr>
        <p:grpSpPr>
          <a:xfrm>
            <a:off x="567601" y="1358668"/>
            <a:ext cx="2445529" cy="3240702"/>
            <a:chOff x="567601" y="1358668"/>
            <a:chExt cx="2445529" cy="3240702"/>
          </a:xfrm>
        </p:grpSpPr>
        <p:sp>
          <p:nvSpPr>
            <p:cNvPr id="87" name="Google Shape;87;p9"/>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567601" y="218200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9"/>
            <p:cNvGrpSpPr/>
            <p:nvPr/>
          </p:nvGrpSpPr>
          <p:grpSpPr>
            <a:xfrm rot="10800000">
              <a:off x="764835" y="2380313"/>
              <a:ext cx="374100" cy="374100"/>
              <a:chOff x="7854948" y="3207801"/>
              <a:chExt cx="374100" cy="374100"/>
            </a:xfrm>
          </p:grpSpPr>
          <p:sp>
            <p:nvSpPr>
              <p:cNvPr id="90" name="Google Shape;90;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91" name="Google Shape;91;p9"/>
              <p:cNvGrpSpPr/>
              <p:nvPr/>
            </p:nvGrpSpPr>
            <p:grpSpPr>
              <a:xfrm rot="5400000">
                <a:off x="7915838" y="3307288"/>
                <a:ext cx="252325" cy="175125"/>
                <a:chOff x="4159475" y="2501150"/>
                <a:chExt cx="252325" cy="175125"/>
              </a:xfrm>
            </p:grpSpPr>
            <p:sp>
              <p:nvSpPr>
                <p:cNvPr id="92" name="Google Shape;92;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 name="Google Shape;94;p9"/>
            <p:cNvGrpSpPr/>
            <p:nvPr/>
          </p:nvGrpSpPr>
          <p:grpSpPr>
            <a:xfrm>
              <a:off x="764860" y="3203626"/>
              <a:ext cx="374100" cy="374100"/>
              <a:chOff x="7854948" y="3207801"/>
              <a:chExt cx="374100" cy="374100"/>
            </a:xfrm>
          </p:grpSpPr>
          <p:sp>
            <p:nvSpPr>
              <p:cNvPr id="95" name="Google Shape;95;p9"/>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96" name="Google Shape;96;p9"/>
              <p:cNvGrpSpPr/>
              <p:nvPr/>
            </p:nvGrpSpPr>
            <p:grpSpPr>
              <a:xfrm rot="5400000">
                <a:off x="7915838" y="3307288"/>
                <a:ext cx="252325" cy="175125"/>
                <a:chOff x="4159475" y="2501150"/>
                <a:chExt cx="252325" cy="175125"/>
              </a:xfrm>
            </p:grpSpPr>
            <p:sp>
              <p:nvSpPr>
                <p:cNvPr id="97" name="Google Shape;97;p9"/>
                <p:cNvSpPr/>
                <p:nvPr/>
              </p:nvSpPr>
              <p:spPr>
                <a:xfrm>
                  <a:off x="4267550" y="2501150"/>
                  <a:ext cx="144250" cy="175125"/>
                </a:xfrm>
                <a:custGeom>
                  <a:rect b="b" l="l" r="r" t="t"/>
                  <a:pathLst>
                    <a:path extrusionOk="0" h="7005" w="5770">
                      <a:moveTo>
                        <a:pt x="1" y="1551"/>
                      </a:moveTo>
                      <a:lnTo>
                        <a:pt x="1" y="1"/>
                      </a:lnTo>
                      <a:lnTo>
                        <a:pt x="5770" y="3508"/>
                      </a:lnTo>
                      <a:lnTo>
                        <a:pt x="1" y="7005"/>
                      </a:lnTo>
                      <a:lnTo>
                        <a:pt x="1" y="5560"/>
                      </a:lnTo>
                      <a:lnTo>
                        <a:pt x="3194"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4159475" y="2501150"/>
                  <a:ext cx="143950" cy="175125"/>
                </a:xfrm>
                <a:custGeom>
                  <a:rect b="b" l="l" r="r" t="t"/>
                  <a:pathLst>
                    <a:path extrusionOk="0" h="7005" w="5758">
                      <a:moveTo>
                        <a:pt x="0" y="1551"/>
                      </a:moveTo>
                      <a:lnTo>
                        <a:pt x="0" y="1"/>
                      </a:lnTo>
                      <a:lnTo>
                        <a:pt x="5757" y="3508"/>
                      </a:lnTo>
                      <a:lnTo>
                        <a:pt x="0" y="7005"/>
                      </a:lnTo>
                      <a:lnTo>
                        <a:pt x="0" y="5560"/>
                      </a:lnTo>
                      <a:lnTo>
                        <a:pt x="3170" y="350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9"/>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2244529"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406065" y="3002922"/>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567601" y="1358668"/>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flipH="1" rot="-5400000">
              <a:off x="1650819"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flipH="1">
              <a:off x="1603407" y="320113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flipH="1" rot="5400000">
              <a:off x="1684242" y="326917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rot="10800000">
              <a:off x="2489344" y="4057467"/>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764882" y="1556951"/>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9"/>
            <p:cNvGrpSpPr/>
            <p:nvPr/>
          </p:nvGrpSpPr>
          <p:grpSpPr>
            <a:xfrm>
              <a:off x="832799" y="1624668"/>
              <a:ext cx="238218" cy="238688"/>
              <a:chOff x="3977494" y="2173070"/>
              <a:chExt cx="379449" cy="380258"/>
            </a:xfrm>
          </p:grpSpPr>
          <p:sp>
            <p:nvSpPr>
              <p:cNvPr id="111" name="Google Shape;111;p9"/>
              <p:cNvSpPr/>
              <p:nvPr/>
            </p:nvSpPr>
            <p:spPr>
              <a:xfrm>
                <a:off x="3977494" y="2173070"/>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4031093" y="2227478"/>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3" name="Shape 113"/>
        <p:cNvGrpSpPr/>
        <p:nvPr/>
      </p:nvGrpSpPr>
      <p:grpSpPr>
        <a:xfrm>
          <a:off x="0" y="0"/>
          <a:ext cx="0" cy="0"/>
          <a:chOff x="0" y="0"/>
          <a:chExt cx="0" cy="0"/>
        </a:xfrm>
      </p:grpSpPr>
      <p:sp>
        <p:nvSpPr>
          <p:cNvPr id="114" name="Google Shape;114;p10"/>
          <p:cNvSpPr txBox="1"/>
          <p:nvPr>
            <p:ph type="title"/>
          </p:nvPr>
        </p:nvSpPr>
        <p:spPr>
          <a:xfrm>
            <a:off x="1098150" y="937481"/>
            <a:ext cx="6967800" cy="24627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rgbClr val="D6D6D6"/>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indent="-323850" lvl="1" marL="914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indent="-323850" lvl="2" marL="1371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indent="-323850" lvl="3" marL="1828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indent="-323850" lvl="4" marL="22860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indent="-323850" lvl="5" marL="27432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indent="-323850" lvl="6" marL="32004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indent="-323850" lvl="7" marL="36576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indent="-323850" lvl="8" marL="411480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 Id="rId3" Type="http://schemas.openxmlformats.org/officeDocument/2006/relationships/hyperlink" Target="https://theonion.com/exxonmobil-ceo-relieved-it-finally-too-late-to-do-anyth-1819578782/" TargetMode="External"/><Relationship Id="rId4" Type="http://schemas.openxmlformats.org/officeDocument/2006/relationships/hyperlink" Target="https://theonion.com/clinton-campaign-treasurer-crushed-to-death-after-stack-1819578773/" TargetMode="External"/><Relationship Id="rId9" Type="http://schemas.openxmlformats.org/officeDocument/2006/relationships/hyperlink" Target="https://abcnews.go.com/Politics/messages-yemen-war-plans-inadvertently-shared-reporter-timeline/story?id=120128447" TargetMode="External"/><Relationship Id="rId5" Type="http://schemas.openxmlformats.org/officeDocument/2006/relationships/hyperlink" Target="https://theonion.com/new-uber-update-allows-users-to-file-lawsuit-against-co-1819578934/" TargetMode="External"/><Relationship Id="rId6" Type="http://schemas.openxmlformats.org/officeDocument/2006/relationships/hyperlink" Target="https://www.yahoo.com/news/trump-sign-executive-order-fundamentally-170049685.html" TargetMode="External"/><Relationship Id="rId7" Type="http://schemas.openxmlformats.org/officeDocument/2006/relationships/hyperlink" Target="https://www.reuters.com/graphics/USA-TRUMP/PUBLIC-LANDS/zdpxkxdwnvx/" TargetMode="External"/><Relationship Id="rId8" Type="http://schemas.openxmlformats.org/officeDocument/2006/relationships/hyperlink" Target="https://abcnews.go.com/Politics/messages-yemen-war-plans-inadvertently-shared-reporter-timeline/story?id=12012844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 Id="rId3" Type="http://schemas.openxmlformats.org/officeDocument/2006/relationships/hyperlink" Target="https://abcnews.go.com/Politics/messages-yemen-war-plans-inadvertently-shared-reporter-timeline/story?id=120128447" TargetMode="Externa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p:nvPr/>
        </p:nvSpPr>
        <p:spPr>
          <a:xfrm>
            <a:off x="717771"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txBox="1"/>
          <p:nvPr>
            <p:ph idx="1" type="subTitle"/>
          </p:nvPr>
        </p:nvSpPr>
        <p:spPr>
          <a:xfrm>
            <a:off x="867250" y="3967995"/>
            <a:ext cx="4857600" cy="50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Briana Johnson &amp; Nick Carpenter</a:t>
            </a:r>
            <a:endParaRPr b="1" sz="2400"/>
          </a:p>
        </p:txBody>
      </p:sp>
      <p:sp>
        <p:nvSpPr>
          <p:cNvPr id="392" name="Google Shape;392;p40"/>
          <p:cNvSpPr txBox="1"/>
          <p:nvPr>
            <p:ph type="ctrTitle"/>
          </p:nvPr>
        </p:nvSpPr>
        <p:spPr>
          <a:xfrm>
            <a:off x="717775" y="544500"/>
            <a:ext cx="4424400" cy="32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accent1"/>
                </a:solidFill>
              </a:rPr>
              <a:t>CS 620 </a:t>
            </a:r>
            <a:endParaRPr sz="4200">
              <a:solidFill>
                <a:schemeClr val="accent1"/>
              </a:solidFill>
            </a:endParaRPr>
          </a:p>
          <a:p>
            <a:pPr indent="0" lvl="0" marL="0" rtl="0" algn="l">
              <a:spcBef>
                <a:spcPts val="0"/>
              </a:spcBef>
              <a:spcAft>
                <a:spcPts val="0"/>
              </a:spcAft>
              <a:buNone/>
            </a:pPr>
            <a:r>
              <a:rPr lang="en" sz="4200">
                <a:solidFill>
                  <a:schemeClr val="accent1"/>
                </a:solidFill>
              </a:rPr>
              <a:t>Final Project:</a:t>
            </a:r>
            <a:r>
              <a:rPr lang="en" sz="4200">
                <a:solidFill>
                  <a:schemeClr val="dk1"/>
                </a:solidFill>
              </a:rPr>
              <a:t> </a:t>
            </a:r>
            <a:endParaRPr sz="4200">
              <a:solidFill>
                <a:schemeClr val="dk1"/>
              </a:solidFill>
            </a:endParaRPr>
          </a:p>
          <a:p>
            <a:pPr indent="0" lvl="0" marL="0" rtl="0" algn="l">
              <a:spcBef>
                <a:spcPts val="0"/>
              </a:spcBef>
              <a:spcAft>
                <a:spcPts val="0"/>
              </a:spcAft>
              <a:buNone/>
            </a:pPr>
            <a:r>
              <a:rPr lang="en" sz="4200"/>
              <a:t>Fake News Detection</a:t>
            </a:r>
            <a:endParaRPr sz="4200">
              <a:solidFill>
                <a:schemeClr val="dk1"/>
              </a:solidFill>
            </a:endParaRPr>
          </a:p>
        </p:txBody>
      </p:sp>
      <p:sp>
        <p:nvSpPr>
          <p:cNvPr id="393" name="Google Shape;393;p40"/>
          <p:cNvSpPr/>
          <p:nvPr/>
        </p:nvSpPr>
        <p:spPr>
          <a:xfrm>
            <a:off x="5142250" y="544500"/>
            <a:ext cx="3284100" cy="24114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5407025" y="792375"/>
            <a:ext cx="2771700" cy="1915800"/>
          </a:xfrm>
          <a:prstGeom prst="rect">
            <a:avLst/>
          </a:prstGeom>
          <a:solidFill>
            <a:srgbClr val="DD645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descr="Internet - Fake News (Provided by Getty Images)" id="395" name="Google Shape;395;p40"/>
          <p:cNvPicPr preferRelativeResize="0"/>
          <p:nvPr/>
        </p:nvPicPr>
        <p:blipFill rotWithShape="1">
          <a:blip r:embed="rId3">
            <a:alphaModFix/>
          </a:blip>
          <a:srcRect b="3592" l="0" r="0" t="2607"/>
          <a:stretch/>
        </p:blipFill>
        <p:spPr>
          <a:xfrm>
            <a:off x="5484150" y="842425"/>
            <a:ext cx="2600325" cy="1797049"/>
          </a:xfrm>
          <a:prstGeom prst="rect">
            <a:avLst/>
          </a:prstGeom>
          <a:noFill/>
          <a:ln>
            <a:noFill/>
          </a:ln>
        </p:spPr>
      </p:pic>
      <p:grpSp>
        <p:nvGrpSpPr>
          <p:cNvPr id="396" name="Google Shape;396;p40"/>
          <p:cNvGrpSpPr/>
          <p:nvPr/>
        </p:nvGrpSpPr>
        <p:grpSpPr>
          <a:xfrm>
            <a:off x="5142295" y="3007097"/>
            <a:ext cx="3284009" cy="1596447"/>
            <a:chOff x="5142295" y="3007097"/>
            <a:chExt cx="3284009" cy="1596447"/>
          </a:xfrm>
        </p:grpSpPr>
        <p:sp>
          <p:nvSpPr>
            <p:cNvPr id="397" name="Google Shape;397;p40"/>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40"/>
            <p:cNvGrpSpPr/>
            <p:nvPr/>
          </p:nvGrpSpPr>
          <p:grpSpPr>
            <a:xfrm>
              <a:off x="7657704" y="3832845"/>
              <a:ext cx="768600" cy="770700"/>
              <a:chOff x="7657704" y="3832845"/>
              <a:chExt cx="768600" cy="770700"/>
            </a:xfrm>
          </p:grpSpPr>
          <p:sp>
            <p:nvSpPr>
              <p:cNvPr id="401" name="Google Shape;401;p40"/>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40"/>
            <p:cNvGrpSpPr/>
            <p:nvPr/>
          </p:nvGrpSpPr>
          <p:grpSpPr>
            <a:xfrm>
              <a:off x="6819240" y="3832845"/>
              <a:ext cx="768600" cy="770700"/>
              <a:chOff x="6819240" y="3832845"/>
              <a:chExt cx="768600" cy="770700"/>
            </a:xfrm>
          </p:grpSpPr>
          <p:sp>
            <p:nvSpPr>
              <p:cNvPr id="404" name="Google Shape;404;p40"/>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40"/>
            <p:cNvSpPr/>
            <p:nvPr/>
          </p:nvSpPr>
          <p:spPr>
            <a:xfrm>
              <a:off x="5142295" y="30095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40"/>
            <p:cNvGrpSpPr/>
            <p:nvPr/>
          </p:nvGrpSpPr>
          <p:grpSpPr>
            <a:xfrm>
              <a:off x="5980801" y="3832845"/>
              <a:ext cx="768600" cy="770700"/>
              <a:chOff x="5980776" y="3832845"/>
              <a:chExt cx="768600" cy="770700"/>
            </a:xfrm>
          </p:grpSpPr>
          <p:sp>
            <p:nvSpPr>
              <p:cNvPr id="408" name="Google Shape;408;p40"/>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40"/>
            <p:cNvSpPr/>
            <p:nvPr/>
          </p:nvSpPr>
          <p:spPr>
            <a:xfrm>
              <a:off x="5378545" y="3238275"/>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2"/>
                  </a:solidFill>
                  <a:latin typeface="Orbitron"/>
                  <a:ea typeface="Orbitron"/>
                  <a:cs typeface="Orbitron"/>
                  <a:sym typeface="Orbitron"/>
                </a:rPr>
                <a:t>Template by </a:t>
              </a:r>
              <a:r>
                <a:rPr lang="en" sz="900">
                  <a:solidFill>
                    <a:schemeClr val="dk2"/>
                  </a:solidFill>
                  <a:latin typeface="Orbitron"/>
                  <a:ea typeface="Orbitron"/>
                  <a:cs typeface="Orbitron"/>
                  <a:sym typeface="Orbitron"/>
                </a:rPr>
                <a:t>Slidesgo</a:t>
              </a:r>
              <a:endParaRPr sz="900">
                <a:solidFill>
                  <a:schemeClr val="dk2"/>
                </a:solidFill>
                <a:latin typeface="Orbitron"/>
                <a:ea typeface="Orbitron"/>
                <a:cs typeface="Orbitron"/>
                <a:sym typeface="Orbitron"/>
              </a:endParaRPr>
            </a:p>
          </p:txBody>
        </p:sp>
        <p:sp>
          <p:nvSpPr>
            <p:cNvPr id="411" name="Google Shape;411;p40"/>
            <p:cNvSpPr/>
            <p:nvPr/>
          </p:nvSpPr>
          <p:spPr>
            <a:xfrm>
              <a:off x="7657704" y="30095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7854948" y="3207801"/>
              <a:ext cx="374100" cy="374100"/>
            </a:xfrm>
            <a:prstGeom prst="ellipse">
              <a:avLst/>
            </a:prstGeom>
            <a:solidFill>
              <a:schemeClr val="dk1"/>
            </a:solidFill>
            <a:ln>
              <a:noFill/>
            </a:ln>
          </p:spPr>
          <p:txBody>
            <a:bodyPr anchorCtr="0" anchor="ctr" bIns="91425" lIns="0" spcFirstLastPara="1" rIns="91425" wrap="square" tIns="45700">
              <a:noAutofit/>
            </a:bodyPr>
            <a:lstStyle/>
            <a:p>
              <a:pPr indent="0" lvl="0" marL="0" rtl="0" algn="l">
                <a:spcBef>
                  <a:spcPts val="0"/>
                </a:spcBef>
                <a:spcAft>
                  <a:spcPts val="0"/>
                </a:spcAft>
                <a:buNone/>
              </a:pPr>
              <a:r>
                <a:t/>
              </a:r>
              <a:endParaRPr sz="3000">
                <a:solidFill>
                  <a:schemeClr val="lt1"/>
                </a:solidFill>
                <a:latin typeface="Orbitron"/>
                <a:ea typeface="Orbitron"/>
                <a:cs typeface="Orbitron"/>
                <a:sym typeface="Orbitron"/>
              </a:endParaRPr>
            </a:p>
          </p:txBody>
        </p:sp>
        <p:grpSp>
          <p:nvGrpSpPr>
            <p:cNvPr id="413" name="Google Shape;413;p40"/>
            <p:cNvGrpSpPr/>
            <p:nvPr/>
          </p:nvGrpSpPr>
          <p:grpSpPr>
            <a:xfrm>
              <a:off x="7922888" y="3273030"/>
              <a:ext cx="238218" cy="238688"/>
              <a:chOff x="3977494" y="4792454"/>
              <a:chExt cx="379449" cy="380258"/>
            </a:xfrm>
          </p:grpSpPr>
          <p:sp>
            <p:nvSpPr>
              <p:cNvPr id="414" name="Google Shape;414;p40"/>
              <p:cNvSpPr/>
              <p:nvPr/>
            </p:nvSpPr>
            <p:spPr>
              <a:xfrm>
                <a:off x="3977494" y="4792454"/>
                <a:ext cx="379449" cy="380258"/>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4031093" y="4846862"/>
                <a:ext cx="271407" cy="271407"/>
              </a:xfrm>
              <a:custGeom>
                <a:rect b="b" l="l" r="r" t="t"/>
                <a:pathLst>
                  <a:path extrusionOk="0" h="7717" w="7717">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9"/>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with Scikit-learn</a:t>
            </a:r>
            <a:endParaRPr>
              <a:solidFill>
                <a:schemeClr val="accent1"/>
              </a:solidFill>
            </a:endParaRPr>
          </a:p>
        </p:txBody>
      </p:sp>
      <p:sp>
        <p:nvSpPr>
          <p:cNvPr id="611" name="Google Shape;611;p49"/>
          <p:cNvSpPr txBox="1"/>
          <p:nvPr>
            <p:ph idx="1" type="subTitle"/>
          </p:nvPr>
        </p:nvSpPr>
        <p:spPr>
          <a:xfrm>
            <a:off x="716400" y="2717102"/>
            <a:ext cx="3657000" cy="10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Used to build models, and evaluate performance.</a:t>
            </a:r>
            <a:endParaRPr/>
          </a:p>
        </p:txBody>
      </p:sp>
      <p:grpSp>
        <p:nvGrpSpPr>
          <p:cNvPr id="612" name="Google Shape;612;p49"/>
          <p:cNvGrpSpPr/>
          <p:nvPr/>
        </p:nvGrpSpPr>
        <p:grpSpPr>
          <a:xfrm>
            <a:off x="717748" y="547962"/>
            <a:ext cx="3524473" cy="770700"/>
            <a:chOff x="717748" y="547962"/>
            <a:chExt cx="3524473" cy="770700"/>
          </a:xfrm>
        </p:grpSpPr>
        <p:grpSp>
          <p:nvGrpSpPr>
            <p:cNvPr id="613" name="Google Shape;613;p49"/>
            <p:cNvGrpSpPr/>
            <p:nvPr/>
          </p:nvGrpSpPr>
          <p:grpSpPr>
            <a:xfrm>
              <a:off x="2635120" y="547962"/>
              <a:ext cx="1607100" cy="770700"/>
              <a:chOff x="6439045" y="973325"/>
              <a:chExt cx="1607100" cy="770700"/>
            </a:xfrm>
          </p:grpSpPr>
          <p:sp>
            <p:nvSpPr>
              <p:cNvPr id="614" name="Google Shape;614;p49"/>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616" name="Google Shape;616;p49"/>
            <p:cNvGrpSpPr/>
            <p:nvPr/>
          </p:nvGrpSpPr>
          <p:grpSpPr>
            <a:xfrm>
              <a:off x="717748" y="547962"/>
              <a:ext cx="1824300" cy="770700"/>
              <a:chOff x="4530590" y="973325"/>
              <a:chExt cx="1824300" cy="770700"/>
            </a:xfrm>
          </p:grpSpPr>
          <p:sp>
            <p:nvSpPr>
              <p:cNvPr id="617" name="Google Shape;617;p49"/>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49"/>
              <p:cNvGrpSpPr/>
              <p:nvPr/>
            </p:nvGrpSpPr>
            <p:grpSpPr>
              <a:xfrm>
                <a:off x="4866951" y="1190700"/>
                <a:ext cx="1151579" cy="335950"/>
                <a:chOff x="4944375" y="1202084"/>
                <a:chExt cx="1151579" cy="335950"/>
              </a:xfrm>
            </p:grpSpPr>
            <p:sp>
              <p:nvSpPr>
                <p:cNvPr id="619" name="Google Shape;619;p49"/>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0" name="Google Shape;620;p49"/>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621" name="Google Shape;621;p49"/>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pic>
        <p:nvPicPr>
          <p:cNvPr id="622" name="Google Shape;622;p49" title="Screenshot 2025-08-06 135816.png"/>
          <p:cNvPicPr preferRelativeResize="0"/>
          <p:nvPr/>
        </p:nvPicPr>
        <p:blipFill rotWithShape="1">
          <a:blip r:embed="rId3">
            <a:alphaModFix/>
          </a:blip>
          <a:srcRect b="-26208" l="-1590" r="16083" t="30523"/>
          <a:stretch/>
        </p:blipFill>
        <p:spPr>
          <a:xfrm>
            <a:off x="4373400" y="649350"/>
            <a:ext cx="4742097" cy="3074200"/>
          </a:xfrm>
          <a:prstGeom prst="rect">
            <a:avLst/>
          </a:prstGeom>
          <a:noFill/>
          <a:ln>
            <a:noFill/>
          </a:ln>
          <a:effectLst>
            <a:outerShdw blurRad="57150" rotWithShape="0" algn="bl" dir="5400000" dist="19050">
              <a:srgbClr val="000000">
                <a:alpha val="50000"/>
              </a:srgbClr>
            </a:outerShdw>
          </a:effectLst>
        </p:spPr>
      </p:pic>
      <p:grpSp>
        <p:nvGrpSpPr>
          <p:cNvPr id="623" name="Google Shape;623;p49"/>
          <p:cNvGrpSpPr/>
          <p:nvPr/>
        </p:nvGrpSpPr>
        <p:grpSpPr>
          <a:xfrm>
            <a:off x="717754" y="3795228"/>
            <a:ext cx="3330446" cy="770700"/>
            <a:chOff x="717754" y="2755112"/>
            <a:chExt cx="3330446" cy="770700"/>
          </a:xfrm>
        </p:grpSpPr>
        <p:grpSp>
          <p:nvGrpSpPr>
            <p:cNvPr id="624" name="Google Shape;624;p49"/>
            <p:cNvGrpSpPr/>
            <p:nvPr/>
          </p:nvGrpSpPr>
          <p:grpSpPr>
            <a:xfrm>
              <a:off x="3279600" y="2755112"/>
              <a:ext cx="768600" cy="770700"/>
              <a:chOff x="6819240" y="3007097"/>
              <a:chExt cx="768600" cy="770700"/>
            </a:xfrm>
          </p:grpSpPr>
          <p:sp>
            <p:nvSpPr>
              <p:cNvPr id="625" name="Google Shape;625;p49"/>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49"/>
            <p:cNvGrpSpPr/>
            <p:nvPr/>
          </p:nvGrpSpPr>
          <p:grpSpPr>
            <a:xfrm>
              <a:off x="717754" y="2755112"/>
              <a:ext cx="768600" cy="770700"/>
              <a:chOff x="1098154" y="973324"/>
              <a:chExt cx="768600" cy="770700"/>
            </a:xfrm>
          </p:grpSpPr>
          <p:sp>
            <p:nvSpPr>
              <p:cNvPr id="629" name="Google Shape;629;p49"/>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49"/>
          <p:cNvGrpSpPr/>
          <p:nvPr/>
        </p:nvGrpSpPr>
        <p:grpSpPr>
          <a:xfrm>
            <a:off x="1579420" y="3795224"/>
            <a:ext cx="1607100" cy="770700"/>
            <a:chOff x="6298595" y="3538374"/>
            <a:chExt cx="1607100" cy="770700"/>
          </a:xfrm>
        </p:grpSpPr>
        <p:sp>
          <p:nvSpPr>
            <p:cNvPr id="632" name="Google Shape;632;p49"/>
            <p:cNvSpPr/>
            <p:nvPr/>
          </p:nvSpPr>
          <p:spPr>
            <a:xfrm>
              <a:off x="6298595" y="353837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49"/>
            <p:cNvGrpSpPr/>
            <p:nvPr/>
          </p:nvGrpSpPr>
          <p:grpSpPr>
            <a:xfrm>
              <a:off x="7075633" y="3764867"/>
              <a:ext cx="599445" cy="317700"/>
              <a:chOff x="7075633" y="3764867"/>
              <a:chExt cx="599445" cy="317700"/>
            </a:xfrm>
          </p:grpSpPr>
          <p:sp>
            <p:nvSpPr>
              <p:cNvPr id="634" name="Google Shape;634;p49"/>
              <p:cNvSpPr/>
              <p:nvPr/>
            </p:nvSpPr>
            <p:spPr>
              <a:xfrm>
                <a:off x="7075633"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9"/>
              <p:cNvSpPr/>
              <p:nvPr/>
            </p:nvSpPr>
            <p:spPr>
              <a:xfrm>
                <a:off x="7210551"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9"/>
              <p:cNvSpPr/>
              <p:nvPr/>
            </p:nvSpPr>
            <p:spPr>
              <a:xfrm>
                <a:off x="7345468"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9"/>
              <p:cNvSpPr/>
              <p:nvPr/>
            </p:nvSpPr>
            <p:spPr>
              <a:xfrm>
                <a:off x="7480386"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8" name="Google Shape;638;p49"/>
          <p:cNvGrpSpPr/>
          <p:nvPr/>
        </p:nvGrpSpPr>
        <p:grpSpPr>
          <a:xfrm>
            <a:off x="982287" y="4050956"/>
            <a:ext cx="259240" cy="259240"/>
            <a:chOff x="2350143" y="1596809"/>
            <a:chExt cx="379449" cy="379449"/>
          </a:xfrm>
        </p:grpSpPr>
        <p:sp>
          <p:nvSpPr>
            <p:cNvPr id="639" name="Google Shape;639;p49"/>
            <p:cNvSpPr/>
            <p:nvPr/>
          </p:nvSpPr>
          <p:spPr>
            <a:xfrm>
              <a:off x="2350143" y="1596809"/>
              <a:ext cx="158335" cy="178453"/>
            </a:xfrm>
            <a:custGeom>
              <a:rect b="b" l="l" r="r" t="t"/>
              <a:pathLst>
                <a:path extrusionOk="0" h="5074" w="4502">
                  <a:moveTo>
                    <a:pt x="3834" y="644"/>
                  </a:moveTo>
                  <a:lnTo>
                    <a:pt x="3834" y="3168"/>
                  </a:lnTo>
                  <a:lnTo>
                    <a:pt x="619" y="3168"/>
                  </a:lnTo>
                  <a:lnTo>
                    <a:pt x="619" y="644"/>
                  </a:lnTo>
                  <a:close/>
                  <a:moveTo>
                    <a:pt x="0" y="1"/>
                  </a:moveTo>
                  <a:lnTo>
                    <a:pt x="0" y="3811"/>
                  </a:lnTo>
                  <a:lnTo>
                    <a:pt x="1905" y="3811"/>
                  </a:lnTo>
                  <a:lnTo>
                    <a:pt x="1905" y="4454"/>
                  </a:lnTo>
                  <a:lnTo>
                    <a:pt x="1119" y="4454"/>
                  </a:lnTo>
                  <a:lnTo>
                    <a:pt x="1119" y="5073"/>
                  </a:lnTo>
                  <a:lnTo>
                    <a:pt x="3334" y="5073"/>
                  </a:lnTo>
                  <a:lnTo>
                    <a:pt x="3334" y="4454"/>
                  </a:lnTo>
                  <a:lnTo>
                    <a:pt x="2548" y="4454"/>
                  </a:lnTo>
                  <a:lnTo>
                    <a:pt x="2548" y="3811"/>
                  </a:lnTo>
                  <a:lnTo>
                    <a:pt x="4501" y="3811"/>
                  </a:lnTo>
                  <a:lnTo>
                    <a:pt x="4501" y="1"/>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0" name="Google Shape;640;p49"/>
            <p:cNvSpPr/>
            <p:nvPr/>
          </p:nvSpPr>
          <p:spPr>
            <a:xfrm>
              <a:off x="2350143" y="1797841"/>
              <a:ext cx="158335" cy="178417"/>
            </a:xfrm>
            <a:custGeom>
              <a:rect b="b" l="l" r="r" t="t"/>
              <a:pathLst>
                <a:path extrusionOk="0" h="5073" w="4502">
                  <a:moveTo>
                    <a:pt x="3834" y="643"/>
                  </a:moveTo>
                  <a:lnTo>
                    <a:pt x="3834" y="3167"/>
                  </a:lnTo>
                  <a:lnTo>
                    <a:pt x="619" y="3167"/>
                  </a:lnTo>
                  <a:lnTo>
                    <a:pt x="619" y="643"/>
                  </a:lnTo>
                  <a:close/>
                  <a:moveTo>
                    <a:pt x="0" y="0"/>
                  </a:moveTo>
                  <a:lnTo>
                    <a:pt x="0" y="3810"/>
                  </a:lnTo>
                  <a:lnTo>
                    <a:pt x="1905" y="3810"/>
                  </a:lnTo>
                  <a:lnTo>
                    <a:pt x="1905" y="4453"/>
                  </a:lnTo>
                  <a:lnTo>
                    <a:pt x="1119" y="4453"/>
                  </a:lnTo>
                  <a:lnTo>
                    <a:pt x="1119" y="5073"/>
                  </a:lnTo>
                  <a:lnTo>
                    <a:pt x="3334" y="5073"/>
                  </a:lnTo>
                  <a:lnTo>
                    <a:pt x="3334" y="4453"/>
                  </a:lnTo>
                  <a:lnTo>
                    <a:pt x="2548" y="4453"/>
                  </a:lnTo>
                  <a:lnTo>
                    <a:pt x="2548" y="3810"/>
                  </a:lnTo>
                  <a:lnTo>
                    <a:pt x="4501" y="3810"/>
                  </a:lnTo>
                  <a:lnTo>
                    <a:pt x="4501" y="0"/>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1" name="Google Shape;641;p49"/>
            <p:cNvSpPr/>
            <p:nvPr/>
          </p:nvSpPr>
          <p:spPr>
            <a:xfrm>
              <a:off x="2530213" y="1663808"/>
              <a:ext cx="51102" cy="222837"/>
            </a:xfrm>
            <a:custGeom>
              <a:rect b="b" l="l" r="r" t="t"/>
              <a:pathLst>
                <a:path extrusionOk="0" h="6336" w="1453">
                  <a:moveTo>
                    <a:pt x="0" y="1"/>
                  </a:moveTo>
                  <a:lnTo>
                    <a:pt x="0" y="644"/>
                  </a:lnTo>
                  <a:lnTo>
                    <a:pt x="500" y="644"/>
                  </a:lnTo>
                  <a:lnTo>
                    <a:pt x="500" y="5716"/>
                  </a:lnTo>
                  <a:lnTo>
                    <a:pt x="0" y="5716"/>
                  </a:lnTo>
                  <a:lnTo>
                    <a:pt x="0" y="6335"/>
                  </a:lnTo>
                  <a:lnTo>
                    <a:pt x="1143" y="6335"/>
                  </a:lnTo>
                  <a:lnTo>
                    <a:pt x="1143" y="3430"/>
                  </a:lnTo>
                  <a:lnTo>
                    <a:pt x="1453" y="3430"/>
                  </a:lnTo>
                  <a:lnTo>
                    <a:pt x="1453" y="2763"/>
                  </a:lnTo>
                  <a:lnTo>
                    <a:pt x="1143" y="2763"/>
                  </a:lnTo>
                  <a:lnTo>
                    <a:pt x="1143" y="1"/>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2" name="Google Shape;642;p49"/>
            <p:cNvSpPr/>
            <p:nvPr/>
          </p:nvSpPr>
          <p:spPr>
            <a:xfrm>
              <a:off x="2602242" y="1654594"/>
              <a:ext cx="127351" cy="237925"/>
            </a:xfrm>
            <a:custGeom>
              <a:rect b="b" l="l" r="r" t="t"/>
              <a:pathLst>
                <a:path extrusionOk="0" h="6765" w="3621">
                  <a:moveTo>
                    <a:pt x="2977" y="668"/>
                  </a:moveTo>
                  <a:lnTo>
                    <a:pt x="2977" y="6145"/>
                  </a:lnTo>
                  <a:lnTo>
                    <a:pt x="667" y="6145"/>
                  </a:lnTo>
                  <a:lnTo>
                    <a:pt x="667" y="668"/>
                  </a:lnTo>
                  <a:close/>
                  <a:moveTo>
                    <a:pt x="0" y="1"/>
                  </a:moveTo>
                  <a:lnTo>
                    <a:pt x="0" y="6764"/>
                  </a:lnTo>
                  <a:lnTo>
                    <a:pt x="3620" y="6764"/>
                  </a:lnTo>
                  <a:lnTo>
                    <a:pt x="3620" y="1"/>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3" name="Google Shape;643;p49"/>
            <p:cNvSpPr/>
            <p:nvPr/>
          </p:nvSpPr>
          <p:spPr>
            <a:xfrm>
              <a:off x="2648314" y="1700666"/>
              <a:ext cx="36858" cy="21805"/>
            </a:xfrm>
            <a:custGeom>
              <a:rect b="b" l="l" r="r" t="t"/>
              <a:pathLst>
                <a:path extrusionOk="0" h="620" w="1048">
                  <a:moveTo>
                    <a:pt x="0" y="1"/>
                  </a:moveTo>
                  <a:lnTo>
                    <a:pt x="0" y="620"/>
                  </a:lnTo>
                  <a:lnTo>
                    <a:pt x="1048" y="620"/>
                  </a:lnTo>
                  <a:lnTo>
                    <a:pt x="1048" y="1"/>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4" name="Google Shape;644;p49"/>
            <p:cNvSpPr/>
            <p:nvPr/>
          </p:nvSpPr>
          <p:spPr>
            <a:xfrm>
              <a:off x="2647470" y="1776880"/>
              <a:ext cx="36893" cy="22649"/>
            </a:xfrm>
            <a:custGeom>
              <a:rect b="b" l="l" r="r" t="t"/>
              <a:pathLst>
                <a:path extrusionOk="0" h="644" w="1049">
                  <a:moveTo>
                    <a:pt x="0" y="1"/>
                  </a:moveTo>
                  <a:lnTo>
                    <a:pt x="0" y="644"/>
                  </a:lnTo>
                  <a:lnTo>
                    <a:pt x="1048" y="644"/>
                  </a:lnTo>
                  <a:lnTo>
                    <a:pt x="1048" y="1"/>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sp>
          <p:nvSpPr>
            <p:cNvPr id="645" name="Google Shape;645;p49"/>
            <p:cNvSpPr/>
            <p:nvPr/>
          </p:nvSpPr>
          <p:spPr>
            <a:xfrm>
              <a:off x="2647470" y="1824641"/>
              <a:ext cx="36893" cy="21805"/>
            </a:xfrm>
            <a:custGeom>
              <a:rect b="b" l="l" r="r" t="t"/>
              <a:pathLst>
                <a:path extrusionOk="0" h="620" w="1049">
                  <a:moveTo>
                    <a:pt x="0" y="0"/>
                  </a:moveTo>
                  <a:lnTo>
                    <a:pt x="0" y="619"/>
                  </a:lnTo>
                  <a:lnTo>
                    <a:pt x="1048" y="619"/>
                  </a:lnTo>
                  <a:lnTo>
                    <a:pt x="1048" y="0"/>
                  </a:lnTo>
                  <a:close/>
                </a:path>
              </a:pathLst>
            </a:custGeom>
            <a:solidFill>
              <a:srgbClr val="FFFFFF"/>
            </a:solidFill>
            <a:ln>
              <a:noFill/>
            </a:ln>
          </p:spPr>
          <p:txBody>
            <a:bodyPr anchorCtr="0" anchor="ctr" bIns="62475" lIns="62475" spcFirstLastPara="1" rIns="62475" wrap="square" tIns="62475">
              <a:noAutofit/>
            </a:bodyPr>
            <a:lstStyle/>
            <a:p>
              <a:pPr indent="0" lvl="0" marL="0" rtl="0" algn="l">
                <a:spcBef>
                  <a:spcPts val="0"/>
                </a:spcBef>
                <a:spcAft>
                  <a:spcPts val="0"/>
                </a:spcAft>
                <a:buNone/>
              </a:pPr>
              <a:r>
                <a:t/>
              </a:r>
              <a:endParaRPr/>
            </a:p>
          </p:txBody>
        </p:sp>
      </p:grpSp>
      <p:cxnSp>
        <p:nvCxnSpPr>
          <p:cNvPr id="646" name="Google Shape;646;p49"/>
          <p:cNvCxnSpPr/>
          <p:nvPr/>
        </p:nvCxnSpPr>
        <p:spPr>
          <a:xfrm>
            <a:off x="8305575" y="1172650"/>
            <a:ext cx="648600" cy="172200"/>
          </a:xfrm>
          <a:prstGeom prst="straightConnector1">
            <a:avLst/>
          </a:prstGeom>
          <a:noFill/>
          <a:ln cap="flat" cmpd="sng" w="28575">
            <a:solidFill>
              <a:srgbClr val="FF0000"/>
            </a:solidFill>
            <a:prstDash val="solid"/>
            <a:round/>
            <a:headEnd len="med" w="med" type="none"/>
            <a:tailEnd len="med" w="med" type="none"/>
          </a:ln>
        </p:spPr>
      </p:cxnSp>
      <p:sp>
        <p:nvSpPr>
          <p:cNvPr id="647" name="Google Shape;647;p49"/>
          <p:cNvSpPr txBox="1"/>
          <p:nvPr/>
        </p:nvSpPr>
        <p:spPr>
          <a:xfrm>
            <a:off x="4510125" y="3021100"/>
            <a:ext cx="4373100" cy="19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3 Sklearn ML models used and compared:</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Random Forest </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Logistic Regression </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Support Vector Machines (SVM)</a:t>
            </a:r>
            <a:endParaRPr sz="1500">
              <a:solidFill>
                <a:schemeClr val="dk1"/>
              </a:solidFill>
              <a:latin typeface="Catamaran"/>
              <a:ea typeface="Catamaran"/>
              <a:cs typeface="Catamaran"/>
              <a:sym typeface="Catamaran"/>
            </a:endParaRPr>
          </a:p>
        </p:txBody>
      </p:sp>
      <p:sp>
        <p:nvSpPr>
          <p:cNvPr id="648" name="Google Shape;648;p49"/>
          <p:cNvSpPr/>
          <p:nvPr/>
        </p:nvSpPr>
        <p:spPr>
          <a:xfrm>
            <a:off x="6772200" y="1168725"/>
            <a:ext cx="1296900" cy="172200"/>
          </a:xfrm>
          <a:prstGeom prst="rect">
            <a:avLst/>
          </a:prstGeom>
          <a:solidFill>
            <a:srgbClr val="FFFF00">
              <a:alpha val="3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649" name="Google Shape;649;p49"/>
          <p:cNvSpPr/>
          <p:nvPr/>
        </p:nvSpPr>
        <p:spPr>
          <a:xfrm>
            <a:off x="6529400" y="936075"/>
            <a:ext cx="1539600" cy="172200"/>
          </a:xfrm>
          <a:prstGeom prst="rect">
            <a:avLst/>
          </a:prstGeom>
          <a:solidFill>
            <a:srgbClr val="FFFF00">
              <a:alpha val="3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
        <p:nvSpPr>
          <p:cNvPr id="650" name="Google Shape;650;p49"/>
          <p:cNvSpPr/>
          <p:nvPr/>
        </p:nvSpPr>
        <p:spPr>
          <a:xfrm>
            <a:off x="6154500" y="1340925"/>
            <a:ext cx="336900" cy="172200"/>
          </a:xfrm>
          <a:prstGeom prst="rect">
            <a:avLst/>
          </a:prstGeom>
          <a:solidFill>
            <a:srgbClr val="FFFF00">
              <a:alpha val="35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0"/>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Processing &amp; Web Scraping</a:t>
            </a:r>
            <a:endParaRPr>
              <a:solidFill>
                <a:schemeClr val="accent1"/>
              </a:solidFill>
            </a:endParaRPr>
          </a:p>
        </p:txBody>
      </p:sp>
      <p:grpSp>
        <p:nvGrpSpPr>
          <p:cNvPr id="656" name="Google Shape;656;p50"/>
          <p:cNvGrpSpPr/>
          <p:nvPr/>
        </p:nvGrpSpPr>
        <p:grpSpPr>
          <a:xfrm>
            <a:off x="717748" y="547962"/>
            <a:ext cx="3524473" cy="770700"/>
            <a:chOff x="717748" y="547962"/>
            <a:chExt cx="3524473" cy="770700"/>
          </a:xfrm>
        </p:grpSpPr>
        <p:grpSp>
          <p:nvGrpSpPr>
            <p:cNvPr id="657" name="Google Shape;657;p50"/>
            <p:cNvGrpSpPr/>
            <p:nvPr/>
          </p:nvGrpSpPr>
          <p:grpSpPr>
            <a:xfrm>
              <a:off x="2635120" y="547962"/>
              <a:ext cx="1607100" cy="770700"/>
              <a:chOff x="6439045" y="973325"/>
              <a:chExt cx="1607100" cy="770700"/>
            </a:xfrm>
          </p:grpSpPr>
          <p:sp>
            <p:nvSpPr>
              <p:cNvPr id="658" name="Google Shape;658;p50"/>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660" name="Google Shape;660;p50"/>
            <p:cNvGrpSpPr/>
            <p:nvPr/>
          </p:nvGrpSpPr>
          <p:grpSpPr>
            <a:xfrm>
              <a:off x="717748" y="547962"/>
              <a:ext cx="1824300" cy="770700"/>
              <a:chOff x="4530590" y="973325"/>
              <a:chExt cx="1824300" cy="770700"/>
            </a:xfrm>
          </p:grpSpPr>
          <p:sp>
            <p:nvSpPr>
              <p:cNvPr id="661" name="Google Shape;661;p50"/>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50"/>
              <p:cNvGrpSpPr/>
              <p:nvPr/>
            </p:nvGrpSpPr>
            <p:grpSpPr>
              <a:xfrm>
                <a:off x="4866951" y="1190700"/>
                <a:ext cx="1151579" cy="335950"/>
                <a:chOff x="4944375" y="1202084"/>
                <a:chExt cx="1151579" cy="335950"/>
              </a:xfrm>
            </p:grpSpPr>
            <p:sp>
              <p:nvSpPr>
                <p:cNvPr id="663" name="Google Shape;663;p50"/>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50"/>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665" name="Google Shape;665;p50"/>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pic>
        <p:nvPicPr>
          <p:cNvPr id="666" name="Google Shape;666;p50" title="Screenshot 2025-08-06 135850.png"/>
          <p:cNvPicPr preferRelativeResize="0"/>
          <p:nvPr/>
        </p:nvPicPr>
        <p:blipFill rotWithShape="1">
          <a:blip r:embed="rId3">
            <a:alphaModFix/>
          </a:blip>
          <a:srcRect b="36640" l="0" r="1893" t="0"/>
          <a:stretch/>
        </p:blipFill>
        <p:spPr>
          <a:xfrm>
            <a:off x="4296250" y="1024175"/>
            <a:ext cx="4517950" cy="2487650"/>
          </a:xfrm>
          <a:prstGeom prst="rect">
            <a:avLst/>
          </a:prstGeom>
          <a:noFill/>
          <a:ln>
            <a:noFill/>
          </a:ln>
          <a:effectLst>
            <a:outerShdw blurRad="57150" rotWithShape="0" algn="bl" dir="5400000" dist="19050">
              <a:srgbClr val="000000">
                <a:alpha val="50000"/>
              </a:srgbClr>
            </a:outerShdw>
          </a:effectLst>
        </p:spPr>
      </p:pic>
      <p:sp>
        <p:nvSpPr>
          <p:cNvPr id="667" name="Google Shape;667;p50"/>
          <p:cNvSpPr txBox="1"/>
          <p:nvPr>
            <p:ph idx="1" type="subTitle"/>
          </p:nvPr>
        </p:nvSpPr>
        <p:spPr>
          <a:xfrm>
            <a:off x="716400" y="2717102"/>
            <a:ext cx="3657000" cy="10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Used to </a:t>
            </a:r>
            <a:r>
              <a:rPr lang="en"/>
              <a:t>preprocess text, </a:t>
            </a:r>
            <a:r>
              <a:rPr lang="en"/>
              <a:t>clean and prepare natural language text, and retrieve online content.</a:t>
            </a:r>
            <a:endParaRPr/>
          </a:p>
        </p:txBody>
      </p:sp>
      <p:grpSp>
        <p:nvGrpSpPr>
          <p:cNvPr id="668" name="Google Shape;668;p50"/>
          <p:cNvGrpSpPr/>
          <p:nvPr/>
        </p:nvGrpSpPr>
        <p:grpSpPr>
          <a:xfrm>
            <a:off x="1579420" y="3795224"/>
            <a:ext cx="1607100" cy="770700"/>
            <a:chOff x="6298595" y="3538374"/>
            <a:chExt cx="1607100" cy="770700"/>
          </a:xfrm>
        </p:grpSpPr>
        <p:sp>
          <p:nvSpPr>
            <p:cNvPr id="669" name="Google Shape;669;p50"/>
            <p:cNvSpPr/>
            <p:nvPr/>
          </p:nvSpPr>
          <p:spPr>
            <a:xfrm>
              <a:off x="6298595" y="353837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50"/>
            <p:cNvGrpSpPr/>
            <p:nvPr/>
          </p:nvGrpSpPr>
          <p:grpSpPr>
            <a:xfrm>
              <a:off x="7075633" y="3764867"/>
              <a:ext cx="599445" cy="317700"/>
              <a:chOff x="7075633" y="3764867"/>
              <a:chExt cx="599445" cy="317700"/>
            </a:xfrm>
          </p:grpSpPr>
          <p:sp>
            <p:nvSpPr>
              <p:cNvPr id="671" name="Google Shape;671;p50"/>
              <p:cNvSpPr/>
              <p:nvPr/>
            </p:nvSpPr>
            <p:spPr>
              <a:xfrm>
                <a:off x="7075633"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0"/>
              <p:cNvSpPr/>
              <p:nvPr/>
            </p:nvSpPr>
            <p:spPr>
              <a:xfrm>
                <a:off x="7210551"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0"/>
              <p:cNvSpPr/>
              <p:nvPr/>
            </p:nvSpPr>
            <p:spPr>
              <a:xfrm>
                <a:off x="7345468"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0"/>
              <p:cNvSpPr/>
              <p:nvPr/>
            </p:nvSpPr>
            <p:spPr>
              <a:xfrm>
                <a:off x="7480386"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5" name="Google Shape;675;p50"/>
          <p:cNvGrpSpPr/>
          <p:nvPr/>
        </p:nvGrpSpPr>
        <p:grpSpPr>
          <a:xfrm>
            <a:off x="717754" y="3795228"/>
            <a:ext cx="3330446" cy="770700"/>
            <a:chOff x="717754" y="2755112"/>
            <a:chExt cx="3330446" cy="770700"/>
          </a:xfrm>
        </p:grpSpPr>
        <p:grpSp>
          <p:nvGrpSpPr>
            <p:cNvPr id="676" name="Google Shape;676;p50"/>
            <p:cNvGrpSpPr/>
            <p:nvPr/>
          </p:nvGrpSpPr>
          <p:grpSpPr>
            <a:xfrm>
              <a:off x="3279600" y="2755112"/>
              <a:ext cx="768600" cy="770700"/>
              <a:chOff x="6819240" y="3007097"/>
              <a:chExt cx="768600" cy="770700"/>
            </a:xfrm>
          </p:grpSpPr>
          <p:sp>
            <p:nvSpPr>
              <p:cNvPr id="677" name="Google Shape;677;p50"/>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0"/>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0"/>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50"/>
            <p:cNvGrpSpPr/>
            <p:nvPr/>
          </p:nvGrpSpPr>
          <p:grpSpPr>
            <a:xfrm>
              <a:off x="717754" y="2755112"/>
              <a:ext cx="768600" cy="770700"/>
              <a:chOff x="1098154" y="973324"/>
              <a:chExt cx="768600" cy="770700"/>
            </a:xfrm>
          </p:grpSpPr>
          <p:sp>
            <p:nvSpPr>
              <p:cNvPr id="681" name="Google Shape;681;p50"/>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0"/>
              <p:cNvSpPr/>
              <p:nvPr/>
            </p:nvSpPr>
            <p:spPr>
              <a:xfrm>
                <a:off x="1363338" y="1239330"/>
                <a:ext cx="238221" cy="238675"/>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0"/>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4" name="Google Shape;684;p50"/>
          <p:cNvGrpSpPr/>
          <p:nvPr/>
        </p:nvGrpSpPr>
        <p:grpSpPr>
          <a:xfrm>
            <a:off x="972142" y="4046235"/>
            <a:ext cx="269249" cy="268677"/>
            <a:chOff x="2349299" y="4015661"/>
            <a:chExt cx="381102" cy="380293"/>
          </a:xfrm>
        </p:grpSpPr>
        <p:sp>
          <p:nvSpPr>
            <p:cNvPr id="685" name="Google Shape;685;p50"/>
            <p:cNvSpPr/>
            <p:nvPr/>
          </p:nvSpPr>
          <p:spPr>
            <a:xfrm>
              <a:off x="2408771" y="4120362"/>
              <a:ext cx="46073" cy="21805"/>
            </a:xfrm>
            <a:custGeom>
              <a:rect b="b" l="l" r="r" t="t"/>
              <a:pathLst>
                <a:path extrusionOk="0" h="620" w="1310">
                  <a:moveTo>
                    <a:pt x="0" y="0"/>
                  </a:moveTo>
                  <a:lnTo>
                    <a:pt x="0" y="620"/>
                  </a:lnTo>
                  <a:lnTo>
                    <a:pt x="1310" y="620"/>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86" name="Google Shape;686;p50"/>
            <p:cNvSpPr/>
            <p:nvPr/>
          </p:nvSpPr>
          <p:spPr>
            <a:xfrm>
              <a:off x="2408771" y="4162250"/>
              <a:ext cx="46073" cy="21805"/>
            </a:xfrm>
            <a:custGeom>
              <a:rect b="b" l="l" r="r" t="t"/>
              <a:pathLst>
                <a:path extrusionOk="0" h="620" w="1310">
                  <a:moveTo>
                    <a:pt x="0" y="0"/>
                  </a:moveTo>
                  <a:lnTo>
                    <a:pt x="0" y="619"/>
                  </a:lnTo>
                  <a:lnTo>
                    <a:pt x="1310" y="619"/>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87" name="Google Shape;687;p50"/>
            <p:cNvSpPr/>
            <p:nvPr/>
          </p:nvSpPr>
          <p:spPr>
            <a:xfrm>
              <a:off x="2408771" y="4203293"/>
              <a:ext cx="46073" cy="21805"/>
            </a:xfrm>
            <a:custGeom>
              <a:rect b="b" l="l" r="r" t="t"/>
              <a:pathLst>
                <a:path extrusionOk="0" h="620" w="1310">
                  <a:moveTo>
                    <a:pt x="0" y="0"/>
                  </a:moveTo>
                  <a:lnTo>
                    <a:pt x="0" y="619"/>
                  </a:lnTo>
                  <a:lnTo>
                    <a:pt x="1310" y="619"/>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88" name="Google Shape;688;p50"/>
            <p:cNvSpPr/>
            <p:nvPr/>
          </p:nvSpPr>
          <p:spPr>
            <a:xfrm>
              <a:off x="2408771" y="4245146"/>
              <a:ext cx="46073" cy="21805"/>
            </a:xfrm>
            <a:custGeom>
              <a:rect b="b" l="l" r="r" t="t"/>
              <a:pathLst>
                <a:path extrusionOk="0" h="620" w="1310">
                  <a:moveTo>
                    <a:pt x="0" y="1"/>
                  </a:moveTo>
                  <a:lnTo>
                    <a:pt x="0" y="620"/>
                  </a:lnTo>
                  <a:lnTo>
                    <a:pt x="1310" y="620"/>
                  </a:lnTo>
                  <a:lnTo>
                    <a:pt x="1310"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89" name="Google Shape;689;p50"/>
            <p:cNvSpPr/>
            <p:nvPr/>
          </p:nvSpPr>
          <p:spPr>
            <a:xfrm>
              <a:off x="2597212" y="4260234"/>
              <a:ext cx="73751" cy="73751"/>
            </a:xfrm>
            <a:custGeom>
              <a:rect b="b" l="l" r="r" t="t"/>
              <a:pathLst>
                <a:path extrusionOk="0" h="2097" w="2097">
                  <a:moveTo>
                    <a:pt x="1048" y="667"/>
                  </a:moveTo>
                  <a:cubicBezTo>
                    <a:pt x="1286" y="667"/>
                    <a:pt x="1453" y="834"/>
                    <a:pt x="1453" y="1072"/>
                  </a:cubicBezTo>
                  <a:cubicBezTo>
                    <a:pt x="1453" y="1310"/>
                    <a:pt x="1286" y="1501"/>
                    <a:pt x="1048" y="1501"/>
                  </a:cubicBezTo>
                  <a:cubicBezTo>
                    <a:pt x="810" y="1501"/>
                    <a:pt x="620" y="1310"/>
                    <a:pt x="620" y="1072"/>
                  </a:cubicBezTo>
                  <a:cubicBezTo>
                    <a:pt x="620" y="834"/>
                    <a:pt x="810" y="667"/>
                    <a:pt x="1048" y="667"/>
                  </a:cubicBezTo>
                  <a:close/>
                  <a:moveTo>
                    <a:pt x="1048" y="0"/>
                  </a:moveTo>
                  <a:cubicBezTo>
                    <a:pt x="453" y="0"/>
                    <a:pt x="0" y="477"/>
                    <a:pt x="0" y="1048"/>
                  </a:cubicBezTo>
                  <a:cubicBezTo>
                    <a:pt x="0" y="1644"/>
                    <a:pt x="477" y="2096"/>
                    <a:pt x="1048" y="2096"/>
                  </a:cubicBezTo>
                  <a:cubicBezTo>
                    <a:pt x="1596" y="2096"/>
                    <a:pt x="2096" y="1620"/>
                    <a:pt x="2096" y="1048"/>
                  </a:cubicBezTo>
                  <a:cubicBezTo>
                    <a:pt x="2096" y="477"/>
                    <a:pt x="1620" y="0"/>
                    <a:pt x="1048" y="0"/>
                  </a:cubicBez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90" name="Google Shape;690;p50"/>
            <p:cNvSpPr/>
            <p:nvPr/>
          </p:nvSpPr>
          <p:spPr>
            <a:xfrm>
              <a:off x="2349299" y="4015661"/>
              <a:ext cx="381102" cy="380293"/>
            </a:xfrm>
            <a:custGeom>
              <a:rect b="b" l="l" r="r" t="t"/>
              <a:pathLst>
                <a:path extrusionOk="0" h="10813" w="10836">
                  <a:moveTo>
                    <a:pt x="1334" y="620"/>
                  </a:moveTo>
                  <a:lnTo>
                    <a:pt x="1334" y="1310"/>
                  </a:lnTo>
                  <a:lnTo>
                    <a:pt x="643" y="1310"/>
                  </a:lnTo>
                  <a:lnTo>
                    <a:pt x="643" y="620"/>
                  </a:lnTo>
                  <a:close/>
                  <a:moveTo>
                    <a:pt x="9074" y="620"/>
                  </a:moveTo>
                  <a:lnTo>
                    <a:pt x="9074" y="1310"/>
                  </a:lnTo>
                  <a:lnTo>
                    <a:pt x="1953" y="1310"/>
                  </a:lnTo>
                  <a:lnTo>
                    <a:pt x="1953" y="620"/>
                  </a:lnTo>
                  <a:close/>
                  <a:moveTo>
                    <a:pt x="9074" y="1930"/>
                  </a:moveTo>
                  <a:lnTo>
                    <a:pt x="9074" y="5930"/>
                  </a:lnTo>
                  <a:cubicBezTo>
                    <a:pt x="9026" y="5883"/>
                    <a:pt x="8978" y="5859"/>
                    <a:pt x="8931" y="5859"/>
                  </a:cubicBezTo>
                  <a:lnTo>
                    <a:pt x="8812" y="5287"/>
                  </a:lnTo>
                  <a:lnTo>
                    <a:pt x="7430" y="5287"/>
                  </a:lnTo>
                  <a:lnTo>
                    <a:pt x="7311" y="5859"/>
                  </a:lnTo>
                  <a:cubicBezTo>
                    <a:pt x="7264" y="5883"/>
                    <a:pt x="7192" y="5883"/>
                    <a:pt x="7168" y="5930"/>
                  </a:cubicBezTo>
                  <a:lnTo>
                    <a:pt x="6692" y="5621"/>
                  </a:lnTo>
                  <a:lnTo>
                    <a:pt x="5716" y="6597"/>
                  </a:lnTo>
                  <a:lnTo>
                    <a:pt x="6002" y="7073"/>
                  </a:lnTo>
                  <a:cubicBezTo>
                    <a:pt x="5978" y="7145"/>
                    <a:pt x="5954" y="7169"/>
                    <a:pt x="5954" y="7240"/>
                  </a:cubicBezTo>
                  <a:lnTo>
                    <a:pt x="5382" y="7359"/>
                  </a:lnTo>
                  <a:lnTo>
                    <a:pt x="5382" y="8217"/>
                  </a:lnTo>
                  <a:lnTo>
                    <a:pt x="691" y="8217"/>
                  </a:lnTo>
                  <a:lnTo>
                    <a:pt x="691" y="1930"/>
                  </a:lnTo>
                  <a:close/>
                  <a:moveTo>
                    <a:pt x="8240" y="5930"/>
                  </a:moveTo>
                  <a:lnTo>
                    <a:pt x="8335" y="6335"/>
                  </a:lnTo>
                  <a:lnTo>
                    <a:pt x="8502" y="6407"/>
                  </a:lnTo>
                  <a:cubicBezTo>
                    <a:pt x="8621" y="6430"/>
                    <a:pt x="8788" y="6478"/>
                    <a:pt x="8907" y="6550"/>
                  </a:cubicBezTo>
                  <a:lnTo>
                    <a:pt x="9074" y="6645"/>
                  </a:lnTo>
                  <a:lnTo>
                    <a:pt x="9431" y="6407"/>
                  </a:lnTo>
                  <a:lnTo>
                    <a:pt x="9693" y="6669"/>
                  </a:lnTo>
                  <a:lnTo>
                    <a:pt x="9455" y="7026"/>
                  </a:lnTo>
                  <a:lnTo>
                    <a:pt x="9550" y="7193"/>
                  </a:lnTo>
                  <a:cubicBezTo>
                    <a:pt x="9621" y="7312"/>
                    <a:pt x="9669" y="7431"/>
                    <a:pt x="9693" y="7597"/>
                  </a:cubicBezTo>
                  <a:lnTo>
                    <a:pt x="9764" y="7764"/>
                  </a:lnTo>
                  <a:lnTo>
                    <a:pt x="10169" y="7859"/>
                  </a:lnTo>
                  <a:lnTo>
                    <a:pt x="10169" y="8217"/>
                  </a:lnTo>
                  <a:lnTo>
                    <a:pt x="9764" y="8312"/>
                  </a:lnTo>
                  <a:lnTo>
                    <a:pt x="9693" y="8479"/>
                  </a:lnTo>
                  <a:cubicBezTo>
                    <a:pt x="9669" y="8598"/>
                    <a:pt x="9621" y="8740"/>
                    <a:pt x="9550" y="8860"/>
                  </a:cubicBezTo>
                  <a:lnTo>
                    <a:pt x="9455" y="9050"/>
                  </a:lnTo>
                  <a:lnTo>
                    <a:pt x="9693" y="9407"/>
                  </a:lnTo>
                  <a:lnTo>
                    <a:pt x="9431" y="9669"/>
                  </a:lnTo>
                  <a:lnTo>
                    <a:pt x="9074" y="9431"/>
                  </a:lnTo>
                  <a:lnTo>
                    <a:pt x="8907" y="9526"/>
                  </a:lnTo>
                  <a:cubicBezTo>
                    <a:pt x="8788" y="9574"/>
                    <a:pt x="8669" y="9645"/>
                    <a:pt x="8502" y="9669"/>
                  </a:cubicBezTo>
                  <a:lnTo>
                    <a:pt x="8335" y="9741"/>
                  </a:lnTo>
                  <a:lnTo>
                    <a:pt x="8240" y="10146"/>
                  </a:lnTo>
                  <a:lnTo>
                    <a:pt x="7883" y="10146"/>
                  </a:lnTo>
                  <a:lnTo>
                    <a:pt x="7788" y="9741"/>
                  </a:lnTo>
                  <a:lnTo>
                    <a:pt x="7621" y="9669"/>
                  </a:lnTo>
                  <a:cubicBezTo>
                    <a:pt x="7502" y="9645"/>
                    <a:pt x="7359" y="9574"/>
                    <a:pt x="7216" y="9526"/>
                  </a:cubicBezTo>
                  <a:lnTo>
                    <a:pt x="7049" y="9431"/>
                  </a:lnTo>
                  <a:lnTo>
                    <a:pt x="6692" y="9669"/>
                  </a:lnTo>
                  <a:lnTo>
                    <a:pt x="6430" y="9407"/>
                  </a:lnTo>
                  <a:lnTo>
                    <a:pt x="6668" y="9050"/>
                  </a:lnTo>
                  <a:lnTo>
                    <a:pt x="6573" y="8860"/>
                  </a:lnTo>
                  <a:cubicBezTo>
                    <a:pt x="6502" y="8740"/>
                    <a:pt x="6454" y="8621"/>
                    <a:pt x="6430" y="8479"/>
                  </a:cubicBezTo>
                  <a:lnTo>
                    <a:pt x="6359" y="8312"/>
                  </a:lnTo>
                  <a:lnTo>
                    <a:pt x="5954" y="8217"/>
                  </a:lnTo>
                  <a:lnTo>
                    <a:pt x="5954" y="7859"/>
                  </a:lnTo>
                  <a:lnTo>
                    <a:pt x="6359" y="7764"/>
                  </a:lnTo>
                  <a:lnTo>
                    <a:pt x="6430" y="7597"/>
                  </a:lnTo>
                  <a:cubicBezTo>
                    <a:pt x="6454" y="7478"/>
                    <a:pt x="6502" y="7312"/>
                    <a:pt x="6573" y="7193"/>
                  </a:cubicBezTo>
                  <a:lnTo>
                    <a:pt x="6668" y="7026"/>
                  </a:lnTo>
                  <a:lnTo>
                    <a:pt x="6430" y="6669"/>
                  </a:lnTo>
                  <a:lnTo>
                    <a:pt x="6692" y="6407"/>
                  </a:lnTo>
                  <a:lnTo>
                    <a:pt x="7049" y="6645"/>
                  </a:lnTo>
                  <a:lnTo>
                    <a:pt x="7216" y="6550"/>
                  </a:lnTo>
                  <a:cubicBezTo>
                    <a:pt x="7335" y="6478"/>
                    <a:pt x="7454" y="6430"/>
                    <a:pt x="7621" y="6407"/>
                  </a:cubicBezTo>
                  <a:lnTo>
                    <a:pt x="7788" y="6335"/>
                  </a:lnTo>
                  <a:lnTo>
                    <a:pt x="7883" y="5930"/>
                  </a:lnTo>
                  <a:close/>
                  <a:moveTo>
                    <a:pt x="0" y="1"/>
                  </a:moveTo>
                  <a:lnTo>
                    <a:pt x="0" y="1930"/>
                  </a:lnTo>
                  <a:lnTo>
                    <a:pt x="0" y="8860"/>
                  </a:lnTo>
                  <a:lnTo>
                    <a:pt x="5906" y="8860"/>
                  </a:lnTo>
                  <a:cubicBezTo>
                    <a:pt x="5954" y="8931"/>
                    <a:pt x="5954" y="8955"/>
                    <a:pt x="5978" y="9026"/>
                  </a:cubicBezTo>
                  <a:lnTo>
                    <a:pt x="5668" y="9503"/>
                  </a:lnTo>
                  <a:lnTo>
                    <a:pt x="6668" y="10479"/>
                  </a:lnTo>
                  <a:lnTo>
                    <a:pt x="7145" y="10169"/>
                  </a:lnTo>
                  <a:cubicBezTo>
                    <a:pt x="7192" y="10217"/>
                    <a:pt x="7240" y="10241"/>
                    <a:pt x="7288" y="10241"/>
                  </a:cubicBezTo>
                  <a:lnTo>
                    <a:pt x="7407" y="10812"/>
                  </a:lnTo>
                  <a:lnTo>
                    <a:pt x="8788" y="10812"/>
                  </a:lnTo>
                  <a:lnTo>
                    <a:pt x="8883" y="10241"/>
                  </a:lnTo>
                  <a:cubicBezTo>
                    <a:pt x="8955" y="10217"/>
                    <a:pt x="9002" y="10217"/>
                    <a:pt x="9050" y="10169"/>
                  </a:cubicBezTo>
                  <a:lnTo>
                    <a:pt x="9526" y="10479"/>
                  </a:lnTo>
                  <a:lnTo>
                    <a:pt x="10502" y="9503"/>
                  </a:lnTo>
                  <a:lnTo>
                    <a:pt x="10217" y="9026"/>
                  </a:lnTo>
                  <a:cubicBezTo>
                    <a:pt x="10241" y="8955"/>
                    <a:pt x="10264" y="8931"/>
                    <a:pt x="10264" y="8860"/>
                  </a:cubicBezTo>
                  <a:lnTo>
                    <a:pt x="10836" y="8717"/>
                  </a:lnTo>
                  <a:lnTo>
                    <a:pt x="10836" y="7359"/>
                  </a:lnTo>
                  <a:lnTo>
                    <a:pt x="10264" y="7240"/>
                  </a:lnTo>
                  <a:cubicBezTo>
                    <a:pt x="10241" y="7169"/>
                    <a:pt x="10241" y="7145"/>
                    <a:pt x="10217" y="7073"/>
                  </a:cubicBezTo>
                  <a:lnTo>
                    <a:pt x="10502" y="6597"/>
                  </a:lnTo>
                  <a:lnTo>
                    <a:pt x="9693" y="5811"/>
                  </a:lnTo>
                  <a:lnTo>
                    <a:pt x="9693" y="1930"/>
                  </a:lnTo>
                  <a:lnTo>
                    <a:pt x="9693"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91" name="Google Shape;691;p50"/>
            <p:cNvSpPr/>
            <p:nvPr/>
          </p:nvSpPr>
          <p:spPr>
            <a:xfrm>
              <a:off x="2493355" y="4120362"/>
              <a:ext cx="140750" cy="21805"/>
            </a:xfrm>
            <a:custGeom>
              <a:rect b="b" l="l" r="r" t="t"/>
              <a:pathLst>
                <a:path extrusionOk="0" h="620" w="4002">
                  <a:moveTo>
                    <a:pt x="0" y="0"/>
                  </a:moveTo>
                  <a:lnTo>
                    <a:pt x="0" y="620"/>
                  </a:lnTo>
                  <a:lnTo>
                    <a:pt x="4001" y="620"/>
                  </a:lnTo>
                  <a:lnTo>
                    <a:pt x="4001"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92" name="Google Shape;692;p50"/>
            <p:cNvSpPr/>
            <p:nvPr/>
          </p:nvSpPr>
          <p:spPr>
            <a:xfrm>
              <a:off x="2492511" y="4162250"/>
              <a:ext cx="108921" cy="21805"/>
            </a:xfrm>
            <a:custGeom>
              <a:rect b="b" l="l" r="r" t="t"/>
              <a:pathLst>
                <a:path extrusionOk="0" h="620" w="3097">
                  <a:moveTo>
                    <a:pt x="1" y="0"/>
                  </a:moveTo>
                  <a:lnTo>
                    <a:pt x="1" y="619"/>
                  </a:lnTo>
                  <a:lnTo>
                    <a:pt x="3096" y="619"/>
                  </a:lnTo>
                  <a:lnTo>
                    <a:pt x="3096"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93" name="Google Shape;693;p50"/>
            <p:cNvSpPr/>
            <p:nvPr/>
          </p:nvSpPr>
          <p:spPr>
            <a:xfrm>
              <a:off x="2492511" y="4203293"/>
              <a:ext cx="66190" cy="21805"/>
            </a:xfrm>
            <a:custGeom>
              <a:rect b="b" l="l" r="r" t="t"/>
              <a:pathLst>
                <a:path extrusionOk="0" h="620" w="1882">
                  <a:moveTo>
                    <a:pt x="1" y="0"/>
                  </a:moveTo>
                  <a:lnTo>
                    <a:pt x="1" y="619"/>
                  </a:lnTo>
                  <a:lnTo>
                    <a:pt x="1882" y="619"/>
                  </a:lnTo>
                  <a:lnTo>
                    <a:pt x="1882"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694" name="Google Shape;694;p50"/>
            <p:cNvSpPr/>
            <p:nvPr/>
          </p:nvSpPr>
          <p:spPr>
            <a:xfrm>
              <a:off x="2493355" y="4245146"/>
              <a:ext cx="32708" cy="21805"/>
            </a:xfrm>
            <a:custGeom>
              <a:rect b="b" l="l" r="r" t="t"/>
              <a:pathLst>
                <a:path extrusionOk="0" h="620" w="930">
                  <a:moveTo>
                    <a:pt x="0" y="1"/>
                  </a:moveTo>
                  <a:lnTo>
                    <a:pt x="0" y="620"/>
                  </a:lnTo>
                  <a:lnTo>
                    <a:pt x="929" y="620"/>
                  </a:lnTo>
                  <a:lnTo>
                    <a:pt x="929"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grpSp>
      <p:pic>
        <p:nvPicPr>
          <p:cNvPr id="695" name="Google Shape;695;p50" title="Screenshot 2025-08-06 135816.png"/>
          <p:cNvPicPr preferRelativeResize="0"/>
          <p:nvPr/>
        </p:nvPicPr>
        <p:blipFill rotWithShape="1">
          <a:blip r:embed="rId4">
            <a:alphaModFix/>
          </a:blip>
          <a:srcRect b="70336" l="-1593" r="4421" t="-26199"/>
          <a:stretch/>
        </p:blipFill>
        <p:spPr>
          <a:xfrm>
            <a:off x="4242225" y="-498400"/>
            <a:ext cx="4571975" cy="1522575"/>
          </a:xfrm>
          <a:prstGeom prst="rect">
            <a:avLst/>
          </a:prstGeom>
          <a:noFill/>
          <a:ln>
            <a:noFill/>
          </a:ln>
          <a:effectLst>
            <a:outerShdw blurRad="57150" rotWithShape="0" algn="bl" dir="5400000" dist="19050">
              <a:srgbClr val="000000">
                <a:alpha val="50000"/>
              </a:srgbClr>
            </a:outerShdw>
          </a:effectLst>
        </p:spPr>
      </p:pic>
      <p:sp>
        <p:nvSpPr>
          <p:cNvPr id="696" name="Google Shape;696;p50"/>
          <p:cNvSpPr txBox="1"/>
          <p:nvPr/>
        </p:nvSpPr>
        <p:spPr>
          <a:xfrm>
            <a:off x="4242225" y="3653925"/>
            <a:ext cx="4373100" cy="143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Main Text preprocessing:</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Remove missing </a:t>
            </a:r>
            <a:r>
              <a:rPr lang="en" sz="1500">
                <a:solidFill>
                  <a:schemeClr val="dk1"/>
                </a:solidFill>
                <a:latin typeface="Catamaran"/>
                <a:ea typeface="Catamaran"/>
                <a:cs typeface="Catamaran"/>
                <a:sym typeface="Catamaran"/>
              </a:rPr>
              <a:t>values</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Stemming</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Remove stop words</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Split into training and test data (0.2 ratio)</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Extract features with TF-IDF to build samples</a:t>
            </a:r>
            <a:endParaRPr sz="1500">
              <a:solidFill>
                <a:schemeClr val="dk1"/>
              </a:solidFill>
              <a:latin typeface="Catamaran"/>
              <a:ea typeface="Catamaran"/>
              <a:cs typeface="Catamaran"/>
              <a:sym typeface="Catamaran"/>
            </a:endParaRPr>
          </a:p>
        </p:txBody>
      </p:sp>
      <p:cxnSp>
        <p:nvCxnSpPr>
          <p:cNvPr id="697" name="Google Shape;697;p50"/>
          <p:cNvCxnSpPr/>
          <p:nvPr/>
        </p:nvCxnSpPr>
        <p:spPr>
          <a:xfrm>
            <a:off x="7312525" y="432950"/>
            <a:ext cx="648600" cy="1722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1"/>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Processing &amp; Web Scraping</a:t>
            </a:r>
            <a:endParaRPr>
              <a:solidFill>
                <a:schemeClr val="accent1"/>
              </a:solidFill>
            </a:endParaRPr>
          </a:p>
        </p:txBody>
      </p:sp>
      <p:grpSp>
        <p:nvGrpSpPr>
          <p:cNvPr id="703" name="Google Shape;703;p51"/>
          <p:cNvGrpSpPr/>
          <p:nvPr/>
        </p:nvGrpSpPr>
        <p:grpSpPr>
          <a:xfrm>
            <a:off x="717748" y="547962"/>
            <a:ext cx="3524473" cy="770700"/>
            <a:chOff x="717748" y="547962"/>
            <a:chExt cx="3524473" cy="770700"/>
          </a:xfrm>
        </p:grpSpPr>
        <p:grpSp>
          <p:nvGrpSpPr>
            <p:cNvPr id="704" name="Google Shape;704;p51"/>
            <p:cNvGrpSpPr/>
            <p:nvPr/>
          </p:nvGrpSpPr>
          <p:grpSpPr>
            <a:xfrm>
              <a:off x="2635120" y="547962"/>
              <a:ext cx="1607100" cy="770700"/>
              <a:chOff x="6439045" y="973325"/>
              <a:chExt cx="1607100" cy="770700"/>
            </a:xfrm>
          </p:grpSpPr>
          <p:sp>
            <p:nvSpPr>
              <p:cNvPr id="705" name="Google Shape;705;p51"/>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1"/>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707" name="Google Shape;707;p51"/>
            <p:cNvGrpSpPr/>
            <p:nvPr/>
          </p:nvGrpSpPr>
          <p:grpSpPr>
            <a:xfrm>
              <a:off x="717748" y="547962"/>
              <a:ext cx="1824300" cy="770700"/>
              <a:chOff x="4530590" y="973325"/>
              <a:chExt cx="1824300" cy="770700"/>
            </a:xfrm>
          </p:grpSpPr>
          <p:sp>
            <p:nvSpPr>
              <p:cNvPr id="708" name="Google Shape;708;p51"/>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51"/>
              <p:cNvGrpSpPr/>
              <p:nvPr/>
            </p:nvGrpSpPr>
            <p:grpSpPr>
              <a:xfrm>
                <a:off x="4866951" y="1190700"/>
                <a:ext cx="1151579" cy="335950"/>
                <a:chOff x="4944375" y="1202084"/>
                <a:chExt cx="1151579" cy="335950"/>
              </a:xfrm>
            </p:grpSpPr>
            <p:sp>
              <p:nvSpPr>
                <p:cNvPr id="710" name="Google Shape;710;p51"/>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1" name="Google Shape;711;p51"/>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712" name="Google Shape;712;p51"/>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pic>
        <p:nvPicPr>
          <p:cNvPr id="713" name="Google Shape;713;p51" title="Screenshot 2025-08-06 135850.png"/>
          <p:cNvPicPr preferRelativeResize="0"/>
          <p:nvPr/>
        </p:nvPicPr>
        <p:blipFill rotWithShape="1">
          <a:blip r:embed="rId3">
            <a:alphaModFix/>
          </a:blip>
          <a:srcRect b="0" l="0" r="28026" t="65675"/>
          <a:stretch/>
        </p:blipFill>
        <p:spPr>
          <a:xfrm>
            <a:off x="4296250" y="1711450"/>
            <a:ext cx="4517950" cy="1836834"/>
          </a:xfrm>
          <a:prstGeom prst="rect">
            <a:avLst/>
          </a:prstGeom>
          <a:noFill/>
          <a:ln>
            <a:noFill/>
          </a:ln>
          <a:effectLst>
            <a:outerShdw blurRad="57150" rotWithShape="0" algn="bl" dir="5400000" dist="19050">
              <a:srgbClr val="000000">
                <a:alpha val="50000"/>
              </a:srgbClr>
            </a:outerShdw>
          </a:effectLst>
        </p:spPr>
      </p:pic>
      <p:sp>
        <p:nvSpPr>
          <p:cNvPr id="714" name="Google Shape;714;p51"/>
          <p:cNvSpPr txBox="1"/>
          <p:nvPr>
            <p:ph idx="1" type="subTitle"/>
          </p:nvPr>
        </p:nvSpPr>
        <p:spPr>
          <a:xfrm>
            <a:off x="716400" y="2717102"/>
            <a:ext cx="3657000" cy="10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Used to preprocess text, clean and prepare natural language text, and retrieve online content.</a:t>
            </a:r>
            <a:endParaRPr/>
          </a:p>
        </p:txBody>
      </p:sp>
      <p:grpSp>
        <p:nvGrpSpPr>
          <p:cNvPr id="715" name="Google Shape;715;p51"/>
          <p:cNvGrpSpPr/>
          <p:nvPr/>
        </p:nvGrpSpPr>
        <p:grpSpPr>
          <a:xfrm>
            <a:off x="1579420" y="3795224"/>
            <a:ext cx="1607100" cy="770700"/>
            <a:chOff x="6298595" y="3538374"/>
            <a:chExt cx="1607100" cy="770700"/>
          </a:xfrm>
        </p:grpSpPr>
        <p:sp>
          <p:nvSpPr>
            <p:cNvPr id="716" name="Google Shape;716;p51"/>
            <p:cNvSpPr/>
            <p:nvPr/>
          </p:nvSpPr>
          <p:spPr>
            <a:xfrm>
              <a:off x="6298595" y="353837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51"/>
            <p:cNvGrpSpPr/>
            <p:nvPr/>
          </p:nvGrpSpPr>
          <p:grpSpPr>
            <a:xfrm>
              <a:off x="7075633" y="3764867"/>
              <a:ext cx="599445" cy="317700"/>
              <a:chOff x="7075633" y="3764867"/>
              <a:chExt cx="599445" cy="317700"/>
            </a:xfrm>
          </p:grpSpPr>
          <p:sp>
            <p:nvSpPr>
              <p:cNvPr id="718" name="Google Shape;718;p51"/>
              <p:cNvSpPr/>
              <p:nvPr/>
            </p:nvSpPr>
            <p:spPr>
              <a:xfrm>
                <a:off x="7075633"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1"/>
              <p:cNvSpPr/>
              <p:nvPr/>
            </p:nvSpPr>
            <p:spPr>
              <a:xfrm>
                <a:off x="7210551"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1"/>
              <p:cNvSpPr/>
              <p:nvPr/>
            </p:nvSpPr>
            <p:spPr>
              <a:xfrm>
                <a:off x="7345468"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1"/>
              <p:cNvSpPr/>
              <p:nvPr/>
            </p:nvSpPr>
            <p:spPr>
              <a:xfrm>
                <a:off x="7480386"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2" name="Google Shape;722;p51"/>
          <p:cNvGrpSpPr/>
          <p:nvPr/>
        </p:nvGrpSpPr>
        <p:grpSpPr>
          <a:xfrm>
            <a:off x="717754" y="3795228"/>
            <a:ext cx="3330446" cy="770700"/>
            <a:chOff x="717754" y="2755112"/>
            <a:chExt cx="3330446" cy="770700"/>
          </a:xfrm>
        </p:grpSpPr>
        <p:grpSp>
          <p:nvGrpSpPr>
            <p:cNvPr id="723" name="Google Shape;723;p51"/>
            <p:cNvGrpSpPr/>
            <p:nvPr/>
          </p:nvGrpSpPr>
          <p:grpSpPr>
            <a:xfrm>
              <a:off x="3279600" y="2755112"/>
              <a:ext cx="768600" cy="770700"/>
              <a:chOff x="6819240" y="3007097"/>
              <a:chExt cx="768600" cy="770700"/>
            </a:xfrm>
          </p:grpSpPr>
          <p:sp>
            <p:nvSpPr>
              <p:cNvPr id="724" name="Google Shape;724;p51"/>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1"/>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51"/>
            <p:cNvGrpSpPr/>
            <p:nvPr/>
          </p:nvGrpSpPr>
          <p:grpSpPr>
            <a:xfrm>
              <a:off x="717754" y="2755112"/>
              <a:ext cx="768600" cy="770700"/>
              <a:chOff x="1098154" y="973324"/>
              <a:chExt cx="768600" cy="770700"/>
            </a:xfrm>
          </p:grpSpPr>
          <p:sp>
            <p:nvSpPr>
              <p:cNvPr id="728" name="Google Shape;728;p51"/>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1"/>
              <p:cNvSpPr/>
              <p:nvPr/>
            </p:nvSpPr>
            <p:spPr>
              <a:xfrm>
                <a:off x="1363338" y="1239330"/>
                <a:ext cx="238221" cy="238675"/>
              </a:xfrm>
              <a:custGeom>
                <a:rect b="b" l="l" r="r" t="t"/>
                <a:pathLst>
                  <a:path extrusionOk="0" h="10812" w="10789">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1"/>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1" name="Google Shape;731;p51"/>
          <p:cNvGrpSpPr/>
          <p:nvPr/>
        </p:nvGrpSpPr>
        <p:grpSpPr>
          <a:xfrm>
            <a:off x="972142" y="4046235"/>
            <a:ext cx="269249" cy="268677"/>
            <a:chOff x="2349299" y="4015661"/>
            <a:chExt cx="381102" cy="380293"/>
          </a:xfrm>
        </p:grpSpPr>
        <p:sp>
          <p:nvSpPr>
            <p:cNvPr id="732" name="Google Shape;732;p51"/>
            <p:cNvSpPr/>
            <p:nvPr/>
          </p:nvSpPr>
          <p:spPr>
            <a:xfrm>
              <a:off x="2408771" y="4120362"/>
              <a:ext cx="46073" cy="21805"/>
            </a:xfrm>
            <a:custGeom>
              <a:rect b="b" l="l" r="r" t="t"/>
              <a:pathLst>
                <a:path extrusionOk="0" h="620" w="1310">
                  <a:moveTo>
                    <a:pt x="0" y="0"/>
                  </a:moveTo>
                  <a:lnTo>
                    <a:pt x="0" y="620"/>
                  </a:lnTo>
                  <a:lnTo>
                    <a:pt x="1310" y="620"/>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3" name="Google Shape;733;p51"/>
            <p:cNvSpPr/>
            <p:nvPr/>
          </p:nvSpPr>
          <p:spPr>
            <a:xfrm>
              <a:off x="2408771" y="4162250"/>
              <a:ext cx="46073" cy="21805"/>
            </a:xfrm>
            <a:custGeom>
              <a:rect b="b" l="l" r="r" t="t"/>
              <a:pathLst>
                <a:path extrusionOk="0" h="620" w="1310">
                  <a:moveTo>
                    <a:pt x="0" y="0"/>
                  </a:moveTo>
                  <a:lnTo>
                    <a:pt x="0" y="619"/>
                  </a:lnTo>
                  <a:lnTo>
                    <a:pt x="1310" y="619"/>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4" name="Google Shape;734;p51"/>
            <p:cNvSpPr/>
            <p:nvPr/>
          </p:nvSpPr>
          <p:spPr>
            <a:xfrm>
              <a:off x="2408771" y="4203293"/>
              <a:ext cx="46073" cy="21805"/>
            </a:xfrm>
            <a:custGeom>
              <a:rect b="b" l="l" r="r" t="t"/>
              <a:pathLst>
                <a:path extrusionOk="0" h="620" w="1310">
                  <a:moveTo>
                    <a:pt x="0" y="0"/>
                  </a:moveTo>
                  <a:lnTo>
                    <a:pt x="0" y="619"/>
                  </a:lnTo>
                  <a:lnTo>
                    <a:pt x="1310" y="619"/>
                  </a:lnTo>
                  <a:lnTo>
                    <a:pt x="1310"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5" name="Google Shape;735;p51"/>
            <p:cNvSpPr/>
            <p:nvPr/>
          </p:nvSpPr>
          <p:spPr>
            <a:xfrm>
              <a:off x="2408771" y="4245146"/>
              <a:ext cx="46073" cy="21805"/>
            </a:xfrm>
            <a:custGeom>
              <a:rect b="b" l="l" r="r" t="t"/>
              <a:pathLst>
                <a:path extrusionOk="0" h="620" w="1310">
                  <a:moveTo>
                    <a:pt x="0" y="1"/>
                  </a:moveTo>
                  <a:lnTo>
                    <a:pt x="0" y="620"/>
                  </a:lnTo>
                  <a:lnTo>
                    <a:pt x="1310" y="620"/>
                  </a:lnTo>
                  <a:lnTo>
                    <a:pt x="1310"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6" name="Google Shape;736;p51"/>
            <p:cNvSpPr/>
            <p:nvPr/>
          </p:nvSpPr>
          <p:spPr>
            <a:xfrm>
              <a:off x="2597212" y="4260234"/>
              <a:ext cx="73751" cy="73751"/>
            </a:xfrm>
            <a:custGeom>
              <a:rect b="b" l="l" r="r" t="t"/>
              <a:pathLst>
                <a:path extrusionOk="0" h="2097" w="2097">
                  <a:moveTo>
                    <a:pt x="1048" y="667"/>
                  </a:moveTo>
                  <a:cubicBezTo>
                    <a:pt x="1286" y="667"/>
                    <a:pt x="1453" y="834"/>
                    <a:pt x="1453" y="1072"/>
                  </a:cubicBezTo>
                  <a:cubicBezTo>
                    <a:pt x="1453" y="1310"/>
                    <a:pt x="1286" y="1501"/>
                    <a:pt x="1048" y="1501"/>
                  </a:cubicBezTo>
                  <a:cubicBezTo>
                    <a:pt x="810" y="1501"/>
                    <a:pt x="620" y="1310"/>
                    <a:pt x="620" y="1072"/>
                  </a:cubicBezTo>
                  <a:cubicBezTo>
                    <a:pt x="620" y="834"/>
                    <a:pt x="810" y="667"/>
                    <a:pt x="1048" y="667"/>
                  </a:cubicBezTo>
                  <a:close/>
                  <a:moveTo>
                    <a:pt x="1048" y="0"/>
                  </a:moveTo>
                  <a:cubicBezTo>
                    <a:pt x="453" y="0"/>
                    <a:pt x="0" y="477"/>
                    <a:pt x="0" y="1048"/>
                  </a:cubicBezTo>
                  <a:cubicBezTo>
                    <a:pt x="0" y="1644"/>
                    <a:pt x="477" y="2096"/>
                    <a:pt x="1048" y="2096"/>
                  </a:cubicBezTo>
                  <a:cubicBezTo>
                    <a:pt x="1596" y="2096"/>
                    <a:pt x="2096" y="1620"/>
                    <a:pt x="2096" y="1048"/>
                  </a:cubicBezTo>
                  <a:cubicBezTo>
                    <a:pt x="2096" y="477"/>
                    <a:pt x="1620" y="0"/>
                    <a:pt x="1048" y="0"/>
                  </a:cubicBez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7" name="Google Shape;737;p51"/>
            <p:cNvSpPr/>
            <p:nvPr/>
          </p:nvSpPr>
          <p:spPr>
            <a:xfrm>
              <a:off x="2349299" y="4015661"/>
              <a:ext cx="381102" cy="380293"/>
            </a:xfrm>
            <a:custGeom>
              <a:rect b="b" l="l" r="r" t="t"/>
              <a:pathLst>
                <a:path extrusionOk="0" h="10813" w="10836">
                  <a:moveTo>
                    <a:pt x="1334" y="620"/>
                  </a:moveTo>
                  <a:lnTo>
                    <a:pt x="1334" y="1310"/>
                  </a:lnTo>
                  <a:lnTo>
                    <a:pt x="643" y="1310"/>
                  </a:lnTo>
                  <a:lnTo>
                    <a:pt x="643" y="620"/>
                  </a:lnTo>
                  <a:close/>
                  <a:moveTo>
                    <a:pt x="9074" y="620"/>
                  </a:moveTo>
                  <a:lnTo>
                    <a:pt x="9074" y="1310"/>
                  </a:lnTo>
                  <a:lnTo>
                    <a:pt x="1953" y="1310"/>
                  </a:lnTo>
                  <a:lnTo>
                    <a:pt x="1953" y="620"/>
                  </a:lnTo>
                  <a:close/>
                  <a:moveTo>
                    <a:pt x="9074" y="1930"/>
                  </a:moveTo>
                  <a:lnTo>
                    <a:pt x="9074" y="5930"/>
                  </a:lnTo>
                  <a:cubicBezTo>
                    <a:pt x="9026" y="5883"/>
                    <a:pt x="8978" y="5859"/>
                    <a:pt x="8931" y="5859"/>
                  </a:cubicBezTo>
                  <a:lnTo>
                    <a:pt x="8812" y="5287"/>
                  </a:lnTo>
                  <a:lnTo>
                    <a:pt x="7430" y="5287"/>
                  </a:lnTo>
                  <a:lnTo>
                    <a:pt x="7311" y="5859"/>
                  </a:lnTo>
                  <a:cubicBezTo>
                    <a:pt x="7264" y="5883"/>
                    <a:pt x="7192" y="5883"/>
                    <a:pt x="7168" y="5930"/>
                  </a:cubicBezTo>
                  <a:lnTo>
                    <a:pt x="6692" y="5621"/>
                  </a:lnTo>
                  <a:lnTo>
                    <a:pt x="5716" y="6597"/>
                  </a:lnTo>
                  <a:lnTo>
                    <a:pt x="6002" y="7073"/>
                  </a:lnTo>
                  <a:cubicBezTo>
                    <a:pt x="5978" y="7145"/>
                    <a:pt x="5954" y="7169"/>
                    <a:pt x="5954" y="7240"/>
                  </a:cubicBezTo>
                  <a:lnTo>
                    <a:pt x="5382" y="7359"/>
                  </a:lnTo>
                  <a:lnTo>
                    <a:pt x="5382" y="8217"/>
                  </a:lnTo>
                  <a:lnTo>
                    <a:pt x="691" y="8217"/>
                  </a:lnTo>
                  <a:lnTo>
                    <a:pt x="691" y="1930"/>
                  </a:lnTo>
                  <a:close/>
                  <a:moveTo>
                    <a:pt x="8240" y="5930"/>
                  </a:moveTo>
                  <a:lnTo>
                    <a:pt x="8335" y="6335"/>
                  </a:lnTo>
                  <a:lnTo>
                    <a:pt x="8502" y="6407"/>
                  </a:lnTo>
                  <a:cubicBezTo>
                    <a:pt x="8621" y="6430"/>
                    <a:pt x="8788" y="6478"/>
                    <a:pt x="8907" y="6550"/>
                  </a:cubicBezTo>
                  <a:lnTo>
                    <a:pt x="9074" y="6645"/>
                  </a:lnTo>
                  <a:lnTo>
                    <a:pt x="9431" y="6407"/>
                  </a:lnTo>
                  <a:lnTo>
                    <a:pt x="9693" y="6669"/>
                  </a:lnTo>
                  <a:lnTo>
                    <a:pt x="9455" y="7026"/>
                  </a:lnTo>
                  <a:lnTo>
                    <a:pt x="9550" y="7193"/>
                  </a:lnTo>
                  <a:cubicBezTo>
                    <a:pt x="9621" y="7312"/>
                    <a:pt x="9669" y="7431"/>
                    <a:pt x="9693" y="7597"/>
                  </a:cubicBezTo>
                  <a:lnTo>
                    <a:pt x="9764" y="7764"/>
                  </a:lnTo>
                  <a:lnTo>
                    <a:pt x="10169" y="7859"/>
                  </a:lnTo>
                  <a:lnTo>
                    <a:pt x="10169" y="8217"/>
                  </a:lnTo>
                  <a:lnTo>
                    <a:pt x="9764" y="8312"/>
                  </a:lnTo>
                  <a:lnTo>
                    <a:pt x="9693" y="8479"/>
                  </a:lnTo>
                  <a:cubicBezTo>
                    <a:pt x="9669" y="8598"/>
                    <a:pt x="9621" y="8740"/>
                    <a:pt x="9550" y="8860"/>
                  </a:cubicBezTo>
                  <a:lnTo>
                    <a:pt x="9455" y="9050"/>
                  </a:lnTo>
                  <a:lnTo>
                    <a:pt x="9693" y="9407"/>
                  </a:lnTo>
                  <a:lnTo>
                    <a:pt x="9431" y="9669"/>
                  </a:lnTo>
                  <a:lnTo>
                    <a:pt x="9074" y="9431"/>
                  </a:lnTo>
                  <a:lnTo>
                    <a:pt x="8907" y="9526"/>
                  </a:lnTo>
                  <a:cubicBezTo>
                    <a:pt x="8788" y="9574"/>
                    <a:pt x="8669" y="9645"/>
                    <a:pt x="8502" y="9669"/>
                  </a:cubicBezTo>
                  <a:lnTo>
                    <a:pt x="8335" y="9741"/>
                  </a:lnTo>
                  <a:lnTo>
                    <a:pt x="8240" y="10146"/>
                  </a:lnTo>
                  <a:lnTo>
                    <a:pt x="7883" y="10146"/>
                  </a:lnTo>
                  <a:lnTo>
                    <a:pt x="7788" y="9741"/>
                  </a:lnTo>
                  <a:lnTo>
                    <a:pt x="7621" y="9669"/>
                  </a:lnTo>
                  <a:cubicBezTo>
                    <a:pt x="7502" y="9645"/>
                    <a:pt x="7359" y="9574"/>
                    <a:pt x="7216" y="9526"/>
                  </a:cubicBezTo>
                  <a:lnTo>
                    <a:pt x="7049" y="9431"/>
                  </a:lnTo>
                  <a:lnTo>
                    <a:pt x="6692" y="9669"/>
                  </a:lnTo>
                  <a:lnTo>
                    <a:pt x="6430" y="9407"/>
                  </a:lnTo>
                  <a:lnTo>
                    <a:pt x="6668" y="9050"/>
                  </a:lnTo>
                  <a:lnTo>
                    <a:pt x="6573" y="8860"/>
                  </a:lnTo>
                  <a:cubicBezTo>
                    <a:pt x="6502" y="8740"/>
                    <a:pt x="6454" y="8621"/>
                    <a:pt x="6430" y="8479"/>
                  </a:cubicBezTo>
                  <a:lnTo>
                    <a:pt x="6359" y="8312"/>
                  </a:lnTo>
                  <a:lnTo>
                    <a:pt x="5954" y="8217"/>
                  </a:lnTo>
                  <a:lnTo>
                    <a:pt x="5954" y="7859"/>
                  </a:lnTo>
                  <a:lnTo>
                    <a:pt x="6359" y="7764"/>
                  </a:lnTo>
                  <a:lnTo>
                    <a:pt x="6430" y="7597"/>
                  </a:lnTo>
                  <a:cubicBezTo>
                    <a:pt x="6454" y="7478"/>
                    <a:pt x="6502" y="7312"/>
                    <a:pt x="6573" y="7193"/>
                  </a:cubicBezTo>
                  <a:lnTo>
                    <a:pt x="6668" y="7026"/>
                  </a:lnTo>
                  <a:lnTo>
                    <a:pt x="6430" y="6669"/>
                  </a:lnTo>
                  <a:lnTo>
                    <a:pt x="6692" y="6407"/>
                  </a:lnTo>
                  <a:lnTo>
                    <a:pt x="7049" y="6645"/>
                  </a:lnTo>
                  <a:lnTo>
                    <a:pt x="7216" y="6550"/>
                  </a:lnTo>
                  <a:cubicBezTo>
                    <a:pt x="7335" y="6478"/>
                    <a:pt x="7454" y="6430"/>
                    <a:pt x="7621" y="6407"/>
                  </a:cubicBezTo>
                  <a:lnTo>
                    <a:pt x="7788" y="6335"/>
                  </a:lnTo>
                  <a:lnTo>
                    <a:pt x="7883" y="5930"/>
                  </a:lnTo>
                  <a:close/>
                  <a:moveTo>
                    <a:pt x="0" y="1"/>
                  </a:moveTo>
                  <a:lnTo>
                    <a:pt x="0" y="1930"/>
                  </a:lnTo>
                  <a:lnTo>
                    <a:pt x="0" y="8860"/>
                  </a:lnTo>
                  <a:lnTo>
                    <a:pt x="5906" y="8860"/>
                  </a:lnTo>
                  <a:cubicBezTo>
                    <a:pt x="5954" y="8931"/>
                    <a:pt x="5954" y="8955"/>
                    <a:pt x="5978" y="9026"/>
                  </a:cubicBezTo>
                  <a:lnTo>
                    <a:pt x="5668" y="9503"/>
                  </a:lnTo>
                  <a:lnTo>
                    <a:pt x="6668" y="10479"/>
                  </a:lnTo>
                  <a:lnTo>
                    <a:pt x="7145" y="10169"/>
                  </a:lnTo>
                  <a:cubicBezTo>
                    <a:pt x="7192" y="10217"/>
                    <a:pt x="7240" y="10241"/>
                    <a:pt x="7288" y="10241"/>
                  </a:cubicBezTo>
                  <a:lnTo>
                    <a:pt x="7407" y="10812"/>
                  </a:lnTo>
                  <a:lnTo>
                    <a:pt x="8788" y="10812"/>
                  </a:lnTo>
                  <a:lnTo>
                    <a:pt x="8883" y="10241"/>
                  </a:lnTo>
                  <a:cubicBezTo>
                    <a:pt x="8955" y="10217"/>
                    <a:pt x="9002" y="10217"/>
                    <a:pt x="9050" y="10169"/>
                  </a:cubicBezTo>
                  <a:lnTo>
                    <a:pt x="9526" y="10479"/>
                  </a:lnTo>
                  <a:lnTo>
                    <a:pt x="10502" y="9503"/>
                  </a:lnTo>
                  <a:lnTo>
                    <a:pt x="10217" y="9026"/>
                  </a:lnTo>
                  <a:cubicBezTo>
                    <a:pt x="10241" y="8955"/>
                    <a:pt x="10264" y="8931"/>
                    <a:pt x="10264" y="8860"/>
                  </a:cubicBezTo>
                  <a:lnTo>
                    <a:pt x="10836" y="8717"/>
                  </a:lnTo>
                  <a:lnTo>
                    <a:pt x="10836" y="7359"/>
                  </a:lnTo>
                  <a:lnTo>
                    <a:pt x="10264" y="7240"/>
                  </a:lnTo>
                  <a:cubicBezTo>
                    <a:pt x="10241" y="7169"/>
                    <a:pt x="10241" y="7145"/>
                    <a:pt x="10217" y="7073"/>
                  </a:cubicBezTo>
                  <a:lnTo>
                    <a:pt x="10502" y="6597"/>
                  </a:lnTo>
                  <a:lnTo>
                    <a:pt x="9693" y="5811"/>
                  </a:lnTo>
                  <a:lnTo>
                    <a:pt x="9693" y="1930"/>
                  </a:lnTo>
                  <a:lnTo>
                    <a:pt x="9693"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8" name="Google Shape;738;p51"/>
            <p:cNvSpPr/>
            <p:nvPr/>
          </p:nvSpPr>
          <p:spPr>
            <a:xfrm>
              <a:off x="2493355" y="4120362"/>
              <a:ext cx="140750" cy="21805"/>
            </a:xfrm>
            <a:custGeom>
              <a:rect b="b" l="l" r="r" t="t"/>
              <a:pathLst>
                <a:path extrusionOk="0" h="620" w="4002">
                  <a:moveTo>
                    <a:pt x="0" y="0"/>
                  </a:moveTo>
                  <a:lnTo>
                    <a:pt x="0" y="620"/>
                  </a:lnTo>
                  <a:lnTo>
                    <a:pt x="4001" y="620"/>
                  </a:lnTo>
                  <a:lnTo>
                    <a:pt x="4001"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39" name="Google Shape;739;p51"/>
            <p:cNvSpPr/>
            <p:nvPr/>
          </p:nvSpPr>
          <p:spPr>
            <a:xfrm>
              <a:off x="2492511" y="4162250"/>
              <a:ext cx="108921" cy="21805"/>
            </a:xfrm>
            <a:custGeom>
              <a:rect b="b" l="l" r="r" t="t"/>
              <a:pathLst>
                <a:path extrusionOk="0" h="620" w="3097">
                  <a:moveTo>
                    <a:pt x="1" y="0"/>
                  </a:moveTo>
                  <a:lnTo>
                    <a:pt x="1" y="619"/>
                  </a:lnTo>
                  <a:lnTo>
                    <a:pt x="3096" y="619"/>
                  </a:lnTo>
                  <a:lnTo>
                    <a:pt x="3096"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40" name="Google Shape;740;p51"/>
            <p:cNvSpPr/>
            <p:nvPr/>
          </p:nvSpPr>
          <p:spPr>
            <a:xfrm>
              <a:off x="2492511" y="4203293"/>
              <a:ext cx="66190" cy="21805"/>
            </a:xfrm>
            <a:custGeom>
              <a:rect b="b" l="l" r="r" t="t"/>
              <a:pathLst>
                <a:path extrusionOk="0" h="620" w="1882">
                  <a:moveTo>
                    <a:pt x="1" y="0"/>
                  </a:moveTo>
                  <a:lnTo>
                    <a:pt x="1" y="619"/>
                  </a:lnTo>
                  <a:lnTo>
                    <a:pt x="1882" y="619"/>
                  </a:lnTo>
                  <a:lnTo>
                    <a:pt x="1882" y="0"/>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sp>
          <p:nvSpPr>
            <p:cNvPr id="741" name="Google Shape;741;p51"/>
            <p:cNvSpPr/>
            <p:nvPr/>
          </p:nvSpPr>
          <p:spPr>
            <a:xfrm>
              <a:off x="2493355" y="4245146"/>
              <a:ext cx="32708" cy="21805"/>
            </a:xfrm>
            <a:custGeom>
              <a:rect b="b" l="l" r="r" t="t"/>
              <a:pathLst>
                <a:path extrusionOk="0" h="620" w="930">
                  <a:moveTo>
                    <a:pt x="0" y="1"/>
                  </a:moveTo>
                  <a:lnTo>
                    <a:pt x="0" y="620"/>
                  </a:lnTo>
                  <a:lnTo>
                    <a:pt x="929" y="620"/>
                  </a:lnTo>
                  <a:lnTo>
                    <a:pt x="929" y="1"/>
                  </a:lnTo>
                  <a:close/>
                </a:path>
              </a:pathLst>
            </a:custGeom>
            <a:solidFill>
              <a:srgbClr val="FFFFFF"/>
            </a:solidFill>
            <a:ln>
              <a:noFill/>
            </a:ln>
          </p:spPr>
          <p:txBody>
            <a:bodyPr anchorCtr="0" anchor="ctr" bIns="64600" lIns="64600" spcFirstLastPara="1" rIns="64600" wrap="square" tIns="64600">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747" name="Google Shape;747;p52"/>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749" name="Google Shape;749;p52"/>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grpSp>
        <p:nvGrpSpPr>
          <p:cNvPr id="750" name="Google Shape;750;p52"/>
          <p:cNvGrpSpPr/>
          <p:nvPr/>
        </p:nvGrpSpPr>
        <p:grpSpPr>
          <a:xfrm>
            <a:off x="1376731" y="1474360"/>
            <a:ext cx="420791" cy="335904"/>
            <a:chOff x="4799136" y="3418475"/>
            <a:chExt cx="381981" cy="304924"/>
          </a:xfrm>
        </p:grpSpPr>
        <p:sp>
          <p:nvSpPr>
            <p:cNvPr id="751" name="Google Shape;751;p52"/>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752" name="Google Shape;752;p52"/>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753" name="Google Shape;753;p52"/>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754" name="Google Shape;754;p52"/>
          <p:cNvGrpSpPr/>
          <p:nvPr/>
        </p:nvGrpSpPr>
        <p:grpSpPr>
          <a:xfrm>
            <a:off x="2498699" y="1385397"/>
            <a:ext cx="6370903" cy="3455772"/>
            <a:chOff x="9893300" y="-1282700"/>
            <a:chExt cx="8820300" cy="4784400"/>
          </a:xfrm>
        </p:grpSpPr>
        <p:sp>
          <p:nvSpPr>
            <p:cNvPr id="755" name="Google Shape;755;p52"/>
            <p:cNvSpPr/>
            <p:nvPr/>
          </p:nvSpPr>
          <p:spPr>
            <a:xfrm>
              <a:off x="9893300" y="-1282700"/>
              <a:ext cx="8820300" cy="4784400"/>
            </a:xfrm>
            <a:prstGeom prst="rect">
              <a:avLst/>
            </a:prstGeom>
            <a:solidFill>
              <a:srgbClr val="FFFFFF"/>
            </a:solidFill>
            <a:ln cap="flat" cmpd="sng" w="13750">
              <a:solidFill>
                <a:srgbClr val="00C3B1"/>
              </a:solidFill>
              <a:prstDash val="solid"/>
              <a:round/>
              <a:headEnd len="sm" w="sm" type="none"/>
              <a:tailEnd len="sm" w="sm" type="none"/>
            </a:ln>
            <a:effectLst>
              <a:outerShdw blurRad="41274" rotWithShape="0" algn="bl" dir="5400000" dist="13758">
                <a:srgbClr val="000000">
                  <a:alpha val="50000"/>
                </a:srgbClr>
              </a:outerShdw>
            </a:effectLst>
          </p:spPr>
          <p:txBody>
            <a:bodyPr anchorCtr="0" anchor="ctr" bIns="66025" lIns="66025" spcFirstLastPara="1" rIns="66025" wrap="square" tIns="66025">
              <a:noAutofit/>
            </a:bodyPr>
            <a:lstStyle/>
            <a:p>
              <a:pPr indent="0" lvl="0" marL="0" rtl="0" algn="ctr">
                <a:spcBef>
                  <a:spcPts val="0"/>
                </a:spcBef>
                <a:spcAft>
                  <a:spcPts val="0"/>
                </a:spcAft>
                <a:buNone/>
              </a:pPr>
              <a:r>
                <a:t/>
              </a:r>
              <a:endParaRPr sz="1011">
                <a:latin typeface="Catamaran"/>
                <a:ea typeface="Catamaran"/>
                <a:cs typeface="Catamaran"/>
                <a:sym typeface="Catamaran"/>
              </a:endParaRPr>
            </a:p>
          </p:txBody>
        </p:sp>
        <p:pic>
          <p:nvPicPr>
            <p:cNvPr id="756" name="Google Shape;756;p52"/>
            <p:cNvPicPr preferRelativeResize="0"/>
            <p:nvPr/>
          </p:nvPicPr>
          <p:blipFill rotWithShape="1">
            <a:blip r:embed="rId3">
              <a:alphaModFix/>
            </a:blip>
            <a:srcRect b="0" l="0" r="1448" t="0"/>
            <a:stretch/>
          </p:blipFill>
          <p:spPr>
            <a:xfrm>
              <a:off x="9995525" y="-1187450"/>
              <a:ext cx="8570575" cy="1524000"/>
            </a:xfrm>
            <a:prstGeom prst="rect">
              <a:avLst/>
            </a:prstGeom>
            <a:noFill/>
            <a:ln>
              <a:noFill/>
            </a:ln>
          </p:spPr>
        </p:pic>
        <p:pic>
          <p:nvPicPr>
            <p:cNvPr id="757" name="Google Shape;757;p52"/>
            <p:cNvPicPr preferRelativeResize="0"/>
            <p:nvPr/>
          </p:nvPicPr>
          <p:blipFill>
            <a:blip r:embed="rId4">
              <a:alphaModFix/>
            </a:blip>
            <a:stretch>
              <a:fillRect/>
            </a:stretch>
          </p:blipFill>
          <p:spPr>
            <a:xfrm>
              <a:off x="9995525" y="507150"/>
              <a:ext cx="8570574" cy="830916"/>
            </a:xfrm>
            <a:prstGeom prst="rect">
              <a:avLst/>
            </a:prstGeom>
            <a:noFill/>
            <a:ln>
              <a:noFill/>
            </a:ln>
          </p:spPr>
        </p:pic>
        <p:pic>
          <p:nvPicPr>
            <p:cNvPr id="758" name="Google Shape;758;p52"/>
            <p:cNvPicPr preferRelativeResize="0"/>
            <p:nvPr/>
          </p:nvPicPr>
          <p:blipFill>
            <a:blip r:embed="rId5">
              <a:alphaModFix/>
            </a:blip>
            <a:stretch>
              <a:fillRect/>
            </a:stretch>
          </p:blipFill>
          <p:spPr>
            <a:xfrm>
              <a:off x="9995530" y="1399751"/>
              <a:ext cx="8570576" cy="1992818"/>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764" name="Google Shape;764;p53"/>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3"/>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767" name="Google Shape;767;p53"/>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768" name="Google Shape;768;p53"/>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769" name="Google Shape;769;p53"/>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770" name="Google Shape;770;p53"/>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53"/>
          <p:cNvGrpSpPr/>
          <p:nvPr/>
        </p:nvGrpSpPr>
        <p:grpSpPr>
          <a:xfrm>
            <a:off x="3400143" y="1454198"/>
            <a:ext cx="351260" cy="345065"/>
            <a:chOff x="-60988625" y="2310475"/>
            <a:chExt cx="316650" cy="311150"/>
          </a:xfrm>
        </p:grpSpPr>
        <p:sp>
          <p:nvSpPr>
            <p:cNvPr id="772" name="Google Shape;772;p53"/>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53"/>
          <p:cNvGrpSpPr/>
          <p:nvPr/>
        </p:nvGrpSpPr>
        <p:grpSpPr>
          <a:xfrm>
            <a:off x="1376731" y="1474360"/>
            <a:ext cx="420791" cy="335904"/>
            <a:chOff x="4799136" y="3418475"/>
            <a:chExt cx="381981" cy="304924"/>
          </a:xfrm>
        </p:grpSpPr>
        <p:sp>
          <p:nvSpPr>
            <p:cNvPr id="779" name="Google Shape;779;p53"/>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780" name="Google Shape;780;p53"/>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781" name="Google Shape;781;p53"/>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782" name="Google Shape;782;p53"/>
          <p:cNvGrpSpPr/>
          <p:nvPr/>
        </p:nvGrpSpPr>
        <p:grpSpPr>
          <a:xfrm>
            <a:off x="4663100" y="1385400"/>
            <a:ext cx="4177500" cy="2492700"/>
            <a:chOff x="4653300" y="2049575"/>
            <a:chExt cx="4177500" cy="2492700"/>
          </a:xfrm>
        </p:grpSpPr>
        <p:sp>
          <p:nvSpPr>
            <p:cNvPr id="783" name="Google Shape;783;p53"/>
            <p:cNvSpPr/>
            <p:nvPr/>
          </p:nvSpPr>
          <p:spPr>
            <a:xfrm>
              <a:off x="4653300" y="2049575"/>
              <a:ext cx="4177500" cy="2492700"/>
            </a:xfrm>
            <a:prstGeom prst="rect">
              <a:avLst/>
            </a:prstGeom>
            <a:solidFill>
              <a:srgbClr val="FFFFFF"/>
            </a:solidFill>
            <a:ln cap="flat" cmpd="sng" w="13750">
              <a:solidFill>
                <a:srgbClr val="00C3B1"/>
              </a:solidFill>
              <a:prstDash val="solid"/>
              <a:round/>
              <a:headEnd len="sm" w="sm" type="none"/>
              <a:tailEnd len="sm" w="sm" type="none"/>
            </a:ln>
            <a:effectLst>
              <a:outerShdw blurRad="41274" rotWithShape="0" algn="bl" dir="5400000" dist="13758">
                <a:srgbClr val="000000">
                  <a:alpha val="50000"/>
                </a:srgbClr>
              </a:outerShdw>
            </a:effectLst>
          </p:spPr>
          <p:txBody>
            <a:bodyPr anchorCtr="0" anchor="ctr" bIns="66025" lIns="66025" spcFirstLastPara="1" rIns="66025" wrap="square" tIns="66025">
              <a:noAutofit/>
            </a:bodyPr>
            <a:lstStyle/>
            <a:p>
              <a:pPr indent="0" lvl="0" marL="0" rtl="0" algn="ctr">
                <a:spcBef>
                  <a:spcPts val="0"/>
                </a:spcBef>
                <a:spcAft>
                  <a:spcPts val="0"/>
                </a:spcAft>
                <a:buNone/>
              </a:pPr>
              <a:r>
                <a:t/>
              </a:r>
              <a:endParaRPr sz="1011">
                <a:latin typeface="Catamaran"/>
                <a:ea typeface="Catamaran"/>
                <a:cs typeface="Catamaran"/>
                <a:sym typeface="Catamaran"/>
              </a:endParaRPr>
            </a:p>
          </p:txBody>
        </p:sp>
        <p:pic>
          <p:nvPicPr>
            <p:cNvPr id="784" name="Google Shape;784;p53"/>
            <p:cNvPicPr preferRelativeResize="0"/>
            <p:nvPr/>
          </p:nvPicPr>
          <p:blipFill>
            <a:blip r:embed="rId3">
              <a:alphaModFix/>
            </a:blip>
            <a:stretch>
              <a:fillRect/>
            </a:stretch>
          </p:blipFill>
          <p:spPr>
            <a:xfrm>
              <a:off x="4728900" y="2215900"/>
              <a:ext cx="4047324" cy="2201900"/>
            </a:xfrm>
            <a:prstGeom prst="rect">
              <a:avLst/>
            </a:prstGeom>
            <a:noFill/>
            <a:ln>
              <a:noFill/>
            </a:ln>
          </p:spPr>
        </p:pic>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790" name="Google Shape;790;p54"/>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a:off x="5183947"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794" name="Google Shape;794;p54"/>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795" name="Google Shape;795;p54"/>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796" name="Google Shape;796;p54"/>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797" name="Google Shape;797;p54"/>
          <p:cNvSpPr txBox="1"/>
          <p:nvPr/>
        </p:nvSpPr>
        <p:spPr>
          <a:xfrm>
            <a:off x="4703947" y="205449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03</a:t>
            </a:r>
            <a:endParaRPr b="1" sz="2000">
              <a:solidFill>
                <a:schemeClr val="accent1"/>
              </a:solidFill>
              <a:latin typeface="Orbitron"/>
              <a:ea typeface="Orbitron"/>
              <a:cs typeface="Orbitron"/>
              <a:sym typeface="Orbitron"/>
            </a:endParaRPr>
          </a:p>
        </p:txBody>
      </p:sp>
      <p:sp>
        <p:nvSpPr>
          <p:cNvPr id="798" name="Google Shape;798;p54"/>
          <p:cNvSpPr txBox="1"/>
          <p:nvPr/>
        </p:nvSpPr>
        <p:spPr>
          <a:xfrm>
            <a:off x="4706325" y="2243388"/>
            <a:ext cx="19176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Split into Train/ Test Sets (0.2 ratio)</a:t>
            </a:r>
            <a:endParaRPr b="1" sz="1600">
              <a:solidFill>
                <a:schemeClr val="dk1"/>
              </a:solidFill>
              <a:latin typeface="Catamaran"/>
              <a:ea typeface="Catamaran"/>
              <a:cs typeface="Catamaran"/>
              <a:sym typeface="Catamaran"/>
            </a:endParaRPr>
          </a:p>
        </p:txBody>
      </p:sp>
      <p:sp>
        <p:nvSpPr>
          <p:cNvPr id="799" name="Google Shape;799;p54"/>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4432471"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54"/>
          <p:cNvGrpSpPr/>
          <p:nvPr/>
        </p:nvGrpSpPr>
        <p:grpSpPr>
          <a:xfrm>
            <a:off x="3400143" y="1454198"/>
            <a:ext cx="351260" cy="345065"/>
            <a:chOff x="-60988625" y="2310475"/>
            <a:chExt cx="316650" cy="311150"/>
          </a:xfrm>
        </p:grpSpPr>
        <p:sp>
          <p:nvSpPr>
            <p:cNvPr id="802" name="Google Shape;802;p54"/>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4"/>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4"/>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4"/>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4"/>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4"/>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54"/>
          <p:cNvGrpSpPr/>
          <p:nvPr/>
        </p:nvGrpSpPr>
        <p:grpSpPr>
          <a:xfrm>
            <a:off x="1376731" y="1474360"/>
            <a:ext cx="420791" cy="335904"/>
            <a:chOff x="4799136" y="3418475"/>
            <a:chExt cx="381981" cy="304924"/>
          </a:xfrm>
        </p:grpSpPr>
        <p:sp>
          <p:nvSpPr>
            <p:cNvPr id="809" name="Google Shape;809;p54"/>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10" name="Google Shape;810;p54"/>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11" name="Google Shape;811;p54"/>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812" name="Google Shape;812;p54"/>
          <p:cNvGrpSpPr/>
          <p:nvPr/>
        </p:nvGrpSpPr>
        <p:grpSpPr>
          <a:xfrm>
            <a:off x="5381914" y="1461707"/>
            <a:ext cx="379449" cy="330035"/>
            <a:chOff x="3159194" y="3387490"/>
            <a:chExt cx="379449" cy="330035"/>
          </a:xfrm>
        </p:grpSpPr>
        <p:sp>
          <p:nvSpPr>
            <p:cNvPr id="813" name="Google Shape;813;p54"/>
            <p:cNvSpPr/>
            <p:nvPr/>
          </p:nvSpPr>
          <p:spPr>
            <a:xfrm>
              <a:off x="3303250" y="3387490"/>
              <a:ext cx="235393" cy="129039"/>
            </a:xfrm>
            <a:custGeom>
              <a:rect b="b" l="l" r="r" t="t"/>
              <a:pathLst>
                <a:path extrusionOk="0" h="3669" w="6693">
                  <a:moveTo>
                    <a:pt x="5740" y="1049"/>
                  </a:moveTo>
                  <a:cubicBezTo>
                    <a:pt x="5883" y="1049"/>
                    <a:pt x="6002" y="1168"/>
                    <a:pt x="6026" y="1311"/>
                  </a:cubicBezTo>
                  <a:cubicBezTo>
                    <a:pt x="6026" y="1454"/>
                    <a:pt x="5907" y="1596"/>
                    <a:pt x="5764" y="1596"/>
                  </a:cubicBezTo>
                  <a:lnTo>
                    <a:pt x="4883" y="1596"/>
                  </a:lnTo>
                  <a:cubicBezTo>
                    <a:pt x="4716" y="1596"/>
                    <a:pt x="4597" y="1477"/>
                    <a:pt x="4573" y="1334"/>
                  </a:cubicBezTo>
                  <a:cubicBezTo>
                    <a:pt x="4573" y="1168"/>
                    <a:pt x="4692" y="1049"/>
                    <a:pt x="4835" y="1049"/>
                  </a:cubicBezTo>
                  <a:close/>
                  <a:moveTo>
                    <a:pt x="644" y="644"/>
                  </a:moveTo>
                  <a:cubicBezTo>
                    <a:pt x="1835" y="811"/>
                    <a:pt x="2787" y="1787"/>
                    <a:pt x="2883" y="3001"/>
                  </a:cubicBezTo>
                  <a:lnTo>
                    <a:pt x="644" y="3001"/>
                  </a:lnTo>
                  <a:lnTo>
                    <a:pt x="644" y="644"/>
                  </a:lnTo>
                  <a:close/>
                  <a:moveTo>
                    <a:pt x="1" y="1"/>
                  </a:moveTo>
                  <a:lnTo>
                    <a:pt x="1" y="3668"/>
                  </a:lnTo>
                  <a:lnTo>
                    <a:pt x="3526" y="3668"/>
                  </a:lnTo>
                  <a:lnTo>
                    <a:pt x="3526" y="3335"/>
                  </a:lnTo>
                  <a:lnTo>
                    <a:pt x="3526" y="3216"/>
                  </a:lnTo>
                  <a:cubicBezTo>
                    <a:pt x="3526" y="2668"/>
                    <a:pt x="3406" y="2192"/>
                    <a:pt x="3168" y="1763"/>
                  </a:cubicBezTo>
                  <a:lnTo>
                    <a:pt x="4049" y="1763"/>
                  </a:lnTo>
                  <a:cubicBezTo>
                    <a:pt x="4192" y="2025"/>
                    <a:pt x="4478" y="2239"/>
                    <a:pt x="4812" y="2239"/>
                  </a:cubicBezTo>
                  <a:lnTo>
                    <a:pt x="5740" y="2239"/>
                  </a:lnTo>
                  <a:cubicBezTo>
                    <a:pt x="6264" y="2239"/>
                    <a:pt x="6693" y="1787"/>
                    <a:pt x="6669" y="1287"/>
                  </a:cubicBezTo>
                  <a:cubicBezTo>
                    <a:pt x="6621" y="811"/>
                    <a:pt x="6240" y="406"/>
                    <a:pt x="5764" y="406"/>
                  </a:cubicBezTo>
                  <a:lnTo>
                    <a:pt x="4835" y="406"/>
                  </a:lnTo>
                  <a:cubicBezTo>
                    <a:pt x="4407" y="406"/>
                    <a:pt x="4049" y="715"/>
                    <a:pt x="3954" y="1120"/>
                  </a:cubicBezTo>
                  <a:lnTo>
                    <a:pt x="2763" y="1120"/>
                  </a:lnTo>
                  <a:cubicBezTo>
                    <a:pt x="2168" y="453"/>
                    <a:pt x="1311"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4"/>
            <p:cNvSpPr/>
            <p:nvPr/>
          </p:nvSpPr>
          <p:spPr>
            <a:xfrm>
              <a:off x="3159194" y="3430222"/>
              <a:ext cx="379449" cy="287304"/>
            </a:xfrm>
            <a:custGeom>
              <a:rect b="b" l="l" r="r" t="t"/>
              <a:pathLst>
                <a:path extrusionOk="0" h="8169" w="10789">
                  <a:moveTo>
                    <a:pt x="2859" y="667"/>
                  </a:moveTo>
                  <a:lnTo>
                    <a:pt x="2859" y="3644"/>
                  </a:lnTo>
                  <a:lnTo>
                    <a:pt x="5716" y="3644"/>
                  </a:lnTo>
                  <a:cubicBezTo>
                    <a:pt x="5526" y="4858"/>
                    <a:pt x="4478" y="5787"/>
                    <a:pt x="3192" y="5787"/>
                  </a:cubicBezTo>
                  <a:cubicBezTo>
                    <a:pt x="3178" y="5787"/>
                    <a:pt x="3163" y="5788"/>
                    <a:pt x="3149" y="5788"/>
                  </a:cubicBezTo>
                  <a:cubicBezTo>
                    <a:pt x="1740" y="5788"/>
                    <a:pt x="596" y="4630"/>
                    <a:pt x="596" y="3215"/>
                  </a:cubicBezTo>
                  <a:cubicBezTo>
                    <a:pt x="596" y="1906"/>
                    <a:pt x="1596" y="810"/>
                    <a:pt x="2859" y="667"/>
                  </a:cubicBezTo>
                  <a:close/>
                  <a:moveTo>
                    <a:pt x="10122" y="4597"/>
                  </a:moveTo>
                  <a:lnTo>
                    <a:pt x="10122" y="7573"/>
                  </a:lnTo>
                  <a:lnTo>
                    <a:pt x="7955" y="7573"/>
                  </a:lnTo>
                  <a:lnTo>
                    <a:pt x="7955" y="4597"/>
                  </a:lnTo>
                  <a:close/>
                  <a:moveTo>
                    <a:pt x="3263" y="0"/>
                  </a:moveTo>
                  <a:cubicBezTo>
                    <a:pt x="1501" y="0"/>
                    <a:pt x="1" y="1453"/>
                    <a:pt x="1" y="3215"/>
                  </a:cubicBezTo>
                  <a:cubicBezTo>
                    <a:pt x="1" y="4882"/>
                    <a:pt x="1263" y="6240"/>
                    <a:pt x="2859" y="6406"/>
                  </a:cubicBezTo>
                  <a:lnTo>
                    <a:pt x="2859" y="7621"/>
                  </a:lnTo>
                  <a:lnTo>
                    <a:pt x="7336" y="7621"/>
                  </a:lnTo>
                  <a:lnTo>
                    <a:pt x="7336" y="8169"/>
                  </a:lnTo>
                  <a:lnTo>
                    <a:pt x="10789" y="8169"/>
                  </a:lnTo>
                  <a:lnTo>
                    <a:pt x="10789" y="3906"/>
                  </a:lnTo>
                  <a:lnTo>
                    <a:pt x="7336" y="3906"/>
                  </a:lnTo>
                  <a:lnTo>
                    <a:pt x="7336" y="7002"/>
                  </a:lnTo>
                  <a:lnTo>
                    <a:pt x="3502" y="7002"/>
                  </a:lnTo>
                  <a:lnTo>
                    <a:pt x="3502" y="6406"/>
                  </a:lnTo>
                  <a:cubicBezTo>
                    <a:pt x="4216" y="6335"/>
                    <a:pt x="4883" y="6025"/>
                    <a:pt x="5407" y="5501"/>
                  </a:cubicBezTo>
                  <a:cubicBezTo>
                    <a:pt x="6002" y="4954"/>
                    <a:pt x="6359" y="4144"/>
                    <a:pt x="6383" y="3334"/>
                  </a:cubicBezTo>
                  <a:lnTo>
                    <a:pt x="6383" y="3001"/>
                  </a:lnTo>
                  <a:lnTo>
                    <a:pt x="3502" y="3001"/>
                  </a:lnTo>
                  <a:lnTo>
                    <a:pt x="35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4"/>
            <p:cNvSpPr/>
            <p:nvPr/>
          </p:nvSpPr>
          <p:spPr>
            <a:xfrm>
              <a:off x="3464927" y="3610292"/>
              <a:ext cx="24302" cy="23494"/>
            </a:xfrm>
            <a:custGeom>
              <a:rect b="b" l="l" r="r" t="t"/>
              <a:pathLst>
                <a:path extrusionOk="0" h="668" w="691">
                  <a:moveTo>
                    <a:pt x="357" y="0"/>
                  </a:moveTo>
                  <a:cubicBezTo>
                    <a:pt x="215" y="0"/>
                    <a:pt x="72" y="120"/>
                    <a:pt x="48" y="262"/>
                  </a:cubicBezTo>
                  <a:cubicBezTo>
                    <a:pt x="0" y="477"/>
                    <a:pt x="167" y="667"/>
                    <a:pt x="334" y="667"/>
                  </a:cubicBezTo>
                  <a:cubicBezTo>
                    <a:pt x="476" y="667"/>
                    <a:pt x="643" y="548"/>
                    <a:pt x="667" y="381"/>
                  </a:cubicBezTo>
                  <a:cubicBezTo>
                    <a:pt x="691" y="191"/>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4"/>
            <p:cNvSpPr/>
            <p:nvPr/>
          </p:nvSpPr>
          <p:spPr>
            <a:xfrm>
              <a:off x="3464927" y="3655521"/>
              <a:ext cx="24302" cy="22649"/>
            </a:xfrm>
            <a:custGeom>
              <a:rect b="b" l="l" r="r" t="t"/>
              <a:pathLst>
                <a:path extrusionOk="0" h="644" w="691">
                  <a:moveTo>
                    <a:pt x="357" y="0"/>
                  </a:moveTo>
                  <a:cubicBezTo>
                    <a:pt x="215" y="0"/>
                    <a:pt x="72" y="119"/>
                    <a:pt x="48" y="262"/>
                  </a:cubicBezTo>
                  <a:cubicBezTo>
                    <a:pt x="0" y="477"/>
                    <a:pt x="167" y="643"/>
                    <a:pt x="334" y="643"/>
                  </a:cubicBezTo>
                  <a:cubicBezTo>
                    <a:pt x="476" y="643"/>
                    <a:pt x="643" y="524"/>
                    <a:pt x="667" y="381"/>
                  </a:cubicBezTo>
                  <a:cubicBezTo>
                    <a:pt x="691" y="167"/>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54"/>
          <p:cNvGrpSpPr/>
          <p:nvPr/>
        </p:nvGrpSpPr>
        <p:grpSpPr>
          <a:xfrm>
            <a:off x="527138" y="2984975"/>
            <a:ext cx="8089800" cy="2049300"/>
            <a:chOff x="524925" y="3040500"/>
            <a:chExt cx="8089800" cy="2049300"/>
          </a:xfrm>
        </p:grpSpPr>
        <p:sp>
          <p:nvSpPr>
            <p:cNvPr id="818" name="Google Shape;818;p54"/>
            <p:cNvSpPr/>
            <p:nvPr/>
          </p:nvSpPr>
          <p:spPr>
            <a:xfrm>
              <a:off x="524925" y="3040500"/>
              <a:ext cx="8089800" cy="2049300"/>
            </a:xfrm>
            <a:prstGeom prst="rect">
              <a:avLst/>
            </a:prstGeom>
            <a:solidFill>
              <a:srgbClr val="FFFFFF"/>
            </a:solidFill>
            <a:ln cap="flat" cmpd="sng" w="13750">
              <a:solidFill>
                <a:srgbClr val="00C3B1"/>
              </a:solidFill>
              <a:prstDash val="solid"/>
              <a:round/>
              <a:headEnd len="sm" w="sm" type="none"/>
              <a:tailEnd len="sm" w="sm" type="none"/>
            </a:ln>
            <a:effectLst>
              <a:outerShdw blurRad="41274" rotWithShape="0" algn="bl" dir="5400000" dist="13758">
                <a:srgbClr val="000000">
                  <a:alpha val="50000"/>
                </a:srgbClr>
              </a:outerShdw>
            </a:effectLst>
          </p:spPr>
          <p:txBody>
            <a:bodyPr anchorCtr="0" anchor="ctr" bIns="66025" lIns="66025" spcFirstLastPara="1" rIns="66025" wrap="square" tIns="66025">
              <a:noAutofit/>
            </a:bodyPr>
            <a:lstStyle/>
            <a:p>
              <a:pPr indent="0" lvl="0" marL="0" rtl="0" algn="ctr">
                <a:spcBef>
                  <a:spcPts val="0"/>
                </a:spcBef>
                <a:spcAft>
                  <a:spcPts val="0"/>
                </a:spcAft>
                <a:buNone/>
              </a:pPr>
              <a:r>
                <a:t/>
              </a:r>
              <a:endParaRPr sz="1011">
                <a:latin typeface="Catamaran"/>
                <a:ea typeface="Catamaran"/>
                <a:cs typeface="Catamaran"/>
                <a:sym typeface="Catamaran"/>
              </a:endParaRPr>
            </a:p>
          </p:txBody>
        </p:sp>
        <p:pic>
          <p:nvPicPr>
            <p:cNvPr id="819" name="Google Shape;819;p54"/>
            <p:cNvPicPr preferRelativeResize="0"/>
            <p:nvPr/>
          </p:nvPicPr>
          <p:blipFill>
            <a:blip r:embed="rId3">
              <a:alphaModFix/>
            </a:blip>
            <a:stretch>
              <a:fillRect/>
            </a:stretch>
          </p:blipFill>
          <p:spPr>
            <a:xfrm>
              <a:off x="623888" y="3119413"/>
              <a:ext cx="7896225" cy="1876425"/>
            </a:xfrm>
            <a:prstGeom prst="rect">
              <a:avLst/>
            </a:prstGeom>
            <a:noFill/>
            <a:ln>
              <a:noFill/>
            </a:ln>
          </p:spPr>
        </p:pic>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825" name="Google Shape;825;p55"/>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5"/>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5"/>
          <p:cNvSpPr/>
          <p:nvPr/>
        </p:nvSpPr>
        <p:spPr>
          <a:xfrm>
            <a:off x="5183947"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5"/>
          <p:cNvSpPr/>
          <p:nvPr/>
        </p:nvSpPr>
        <p:spPr>
          <a:xfrm>
            <a:off x="7176401"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5"/>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830" name="Google Shape;830;p55"/>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831" name="Google Shape;831;p55"/>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832" name="Google Shape;832;p55"/>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833" name="Google Shape;833;p55"/>
          <p:cNvSpPr txBox="1"/>
          <p:nvPr/>
        </p:nvSpPr>
        <p:spPr>
          <a:xfrm>
            <a:off x="4703947" y="205449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03</a:t>
            </a:r>
            <a:endParaRPr b="1" sz="2000">
              <a:solidFill>
                <a:schemeClr val="accent1"/>
              </a:solidFill>
              <a:latin typeface="Orbitron"/>
              <a:ea typeface="Orbitron"/>
              <a:cs typeface="Orbitron"/>
              <a:sym typeface="Orbitron"/>
            </a:endParaRPr>
          </a:p>
        </p:txBody>
      </p:sp>
      <p:sp>
        <p:nvSpPr>
          <p:cNvPr id="834" name="Google Shape;834;p55"/>
          <p:cNvSpPr txBox="1"/>
          <p:nvPr/>
        </p:nvSpPr>
        <p:spPr>
          <a:xfrm>
            <a:off x="4706325" y="2243388"/>
            <a:ext cx="19176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Split into Train/ Test Sets (0.2 ratio)</a:t>
            </a:r>
            <a:endParaRPr b="1" sz="1600">
              <a:solidFill>
                <a:schemeClr val="dk1"/>
              </a:solidFill>
              <a:latin typeface="Catamaran"/>
              <a:ea typeface="Catamaran"/>
              <a:cs typeface="Catamaran"/>
              <a:sym typeface="Catamaran"/>
            </a:endParaRPr>
          </a:p>
        </p:txBody>
      </p:sp>
      <p:sp>
        <p:nvSpPr>
          <p:cNvPr id="835" name="Google Shape;835;p55"/>
          <p:cNvSpPr txBox="1"/>
          <p:nvPr/>
        </p:nvSpPr>
        <p:spPr>
          <a:xfrm>
            <a:off x="6696151" y="20506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04</a:t>
            </a:r>
            <a:endParaRPr b="1" sz="2000">
              <a:solidFill>
                <a:schemeClr val="accent1"/>
              </a:solidFill>
              <a:latin typeface="Orbitron"/>
              <a:ea typeface="Orbitron"/>
              <a:cs typeface="Orbitron"/>
              <a:sym typeface="Orbitron"/>
            </a:endParaRPr>
          </a:p>
        </p:txBody>
      </p:sp>
      <p:sp>
        <p:nvSpPr>
          <p:cNvPr id="836" name="Google Shape;836;p55"/>
          <p:cNvSpPr txBox="1"/>
          <p:nvPr/>
        </p:nvSpPr>
        <p:spPr>
          <a:xfrm>
            <a:off x="6696150" y="2296838"/>
            <a:ext cx="17289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Transform with TF-IDF</a:t>
            </a:r>
            <a:endParaRPr b="1" sz="1800">
              <a:solidFill>
                <a:schemeClr val="dk1"/>
              </a:solidFill>
              <a:latin typeface="Catamaran"/>
              <a:ea typeface="Catamaran"/>
              <a:cs typeface="Catamaran"/>
              <a:sym typeface="Catamaran"/>
            </a:endParaRPr>
          </a:p>
        </p:txBody>
      </p:sp>
      <p:sp>
        <p:nvSpPr>
          <p:cNvPr id="837" name="Google Shape;837;p55"/>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5"/>
          <p:cNvSpPr/>
          <p:nvPr/>
        </p:nvSpPr>
        <p:spPr>
          <a:xfrm>
            <a:off x="4432471"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5"/>
          <p:cNvSpPr/>
          <p:nvPr/>
        </p:nvSpPr>
        <p:spPr>
          <a:xfrm>
            <a:off x="6431690"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55"/>
          <p:cNvGrpSpPr/>
          <p:nvPr/>
        </p:nvGrpSpPr>
        <p:grpSpPr>
          <a:xfrm>
            <a:off x="7391773" y="1451093"/>
            <a:ext cx="351251" cy="351247"/>
            <a:chOff x="-63252250" y="1930850"/>
            <a:chExt cx="319000" cy="319025"/>
          </a:xfrm>
        </p:grpSpPr>
        <p:sp>
          <p:nvSpPr>
            <p:cNvPr id="841" name="Google Shape;841;p55"/>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5"/>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55"/>
          <p:cNvGrpSpPr/>
          <p:nvPr/>
        </p:nvGrpSpPr>
        <p:grpSpPr>
          <a:xfrm>
            <a:off x="3400143" y="1454198"/>
            <a:ext cx="351260" cy="345065"/>
            <a:chOff x="-60988625" y="2310475"/>
            <a:chExt cx="316650" cy="311150"/>
          </a:xfrm>
        </p:grpSpPr>
        <p:sp>
          <p:nvSpPr>
            <p:cNvPr id="844" name="Google Shape;844;p55"/>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5"/>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5"/>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5"/>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5"/>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5"/>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55"/>
          <p:cNvGrpSpPr/>
          <p:nvPr/>
        </p:nvGrpSpPr>
        <p:grpSpPr>
          <a:xfrm>
            <a:off x="1376731" y="1474360"/>
            <a:ext cx="420791" cy="335904"/>
            <a:chOff x="4799136" y="3418475"/>
            <a:chExt cx="381981" cy="304924"/>
          </a:xfrm>
        </p:grpSpPr>
        <p:sp>
          <p:nvSpPr>
            <p:cNvPr id="851" name="Google Shape;851;p55"/>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52" name="Google Shape;852;p55"/>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53" name="Google Shape;853;p55"/>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854" name="Google Shape;854;p55"/>
          <p:cNvGrpSpPr/>
          <p:nvPr/>
        </p:nvGrpSpPr>
        <p:grpSpPr>
          <a:xfrm>
            <a:off x="5381914" y="1461707"/>
            <a:ext cx="379449" cy="330035"/>
            <a:chOff x="3159194" y="3387490"/>
            <a:chExt cx="379449" cy="330035"/>
          </a:xfrm>
        </p:grpSpPr>
        <p:sp>
          <p:nvSpPr>
            <p:cNvPr id="855" name="Google Shape;855;p55"/>
            <p:cNvSpPr/>
            <p:nvPr/>
          </p:nvSpPr>
          <p:spPr>
            <a:xfrm>
              <a:off x="3303250" y="3387490"/>
              <a:ext cx="235393" cy="129039"/>
            </a:xfrm>
            <a:custGeom>
              <a:rect b="b" l="l" r="r" t="t"/>
              <a:pathLst>
                <a:path extrusionOk="0" h="3669" w="6693">
                  <a:moveTo>
                    <a:pt x="5740" y="1049"/>
                  </a:moveTo>
                  <a:cubicBezTo>
                    <a:pt x="5883" y="1049"/>
                    <a:pt x="6002" y="1168"/>
                    <a:pt x="6026" y="1311"/>
                  </a:cubicBezTo>
                  <a:cubicBezTo>
                    <a:pt x="6026" y="1454"/>
                    <a:pt x="5907" y="1596"/>
                    <a:pt x="5764" y="1596"/>
                  </a:cubicBezTo>
                  <a:lnTo>
                    <a:pt x="4883" y="1596"/>
                  </a:lnTo>
                  <a:cubicBezTo>
                    <a:pt x="4716" y="1596"/>
                    <a:pt x="4597" y="1477"/>
                    <a:pt x="4573" y="1334"/>
                  </a:cubicBezTo>
                  <a:cubicBezTo>
                    <a:pt x="4573" y="1168"/>
                    <a:pt x="4692" y="1049"/>
                    <a:pt x="4835" y="1049"/>
                  </a:cubicBezTo>
                  <a:close/>
                  <a:moveTo>
                    <a:pt x="644" y="644"/>
                  </a:moveTo>
                  <a:cubicBezTo>
                    <a:pt x="1835" y="811"/>
                    <a:pt x="2787" y="1787"/>
                    <a:pt x="2883" y="3001"/>
                  </a:cubicBezTo>
                  <a:lnTo>
                    <a:pt x="644" y="3001"/>
                  </a:lnTo>
                  <a:lnTo>
                    <a:pt x="644" y="644"/>
                  </a:lnTo>
                  <a:close/>
                  <a:moveTo>
                    <a:pt x="1" y="1"/>
                  </a:moveTo>
                  <a:lnTo>
                    <a:pt x="1" y="3668"/>
                  </a:lnTo>
                  <a:lnTo>
                    <a:pt x="3526" y="3668"/>
                  </a:lnTo>
                  <a:lnTo>
                    <a:pt x="3526" y="3335"/>
                  </a:lnTo>
                  <a:lnTo>
                    <a:pt x="3526" y="3216"/>
                  </a:lnTo>
                  <a:cubicBezTo>
                    <a:pt x="3526" y="2668"/>
                    <a:pt x="3406" y="2192"/>
                    <a:pt x="3168" y="1763"/>
                  </a:cubicBezTo>
                  <a:lnTo>
                    <a:pt x="4049" y="1763"/>
                  </a:lnTo>
                  <a:cubicBezTo>
                    <a:pt x="4192" y="2025"/>
                    <a:pt x="4478" y="2239"/>
                    <a:pt x="4812" y="2239"/>
                  </a:cubicBezTo>
                  <a:lnTo>
                    <a:pt x="5740" y="2239"/>
                  </a:lnTo>
                  <a:cubicBezTo>
                    <a:pt x="6264" y="2239"/>
                    <a:pt x="6693" y="1787"/>
                    <a:pt x="6669" y="1287"/>
                  </a:cubicBezTo>
                  <a:cubicBezTo>
                    <a:pt x="6621" y="811"/>
                    <a:pt x="6240" y="406"/>
                    <a:pt x="5764" y="406"/>
                  </a:cubicBezTo>
                  <a:lnTo>
                    <a:pt x="4835" y="406"/>
                  </a:lnTo>
                  <a:cubicBezTo>
                    <a:pt x="4407" y="406"/>
                    <a:pt x="4049" y="715"/>
                    <a:pt x="3954" y="1120"/>
                  </a:cubicBezTo>
                  <a:lnTo>
                    <a:pt x="2763" y="1120"/>
                  </a:lnTo>
                  <a:cubicBezTo>
                    <a:pt x="2168" y="453"/>
                    <a:pt x="1311"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5"/>
            <p:cNvSpPr/>
            <p:nvPr/>
          </p:nvSpPr>
          <p:spPr>
            <a:xfrm>
              <a:off x="3159194" y="3430222"/>
              <a:ext cx="379449" cy="287304"/>
            </a:xfrm>
            <a:custGeom>
              <a:rect b="b" l="l" r="r" t="t"/>
              <a:pathLst>
                <a:path extrusionOk="0" h="8169" w="10789">
                  <a:moveTo>
                    <a:pt x="2859" y="667"/>
                  </a:moveTo>
                  <a:lnTo>
                    <a:pt x="2859" y="3644"/>
                  </a:lnTo>
                  <a:lnTo>
                    <a:pt x="5716" y="3644"/>
                  </a:lnTo>
                  <a:cubicBezTo>
                    <a:pt x="5526" y="4858"/>
                    <a:pt x="4478" y="5787"/>
                    <a:pt x="3192" y="5787"/>
                  </a:cubicBezTo>
                  <a:cubicBezTo>
                    <a:pt x="3178" y="5787"/>
                    <a:pt x="3163" y="5788"/>
                    <a:pt x="3149" y="5788"/>
                  </a:cubicBezTo>
                  <a:cubicBezTo>
                    <a:pt x="1740" y="5788"/>
                    <a:pt x="596" y="4630"/>
                    <a:pt x="596" y="3215"/>
                  </a:cubicBezTo>
                  <a:cubicBezTo>
                    <a:pt x="596" y="1906"/>
                    <a:pt x="1596" y="810"/>
                    <a:pt x="2859" y="667"/>
                  </a:cubicBezTo>
                  <a:close/>
                  <a:moveTo>
                    <a:pt x="10122" y="4597"/>
                  </a:moveTo>
                  <a:lnTo>
                    <a:pt x="10122" y="7573"/>
                  </a:lnTo>
                  <a:lnTo>
                    <a:pt x="7955" y="7573"/>
                  </a:lnTo>
                  <a:lnTo>
                    <a:pt x="7955" y="4597"/>
                  </a:lnTo>
                  <a:close/>
                  <a:moveTo>
                    <a:pt x="3263" y="0"/>
                  </a:moveTo>
                  <a:cubicBezTo>
                    <a:pt x="1501" y="0"/>
                    <a:pt x="1" y="1453"/>
                    <a:pt x="1" y="3215"/>
                  </a:cubicBezTo>
                  <a:cubicBezTo>
                    <a:pt x="1" y="4882"/>
                    <a:pt x="1263" y="6240"/>
                    <a:pt x="2859" y="6406"/>
                  </a:cubicBezTo>
                  <a:lnTo>
                    <a:pt x="2859" y="7621"/>
                  </a:lnTo>
                  <a:lnTo>
                    <a:pt x="7336" y="7621"/>
                  </a:lnTo>
                  <a:lnTo>
                    <a:pt x="7336" y="8169"/>
                  </a:lnTo>
                  <a:lnTo>
                    <a:pt x="10789" y="8169"/>
                  </a:lnTo>
                  <a:lnTo>
                    <a:pt x="10789" y="3906"/>
                  </a:lnTo>
                  <a:lnTo>
                    <a:pt x="7336" y="3906"/>
                  </a:lnTo>
                  <a:lnTo>
                    <a:pt x="7336" y="7002"/>
                  </a:lnTo>
                  <a:lnTo>
                    <a:pt x="3502" y="7002"/>
                  </a:lnTo>
                  <a:lnTo>
                    <a:pt x="3502" y="6406"/>
                  </a:lnTo>
                  <a:cubicBezTo>
                    <a:pt x="4216" y="6335"/>
                    <a:pt x="4883" y="6025"/>
                    <a:pt x="5407" y="5501"/>
                  </a:cubicBezTo>
                  <a:cubicBezTo>
                    <a:pt x="6002" y="4954"/>
                    <a:pt x="6359" y="4144"/>
                    <a:pt x="6383" y="3334"/>
                  </a:cubicBezTo>
                  <a:lnTo>
                    <a:pt x="6383" y="3001"/>
                  </a:lnTo>
                  <a:lnTo>
                    <a:pt x="3502" y="3001"/>
                  </a:lnTo>
                  <a:lnTo>
                    <a:pt x="35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5"/>
            <p:cNvSpPr/>
            <p:nvPr/>
          </p:nvSpPr>
          <p:spPr>
            <a:xfrm>
              <a:off x="3464927" y="3610292"/>
              <a:ext cx="24302" cy="23494"/>
            </a:xfrm>
            <a:custGeom>
              <a:rect b="b" l="l" r="r" t="t"/>
              <a:pathLst>
                <a:path extrusionOk="0" h="668" w="691">
                  <a:moveTo>
                    <a:pt x="357" y="0"/>
                  </a:moveTo>
                  <a:cubicBezTo>
                    <a:pt x="215" y="0"/>
                    <a:pt x="72" y="120"/>
                    <a:pt x="48" y="262"/>
                  </a:cubicBezTo>
                  <a:cubicBezTo>
                    <a:pt x="0" y="477"/>
                    <a:pt x="167" y="667"/>
                    <a:pt x="334" y="667"/>
                  </a:cubicBezTo>
                  <a:cubicBezTo>
                    <a:pt x="476" y="667"/>
                    <a:pt x="643" y="548"/>
                    <a:pt x="667" y="381"/>
                  </a:cubicBezTo>
                  <a:cubicBezTo>
                    <a:pt x="691" y="191"/>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5"/>
            <p:cNvSpPr/>
            <p:nvPr/>
          </p:nvSpPr>
          <p:spPr>
            <a:xfrm>
              <a:off x="3464927" y="3655521"/>
              <a:ext cx="24302" cy="22649"/>
            </a:xfrm>
            <a:custGeom>
              <a:rect b="b" l="l" r="r" t="t"/>
              <a:pathLst>
                <a:path extrusionOk="0" h="644" w="691">
                  <a:moveTo>
                    <a:pt x="357" y="0"/>
                  </a:moveTo>
                  <a:cubicBezTo>
                    <a:pt x="215" y="0"/>
                    <a:pt x="72" y="119"/>
                    <a:pt x="48" y="262"/>
                  </a:cubicBezTo>
                  <a:cubicBezTo>
                    <a:pt x="0" y="477"/>
                    <a:pt x="167" y="643"/>
                    <a:pt x="334" y="643"/>
                  </a:cubicBezTo>
                  <a:cubicBezTo>
                    <a:pt x="476" y="643"/>
                    <a:pt x="643" y="524"/>
                    <a:pt x="667" y="381"/>
                  </a:cubicBezTo>
                  <a:cubicBezTo>
                    <a:pt x="691" y="167"/>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55"/>
          <p:cNvSpPr/>
          <p:nvPr/>
        </p:nvSpPr>
        <p:spPr>
          <a:xfrm>
            <a:off x="527150" y="3460000"/>
            <a:ext cx="8089800" cy="1336200"/>
          </a:xfrm>
          <a:prstGeom prst="rect">
            <a:avLst/>
          </a:prstGeom>
          <a:solidFill>
            <a:srgbClr val="FFFFFF"/>
          </a:solidFill>
          <a:ln cap="flat" cmpd="sng" w="13750">
            <a:solidFill>
              <a:srgbClr val="00C3B1"/>
            </a:solidFill>
            <a:prstDash val="solid"/>
            <a:round/>
            <a:headEnd len="sm" w="sm" type="none"/>
            <a:tailEnd len="sm" w="sm" type="none"/>
          </a:ln>
          <a:effectLst>
            <a:outerShdw blurRad="41274" rotWithShape="0" algn="bl" dir="5400000" dist="13758">
              <a:srgbClr val="000000">
                <a:alpha val="50000"/>
              </a:srgbClr>
            </a:outerShdw>
          </a:effectLst>
        </p:spPr>
        <p:txBody>
          <a:bodyPr anchorCtr="0" anchor="ctr" bIns="66025" lIns="66025" spcFirstLastPara="1" rIns="66025" wrap="square" tIns="66025">
            <a:noAutofit/>
          </a:bodyPr>
          <a:lstStyle/>
          <a:p>
            <a:pPr indent="0" lvl="0" marL="0" rtl="0" algn="ctr">
              <a:spcBef>
                <a:spcPts val="0"/>
              </a:spcBef>
              <a:spcAft>
                <a:spcPts val="0"/>
              </a:spcAft>
              <a:buNone/>
            </a:pPr>
            <a:r>
              <a:t/>
            </a:r>
            <a:endParaRPr sz="1011">
              <a:latin typeface="Catamaran"/>
              <a:ea typeface="Catamaran"/>
              <a:cs typeface="Catamaran"/>
              <a:sym typeface="Catamaran"/>
            </a:endParaRPr>
          </a:p>
        </p:txBody>
      </p:sp>
      <p:pic>
        <p:nvPicPr>
          <p:cNvPr id="860" name="Google Shape;860;p55"/>
          <p:cNvPicPr preferRelativeResize="0"/>
          <p:nvPr/>
        </p:nvPicPr>
        <p:blipFill>
          <a:blip r:embed="rId3">
            <a:alphaModFix/>
          </a:blip>
          <a:stretch>
            <a:fillRect/>
          </a:stretch>
        </p:blipFill>
        <p:spPr>
          <a:xfrm>
            <a:off x="623625" y="3582675"/>
            <a:ext cx="7896850" cy="1051900"/>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6"/>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866" name="Google Shape;866;p56"/>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6"/>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6"/>
          <p:cNvSpPr/>
          <p:nvPr/>
        </p:nvSpPr>
        <p:spPr>
          <a:xfrm>
            <a:off x="5183947"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7176401"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871" name="Google Shape;871;p56"/>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872" name="Google Shape;872;p56"/>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873" name="Google Shape;873;p56"/>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874" name="Google Shape;874;p56"/>
          <p:cNvSpPr txBox="1"/>
          <p:nvPr/>
        </p:nvSpPr>
        <p:spPr>
          <a:xfrm>
            <a:off x="4703947" y="205449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03</a:t>
            </a:r>
            <a:endParaRPr b="1" sz="2000">
              <a:solidFill>
                <a:schemeClr val="accent1"/>
              </a:solidFill>
              <a:latin typeface="Orbitron"/>
              <a:ea typeface="Orbitron"/>
              <a:cs typeface="Orbitron"/>
              <a:sym typeface="Orbitron"/>
            </a:endParaRPr>
          </a:p>
        </p:txBody>
      </p:sp>
      <p:sp>
        <p:nvSpPr>
          <p:cNvPr id="875" name="Google Shape;875;p56"/>
          <p:cNvSpPr txBox="1"/>
          <p:nvPr/>
        </p:nvSpPr>
        <p:spPr>
          <a:xfrm>
            <a:off x="4706325" y="2243388"/>
            <a:ext cx="19176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Split into Train/ Test Sets (0.2 ratio)</a:t>
            </a:r>
            <a:endParaRPr b="1" sz="1600">
              <a:solidFill>
                <a:schemeClr val="dk1"/>
              </a:solidFill>
              <a:latin typeface="Catamaran"/>
              <a:ea typeface="Catamaran"/>
              <a:cs typeface="Catamaran"/>
              <a:sym typeface="Catamaran"/>
            </a:endParaRPr>
          </a:p>
        </p:txBody>
      </p:sp>
      <p:sp>
        <p:nvSpPr>
          <p:cNvPr id="876" name="Google Shape;876;p56"/>
          <p:cNvSpPr txBox="1"/>
          <p:nvPr/>
        </p:nvSpPr>
        <p:spPr>
          <a:xfrm>
            <a:off x="6696151" y="20506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04</a:t>
            </a:r>
            <a:endParaRPr b="1" sz="2000">
              <a:solidFill>
                <a:schemeClr val="accent1"/>
              </a:solidFill>
              <a:latin typeface="Orbitron"/>
              <a:ea typeface="Orbitron"/>
              <a:cs typeface="Orbitron"/>
              <a:sym typeface="Orbitron"/>
            </a:endParaRPr>
          </a:p>
        </p:txBody>
      </p:sp>
      <p:sp>
        <p:nvSpPr>
          <p:cNvPr id="877" name="Google Shape;877;p56"/>
          <p:cNvSpPr txBox="1"/>
          <p:nvPr/>
        </p:nvSpPr>
        <p:spPr>
          <a:xfrm>
            <a:off x="6696150" y="2296838"/>
            <a:ext cx="17289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Transform with TF-IDF</a:t>
            </a:r>
            <a:endParaRPr b="1" sz="1800">
              <a:solidFill>
                <a:schemeClr val="dk1"/>
              </a:solidFill>
              <a:latin typeface="Catamaran"/>
              <a:ea typeface="Catamaran"/>
              <a:cs typeface="Catamaran"/>
              <a:sym typeface="Catamaran"/>
            </a:endParaRPr>
          </a:p>
        </p:txBody>
      </p:sp>
      <p:sp>
        <p:nvSpPr>
          <p:cNvPr id="878" name="Google Shape;878;p56"/>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4432471"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6431690"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56"/>
          <p:cNvGrpSpPr/>
          <p:nvPr/>
        </p:nvGrpSpPr>
        <p:grpSpPr>
          <a:xfrm>
            <a:off x="7391773" y="1451093"/>
            <a:ext cx="351251" cy="351247"/>
            <a:chOff x="-63252250" y="1930850"/>
            <a:chExt cx="319000" cy="319025"/>
          </a:xfrm>
        </p:grpSpPr>
        <p:sp>
          <p:nvSpPr>
            <p:cNvPr id="882" name="Google Shape;882;p56"/>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56"/>
          <p:cNvGrpSpPr/>
          <p:nvPr/>
        </p:nvGrpSpPr>
        <p:grpSpPr>
          <a:xfrm>
            <a:off x="3400143" y="1454198"/>
            <a:ext cx="351260" cy="345065"/>
            <a:chOff x="-60988625" y="2310475"/>
            <a:chExt cx="316650" cy="311150"/>
          </a:xfrm>
        </p:grpSpPr>
        <p:sp>
          <p:nvSpPr>
            <p:cNvPr id="885" name="Google Shape;885;p56"/>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6"/>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6"/>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56"/>
          <p:cNvSpPr/>
          <p:nvPr/>
        </p:nvSpPr>
        <p:spPr>
          <a:xfrm>
            <a:off x="1478363" y="333973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6"/>
          <p:cNvSpPr txBox="1"/>
          <p:nvPr/>
        </p:nvSpPr>
        <p:spPr>
          <a:xfrm>
            <a:off x="860225" y="4495325"/>
            <a:ext cx="19176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Train 3 ML Models (sklearn)</a:t>
            </a:r>
            <a:endParaRPr b="1" sz="1800">
              <a:solidFill>
                <a:schemeClr val="dk1"/>
              </a:solidFill>
              <a:latin typeface="Catamaran"/>
              <a:ea typeface="Catamaran"/>
              <a:cs typeface="Catamaran"/>
              <a:sym typeface="Catamaran"/>
            </a:endParaRPr>
          </a:p>
        </p:txBody>
      </p:sp>
      <p:sp>
        <p:nvSpPr>
          <p:cNvPr id="893" name="Google Shape;893;p56"/>
          <p:cNvSpPr txBox="1"/>
          <p:nvPr/>
        </p:nvSpPr>
        <p:spPr>
          <a:xfrm>
            <a:off x="998213" y="415129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05</a:t>
            </a:r>
            <a:endParaRPr b="1" sz="2000">
              <a:solidFill>
                <a:schemeClr val="accent1"/>
              </a:solidFill>
              <a:latin typeface="Orbitron"/>
              <a:ea typeface="Orbitron"/>
              <a:cs typeface="Orbitron"/>
              <a:sym typeface="Orbitron"/>
            </a:endParaRPr>
          </a:p>
        </p:txBody>
      </p:sp>
      <p:cxnSp>
        <p:nvCxnSpPr>
          <p:cNvPr id="894" name="Google Shape;894;p56"/>
          <p:cNvCxnSpPr>
            <a:stCxn id="877" idx="2"/>
            <a:endCxn id="891" idx="6"/>
          </p:cNvCxnSpPr>
          <p:nvPr/>
        </p:nvCxnSpPr>
        <p:spPr>
          <a:xfrm rot="5400000">
            <a:off x="4464450" y="243488"/>
            <a:ext cx="494400" cy="5697900"/>
          </a:xfrm>
          <a:prstGeom prst="bentConnector3">
            <a:avLst>
              <a:gd fmla="val 50009" name="adj1"/>
            </a:avLst>
          </a:prstGeom>
          <a:noFill/>
          <a:ln cap="flat" cmpd="sng" w="28575">
            <a:solidFill>
              <a:schemeClr val="accent1"/>
            </a:solidFill>
            <a:prstDash val="solid"/>
            <a:round/>
            <a:headEnd len="med" w="med" type="none"/>
            <a:tailEnd len="med" w="med" type="triangle"/>
          </a:ln>
        </p:spPr>
      </p:cxnSp>
      <p:grpSp>
        <p:nvGrpSpPr>
          <p:cNvPr id="895" name="Google Shape;895;p56"/>
          <p:cNvGrpSpPr/>
          <p:nvPr/>
        </p:nvGrpSpPr>
        <p:grpSpPr>
          <a:xfrm>
            <a:off x="1376731" y="1474360"/>
            <a:ext cx="420791" cy="335904"/>
            <a:chOff x="4799136" y="3418475"/>
            <a:chExt cx="381981" cy="304924"/>
          </a:xfrm>
        </p:grpSpPr>
        <p:sp>
          <p:nvSpPr>
            <p:cNvPr id="896" name="Google Shape;896;p56"/>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97" name="Google Shape;897;p56"/>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898" name="Google Shape;898;p56"/>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899" name="Google Shape;899;p56"/>
          <p:cNvGrpSpPr/>
          <p:nvPr/>
        </p:nvGrpSpPr>
        <p:grpSpPr>
          <a:xfrm>
            <a:off x="5381914" y="1461707"/>
            <a:ext cx="379449" cy="330035"/>
            <a:chOff x="3159194" y="3387490"/>
            <a:chExt cx="379449" cy="330035"/>
          </a:xfrm>
        </p:grpSpPr>
        <p:sp>
          <p:nvSpPr>
            <p:cNvPr id="900" name="Google Shape;900;p56"/>
            <p:cNvSpPr/>
            <p:nvPr/>
          </p:nvSpPr>
          <p:spPr>
            <a:xfrm>
              <a:off x="3303250" y="3387490"/>
              <a:ext cx="235393" cy="129039"/>
            </a:xfrm>
            <a:custGeom>
              <a:rect b="b" l="l" r="r" t="t"/>
              <a:pathLst>
                <a:path extrusionOk="0" h="3669" w="6693">
                  <a:moveTo>
                    <a:pt x="5740" y="1049"/>
                  </a:moveTo>
                  <a:cubicBezTo>
                    <a:pt x="5883" y="1049"/>
                    <a:pt x="6002" y="1168"/>
                    <a:pt x="6026" y="1311"/>
                  </a:cubicBezTo>
                  <a:cubicBezTo>
                    <a:pt x="6026" y="1454"/>
                    <a:pt x="5907" y="1596"/>
                    <a:pt x="5764" y="1596"/>
                  </a:cubicBezTo>
                  <a:lnTo>
                    <a:pt x="4883" y="1596"/>
                  </a:lnTo>
                  <a:cubicBezTo>
                    <a:pt x="4716" y="1596"/>
                    <a:pt x="4597" y="1477"/>
                    <a:pt x="4573" y="1334"/>
                  </a:cubicBezTo>
                  <a:cubicBezTo>
                    <a:pt x="4573" y="1168"/>
                    <a:pt x="4692" y="1049"/>
                    <a:pt x="4835" y="1049"/>
                  </a:cubicBezTo>
                  <a:close/>
                  <a:moveTo>
                    <a:pt x="644" y="644"/>
                  </a:moveTo>
                  <a:cubicBezTo>
                    <a:pt x="1835" y="811"/>
                    <a:pt x="2787" y="1787"/>
                    <a:pt x="2883" y="3001"/>
                  </a:cubicBezTo>
                  <a:lnTo>
                    <a:pt x="644" y="3001"/>
                  </a:lnTo>
                  <a:lnTo>
                    <a:pt x="644" y="644"/>
                  </a:lnTo>
                  <a:close/>
                  <a:moveTo>
                    <a:pt x="1" y="1"/>
                  </a:moveTo>
                  <a:lnTo>
                    <a:pt x="1" y="3668"/>
                  </a:lnTo>
                  <a:lnTo>
                    <a:pt x="3526" y="3668"/>
                  </a:lnTo>
                  <a:lnTo>
                    <a:pt x="3526" y="3335"/>
                  </a:lnTo>
                  <a:lnTo>
                    <a:pt x="3526" y="3216"/>
                  </a:lnTo>
                  <a:cubicBezTo>
                    <a:pt x="3526" y="2668"/>
                    <a:pt x="3406" y="2192"/>
                    <a:pt x="3168" y="1763"/>
                  </a:cubicBezTo>
                  <a:lnTo>
                    <a:pt x="4049" y="1763"/>
                  </a:lnTo>
                  <a:cubicBezTo>
                    <a:pt x="4192" y="2025"/>
                    <a:pt x="4478" y="2239"/>
                    <a:pt x="4812" y="2239"/>
                  </a:cubicBezTo>
                  <a:lnTo>
                    <a:pt x="5740" y="2239"/>
                  </a:lnTo>
                  <a:cubicBezTo>
                    <a:pt x="6264" y="2239"/>
                    <a:pt x="6693" y="1787"/>
                    <a:pt x="6669" y="1287"/>
                  </a:cubicBezTo>
                  <a:cubicBezTo>
                    <a:pt x="6621" y="811"/>
                    <a:pt x="6240" y="406"/>
                    <a:pt x="5764" y="406"/>
                  </a:cubicBezTo>
                  <a:lnTo>
                    <a:pt x="4835" y="406"/>
                  </a:lnTo>
                  <a:cubicBezTo>
                    <a:pt x="4407" y="406"/>
                    <a:pt x="4049" y="715"/>
                    <a:pt x="3954" y="1120"/>
                  </a:cubicBezTo>
                  <a:lnTo>
                    <a:pt x="2763" y="1120"/>
                  </a:lnTo>
                  <a:cubicBezTo>
                    <a:pt x="2168" y="453"/>
                    <a:pt x="1311"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6"/>
            <p:cNvSpPr/>
            <p:nvPr/>
          </p:nvSpPr>
          <p:spPr>
            <a:xfrm>
              <a:off x="3159194" y="3430222"/>
              <a:ext cx="379449" cy="287304"/>
            </a:xfrm>
            <a:custGeom>
              <a:rect b="b" l="l" r="r" t="t"/>
              <a:pathLst>
                <a:path extrusionOk="0" h="8169" w="10789">
                  <a:moveTo>
                    <a:pt x="2859" y="667"/>
                  </a:moveTo>
                  <a:lnTo>
                    <a:pt x="2859" y="3644"/>
                  </a:lnTo>
                  <a:lnTo>
                    <a:pt x="5716" y="3644"/>
                  </a:lnTo>
                  <a:cubicBezTo>
                    <a:pt x="5526" y="4858"/>
                    <a:pt x="4478" y="5787"/>
                    <a:pt x="3192" y="5787"/>
                  </a:cubicBezTo>
                  <a:cubicBezTo>
                    <a:pt x="3178" y="5787"/>
                    <a:pt x="3163" y="5788"/>
                    <a:pt x="3149" y="5788"/>
                  </a:cubicBezTo>
                  <a:cubicBezTo>
                    <a:pt x="1740" y="5788"/>
                    <a:pt x="596" y="4630"/>
                    <a:pt x="596" y="3215"/>
                  </a:cubicBezTo>
                  <a:cubicBezTo>
                    <a:pt x="596" y="1906"/>
                    <a:pt x="1596" y="810"/>
                    <a:pt x="2859" y="667"/>
                  </a:cubicBezTo>
                  <a:close/>
                  <a:moveTo>
                    <a:pt x="10122" y="4597"/>
                  </a:moveTo>
                  <a:lnTo>
                    <a:pt x="10122" y="7573"/>
                  </a:lnTo>
                  <a:lnTo>
                    <a:pt x="7955" y="7573"/>
                  </a:lnTo>
                  <a:lnTo>
                    <a:pt x="7955" y="4597"/>
                  </a:lnTo>
                  <a:close/>
                  <a:moveTo>
                    <a:pt x="3263" y="0"/>
                  </a:moveTo>
                  <a:cubicBezTo>
                    <a:pt x="1501" y="0"/>
                    <a:pt x="1" y="1453"/>
                    <a:pt x="1" y="3215"/>
                  </a:cubicBezTo>
                  <a:cubicBezTo>
                    <a:pt x="1" y="4882"/>
                    <a:pt x="1263" y="6240"/>
                    <a:pt x="2859" y="6406"/>
                  </a:cubicBezTo>
                  <a:lnTo>
                    <a:pt x="2859" y="7621"/>
                  </a:lnTo>
                  <a:lnTo>
                    <a:pt x="7336" y="7621"/>
                  </a:lnTo>
                  <a:lnTo>
                    <a:pt x="7336" y="8169"/>
                  </a:lnTo>
                  <a:lnTo>
                    <a:pt x="10789" y="8169"/>
                  </a:lnTo>
                  <a:lnTo>
                    <a:pt x="10789" y="3906"/>
                  </a:lnTo>
                  <a:lnTo>
                    <a:pt x="7336" y="3906"/>
                  </a:lnTo>
                  <a:lnTo>
                    <a:pt x="7336" y="7002"/>
                  </a:lnTo>
                  <a:lnTo>
                    <a:pt x="3502" y="7002"/>
                  </a:lnTo>
                  <a:lnTo>
                    <a:pt x="3502" y="6406"/>
                  </a:lnTo>
                  <a:cubicBezTo>
                    <a:pt x="4216" y="6335"/>
                    <a:pt x="4883" y="6025"/>
                    <a:pt x="5407" y="5501"/>
                  </a:cubicBezTo>
                  <a:cubicBezTo>
                    <a:pt x="6002" y="4954"/>
                    <a:pt x="6359" y="4144"/>
                    <a:pt x="6383" y="3334"/>
                  </a:cubicBezTo>
                  <a:lnTo>
                    <a:pt x="6383" y="3001"/>
                  </a:lnTo>
                  <a:lnTo>
                    <a:pt x="3502" y="3001"/>
                  </a:lnTo>
                  <a:lnTo>
                    <a:pt x="35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6"/>
            <p:cNvSpPr/>
            <p:nvPr/>
          </p:nvSpPr>
          <p:spPr>
            <a:xfrm>
              <a:off x="3464927" y="3610292"/>
              <a:ext cx="24302" cy="23494"/>
            </a:xfrm>
            <a:custGeom>
              <a:rect b="b" l="l" r="r" t="t"/>
              <a:pathLst>
                <a:path extrusionOk="0" h="668" w="691">
                  <a:moveTo>
                    <a:pt x="357" y="0"/>
                  </a:moveTo>
                  <a:cubicBezTo>
                    <a:pt x="215" y="0"/>
                    <a:pt x="72" y="120"/>
                    <a:pt x="48" y="262"/>
                  </a:cubicBezTo>
                  <a:cubicBezTo>
                    <a:pt x="0" y="477"/>
                    <a:pt x="167" y="667"/>
                    <a:pt x="334" y="667"/>
                  </a:cubicBezTo>
                  <a:cubicBezTo>
                    <a:pt x="476" y="667"/>
                    <a:pt x="643" y="548"/>
                    <a:pt x="667" y="381"/>
                  </a:cubicBezTo>
                  <a:cubicBezTo>
                    <a:pt x="691" y="191"/>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6"/>
            <p:cNvSpPr/>
            <p:nvPr/>
          </p:nvSpPr>
          <p:spPr>
            <a:xfrm>
              <a:off x="3464927" y="3655521"/>
              <a:ext cx="24302" cy="22649"/>
            </a:xfrm>
            <a:custGeom>
              <a:rect b="b" l="l" r="r" t="t"/>
              <a:pathLst>
                <a:path extrusionOk="0" h="644" w="691">
                  <a:moveTo>
                    <a:pt x="357" y="0"/>
                  </a:moveTo>
                  <a:cubicBezTo>
                    <a:pt x="215" y="0"/>
                    <a:pt x="72" y="119"/>
                    <a:pt x="48" y="262"/>
                  </a:cubicBezTo>
                  <a:cubicBezTo>
                    <a:pt x="0" y="477"/>
                    <a:pt x="167" y="643"/>
                    <a:pt x="334" y="643"/>
                  </a:cubicBezTo>
                  <a:cubicBezTo>
                    <a:pt x="476" y="643"/>
                    <a:pt x="643" y="524"/>
                    <a:pt x="667" y="381"/>
                  </a:cubicBezTo>
                  <a:cubicBezTo>
                    <a:pt x="691" y="167"/>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56"/>
          <p:cNvGrpSpPr/>
          <p:nvPr/>
        </p:nvGrpSpPr>
        <p:grpSpPr>
          <a:xfrm>
            <a:off x="1653507" y="3534514"/>
            <a:ext cx="420796" cy="421914"/>
            <a:chOff x="-1700225" y="2768875"/>
            <a:chExt cx="291450" cy="292225"/>
          </a:xfrm>
        </p:grpSpPr>
        <p:sp>
          <p:nvSpPr>
            <p:cNvPr id="905" name="Google Shape;905;p5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5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916" name="Google Shape;916;p57"/>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7"/>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7"/>
          <p:cNvSpPr/>
          <p:nvPr/>
        </p:nvSpPr>
        <p:spPr>
          <a:xfrm>
            <a:off x="5183947"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7"/>
          <p:cNvSpPr/>
          <p:nvPr/>
        </p:nvSpPr>
        <p:spPr>
          <a:xfrm>
            <a:off x="7176401"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7"/>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921" name="Google Shape;921;p57"/>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922" name="Google Shape;922;p57"/>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923" name="Google Shape;923;p57"/>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924" name="Google Shape;924;p57"/>
          <p:cNvSpPr txBox="1"/>
          <p:nvPr/>
        </p:nvSpPr>
        <p:spPr>
          <a:xfrm>
            <a:off x="4703947" y="205449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03</a:t>
            </a:r>
            <a:endParaRPr b="1" sz="2000">
              <a:solidFill>
                <a:schemeClr val="accent1"/>
              </a:solidFill>
              <a:latin typeface="Orbitron"/>
              <a:ea typeface="Orbitron"/>
              <a:cs typeface="Orbitron"/>
              <a:sym typeface="Orbitron"/>
            </a:endParaRPr>
          </a:p>
        </p:txBody>
      </p:sp>
      <p:sp>
        <p:nvSpPr>
          <p:cNvPr id="925" name="Google Shape;925;p57"/>
          <p:cNvSpPr txBox="1"/>
          <p:nvPr/>
        </p:nvSpPr>
        <p:spPr>
          <a:xfrm>
            <a:off x="4706325" y="2243388"/>
            <a:ext cx="19176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Split into Train/ Test Sets (0.2 ratio)</a:t>
            </a:r>
            <a:endParaRPr b="1" sz="1600">
              <a:solidFill>
                <a:schemeClr val="dk1"/>
              </a:solidFill>
              <a:latin typeface="Catamaran"/>
              <a:ea typeface="Catamaran"/>
              <a:cs typeface="Catamaran"/>
              <a:sym typeface="Catamaran"/>
            </a:endParaRPr>
          </a:p>
        </p:txBody>
      </p:sp>
      <p:sp>
        <p:nvSpPr>
          <p:cNvPr id="926" name="Google Shape;926;p57"/>
          <p:cNvSpPr txBox="1"/>
          <p:nvPr/>
        </p:nvSpPr>
        <p:spPr>
          <a:xfrm>
            <a:off x="6696151" y="20506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04</a:t>
            </a:r>
            <a:endParaRPr b="1" sz="2000">
              <a:solidFill>
                <a:schemeClr val="accent1"/>
              </a:solidFill>
              <a:latin typeface="Orbitron"/>
              <a:ea typeface="Orbitron"/>
              <a:cs typeface="Orbitron"/>
              <a:sym typeface="Orbitron"/>
            </a:endParaRPr>
          </a:p>
        </p:txBody>
      </p:sp>
      <p:sp>
        <p:nvSpPr>
          <p:cNvPr id="927" name="Google Shape;927;p57"/>
          <p:cNvSpPr txBox="1"/>
          <p:nvPr/>
        </p:nvSpPr>
        <p:spPr>
          <a:xfrm>
            <a:off x="6696150" y="2296838"/>
            <a:ext cx="17289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Transform with TF-IDF</a:t>
            </a:r>
            <a:endParaRPr b="1" sz="1800">
              <a:solidFill>
                <a:schemeClr val="dk1"/>
              </a:solidFill>
              <a:latin typeface="Catamaran"/>
              <a:ea typeface="Catamaran"/>
              <a:cs typeface="Catamaran"/>
              <a:sym typeface="Catamaran"/>
            </a:endParaRPr>
          </a:p>
        </p:txBody>
      </p:sp>
      <p:sp>
        <p:nvSpPr>
          <p:cNvPr id="928" name="Google Shape;928;p57"/>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7"/>
          <p:cNvSpPr/>
          <p:nvPr/>
        </p:nvSpPr>
        <p:spPr>
          <a:xfrm>
            <a:off x="4432471"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7"/>
          <p:cNvSpPr/>
          <p:nvPr/>
        </p:nvSpPr>
        <p:spPr>
          <a:xfrm>
            <a:off x="6431690"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57"/>
          <p:cNvGrpSpPr/>
          <p:nvPr/>
        </p:nvGrpSpPr>
        <p:grpSpPr>
          <a:xfrm>
            <a:off x="7391773" y="1451093"/>
            <a:ext cx="351251" cy="351247"/>
            <a:chOff x="-63252250" y="1930850"/>
            <a:chExt cx="319000" cy="319025"/>
          </a:xfrm>
        </p:grpSpPr>
        <p:sp>
          <p:nvSpPr>
            <p:cNvPr id="932" name="Google Shape;932;p57"/>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7"/>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57"/>
          <p:cNvGrpSpPr/>
          <p:nvPr/>
        </p:nvGrpSpPr>
        <p:grpSpPr>
          <a:xfrm>
            <a:off x="3400143" y="1454198"/>
            <a:ext cx="351260" cy="345065"/>
            <a:chOff x="-60988625" y="2310475"/>
            <a:chExt cx="316650" cy="311150"/>
          </a:xfrm>
        </p:grpSpPr>
        <p:sp>
          <p:nvSpPr>
            <p:cNvPr id="935" name="Google Shape;935;p57"/>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7"/>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7"/>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7"/>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7"/>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7"/>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57"/>
          <p:cNvSpPr/>
          <p:nvPr/>
        </p:nvSpPr>
        <p:spPr>
          <a:xfrm>
            <a:off x="1478363" y="333973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7"/>
          <p:cNvSpPr/>
          <p:nvPr/>
        </p:nvSpPr>
        <p:spPr>
          <a:xfrm>
            <a:off x="3775667" y="333973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7"/>
          <p:cNvSpPr txBox="1"/>
          <p:nvPr/>
        </p:nvSpPr>
        <p:spPr>
          <a:xfrm>
            <a:off x="3295517" y="41479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06</a:t>
            </a:r>
            <a:endParaRPr b="1" sz="2000">
              <a:solidFill>
                <a:schemeClr val="accent1"/>
              </a:solidFill>
              <a:latin typeface="Orbitron"/>
              <a:ea typeface="Orbitron"/>
              <a:cs typeface="Orbitron"/>
              <a:sym typeface="Orbitron"/>
            </a:endParaRPr>
          </a:p>
        </p:txBody>
      </p:sp>
      <p:sp>
        <p:nvSpPr>
          <p:cNvPr id="944" name="Google Shape;944;p57"/>
          <p:cNvSpPr txBox="1"/>
          <p:nvPr/>
        </p:nvSpPr>
        <p:spPr>
          <a:xfrm>
            <a:off x="3187175" y="449532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Evaluate &amp; Visualize Results</a:t>
            </a:r>
            <a:endParaRPr b="1" sz="1800">
              <a:solidFill>
                <a:schemeClr val="dk1"/>
              </a:solidFill>
              <a:latin typeface="Catamaran"/>
              <a:ea typeface="Catamaran"/>
              <a:cs typeface="Catamaran"/>
              <a:sym typeface="Catamaran"/>
            </a:endParaRPr>
          </a:p>
        </p:txBody>
      </p:sp>
      <p:sp>
        <p:nvSpPr>
          <p:cNvPr id="945" name="Google Shape;945;p57"/>
          <p:cNvSpPr txBox="1"/>
          <p:nvPr/>
        </p:nvSpPr>
        <p:spPr>
          <a:xfrm>
            <a:off x="860225" y="4495325"/>
            <a:ext cx="19176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Train 3 ML Models (sklearn)</a:t>
            </a:r>
            <a:endParaRPr b="1" sz="1800">
              <a:solidFill>
                <a:schemeClr val="dk1"/>
              </a:solidFill>
              <a:latin typeface="Catamaran"/>
              <a:ea typeface="Catamaran"/>
              <a:cs typeface="Catamaran"/>
              <a:sym typeface="Catamaran"/>
            </a:endParaRPr>
          </a:p>
        </p:txBody>
      </p:sp>
      <p:sp>
        <p:nvSpPr>
          <p:cNvPr id="946" name="Google Shape;946;p57"/>
          <p:cNvSpPr txBox="1"/>
          <p:nvPr/>
        </p:nvSpPr>
        <p:spPr>
          <a:xfrm>
            <a:off x="998213" y="415129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05</a:t>
            </a:r>
            <a:endParaRPr b="1" sz="2000">
              <a:solidFill>
                <a:schemeClr val="accent1"/>
              </a:solidFill>
              <a:latin typeface="Orbitron"/>
              <a:ea typeface="Orbitron"/>
              <a:cs typeface="Orbitron"/>
              <a:sym typeface="Orbitron"/>
            </a:endParaRPr>
          </a:p>
        </p:txBody>
      </p:sp>
      <p:sp>
        <p:nvSpPr>
          <p:cNvPr id="947" name="Google Shape;947;p57"/>
          <p:cNvSpPr/>
          <p:nvPr/>
        </p:nvSpPr>
        <p:spPr>
          <a:xfrm>
            <a:off x="2871611" y="356852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 name="Google Shape;948;p57"/>
          <p:cNvCxnSpPr>
            <a:stCxn id="927" idx="2"/>
            <a:endCxn id="941" idx="6"/>
          </p:cNvCxnSpPr>
          <p:nvPr/>
        </p:nvCxnSpPr>
        <p:spPr>
          <a:xfrm rot="5400000">
            <a:off x="4464450" y="243488"/>
            <a:ext cx="494400" cy="5697900"/>
          </a:xfrm>
          <a:prstGeom prst="bentConnector3">
            <a:avLst>
              <a:gd fmla="val 50009" name="adj1"/>
            </a:avLst>
          </a:prstGeom>
          <a:noFill/>
          <a:ln cap="flat" cmpd="sng" w="28575">
            <a:solidFill>
              <a:schemeClr val="accent1"/>
            </a:solidFill>
            <a:prstDash val="solid"/>
            <a:round/>
            <a:headEnd len="med" w="med" type="none"/>
            <a:tailEnd len="med" w="med" type="triangle"/>
          </a:ln>
        </p:spPr>
      </p:cxnSp>
      <p:grpSp>
        <p:nvGrpSpPr>
          <p:cNvPr id="949" name="Google Shape;949;p57"/>
          <p:cNvGrpSpPr/>
          <p:nvPr/>
        </p:nvGrpSpPr>
        <p:grpSpPr>
          <a:xfrm>
            <a:off x="1376731" y="1474360"/>
            <a:ext cx="420791" cy="335904"/>
            <a:chOff x="4799136" y="3418475"/>
            <a:chExt cx="381981" cy="304924"/>
          </a:xfrm>
        </p:grpSpPr>
        <p:sp>
          <p:nvSpPr>
            <p:cNvPr id="950" name="Google Shape;950;p57"/>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951" name="Google Shape;951;p57"/>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952" name="Google Shape;952;p57"/>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953" name="Google Shape;953;p57"/>
          <p:cNvGrpSpPr/>
          <p:nvPr/>
        </p:nvGrpSpPr>
        <p:grpSpPr>
          <a:xfrm>
            <a:off x="5381914" y="1461707"/>
            <a:ext cx="379449" cy="330035"/>
            <a:chOff x="3159194" y="3387490"/>
            <a:chExt cx="379449" cy="330035"/>
          </a:xfrm>
        </p:grpSpPr>
        <p:sp>
          <p:nvSpPr>
            <p:cNvPr id="954" name="Google Shape;954;p57"/>
            <p:cNvSpPr/>
            <p:nvPr/>
          </p:nvSpPr>
          <p:spPr>
            <a:xfrm>
              <a:off x="3303250" y="3387490"/>
              <a:ext cx="235393" cy="129039"/>
            </a:xfrm>
            <a:custGeom>
              <a:rect b="b" l="l" r="r" t="t"/>
              <a:pathLst>
                <a:path extrusionOk="0" h="3669" w="6693">
                  <a:moveTo>
                    <a:pt x="5740" y="1049"/>
                  </a:moveTo>
                  <a:cubicBezTo>
                    <a:pt x="5883" y="1049"/>
                    <a:pt x="6002" y="1168"/>
                    <a:pt x="6026" y="1311"/>
                  </a:cubicBezTo>
                  <a:cubicBezTo>
                    <a:pt x="6026" y="1454"/>
                    <a:pt x="5907" y="1596"/>
                    <a:pt x="5764" y="1596"/>
                  </a:cubicBezTo>
                  <a:lnTo>
                    <a:pt x="4883" y="1596"/>
                  </a:lnTo>
                  <a:cubicBezTo>
                    <a:pt x="4716" y="1596"/>
                    <a:pt x="4597" y="1477"/>
                    <a:pt x="4573" y="1334"/>
                  </a:cubicBezTo>
                  <a:cubicBezTo>
                    <a:pt x="4573" y="1168"/>
                    <a:pt x="4692" y="1049"/>
                    <a:pt x="4835" y="1049"/>
                  </a:cubicBezTo>
                  <a:close/>
                  <a:moveTo>
                    <a:pt x="644" y="644"/>
                  </a:moveTo>
                  <a:cubicBezTo>
                    <a:pt x="1835" y="811"/>
                    <a:pt x="2787" y="1787"/>
                    <a:pt x="2883" y="3001"/>
                  </a:cubicBezTo>
                  <a:lnTo>
                    <a:pt x="644" y="3001"/>
                  </a:lnTo>
                  <a:lnTo>
                    <a:pt x="644" y="644"/>
                  </a:lnTo>
                  <a:close/>
                  <a:moveTo>
                    <a:pt x="1" y="1"/>
                  </a:moveTo>
                  <a:lnTo>
                    <a:pt x="1" y="3668"/>
                  </a:lnTo>
                  <a:lnTo>
                    <a:pt x="3526" y="3668"/>
                  </a:lnTo>
                  <a:lnTo>
                    <a:pt x="3526" y="3335"/>
                  </a:lnTo>
                  <a:lnTo>
                    <a:pt x="3526" y="3216"/>
                  </a:lnTo>
                  <a:cubicBezTo>
                    <a:pt x="3526" y="2668"/>
                    <a:pt x="3406" y="2192"/>
                    <a:pt x="3168" y="1763"/>
                  </a:cubicBezTo>
                  <a:lnTo>
                    <a:pt x="4049" y="1763"/>
                  </a:lnTo>
                  <a:cubicBezTo>
                    <a:pt x="4192" y="2025"/>
                    <a:pt x="4478" y="2239"/>
                    <a:pt x="4812" y="2239"/>
                  </a:cubicBezTo>
                  <a:lnTo>
                    <a:pt x="5740" y="2239"/>
                  </a:lnTo>
                  <a:cubicBezTo>
                    <a:pt x="6264" y="2239"/>
                    <a:pt x="6693" y="1787"/>
                    <a:pt x="6669" y="1287"/>
                  </a:cubicBezTo>
                  <a:cubicBezTo>
                    <a:pt x="6621" y="811"/>
                    <a:pt x="6240" y="406"/>
                    <a:pt x="5764" y="406"/>
                  </a:cubicBezTo>
                  <a:lnTo>
                    <a:pt x="4835" y="406"/>
                  </a:lnTo>
                  <a:cubicBezTo>
                    <a:pt x="4407" y="406"/>
                    <a:pt x="4049" y="715"/>
                    <a:pt x="3954" y="1120"/>
                  </a:cubicBezTo>
                  <a:lnTo>
                    <a:pt x="2763" y="1120"/>
                  </a:lnTo>
                  <a:cubicBezTo>
                    <a:pt x="2168" y="453"/>
                    <a:pt x="1311"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7"/>
            <p:cNvSpPr/>
            <p:nvPr/>
          </p:nvSpPr>
          <p:spPr>
            <a:xfrm>
              <a:off x="3159194" y="3430222"/>
              <a:ext cx="379449" cy="287304"/>
            </a:xfrm>
            <a:custGeom>
              <a:rect b="b" l="l" r="r" t="t"/>
              <a:pathLst>
                <a:path extrusionOk="0" h="8169" w="10789">
                  <a:moveTo>
                    <a:pt x="2859" y="667"/>
                  </a:moveTo>
                  <a:lnTo>
                    <a:pt x="2859" y="3644"/>
                  </a:lnTo>
                  <a:lnTo>
                    <a:pt x="5716" y="3644"/>
                  </a:lnTo>
                  <a:cubicBezTo>
                    <a:pt x="5526" y="4858"/>
                    <a:pt x="4478" y="5787"/>
                    <a:pt x="3192" y="5787"/>
                  </a:cubicBezTo>
                  <a:cubicBezTo>
                    <a:pt x="3178" y="5787"/>
                    <a:pt x="3163" y="5788"/>
                    <a:pt x="3149" y="5788"/>
                  </a:cubicBezTo>
                  <a:cubicBezTo>
                    <a:pt x="1740" y="5788"/>
                    <a:pt x="596" y="4630"/>
                    <a:pt x="596" y="3215"/>
                  </a:cubicBezTo>
                  <a:cubicBezTo>
                    <a:pt x="596" y="1906"/>
                    <a:pt x="1596" y="810"/>
                    <a:pt x="2859" y="667"/>
                  </a:cubicBezTo>
                  <a:close/>
                  <a:moveTo>
                    <a:pt x="10122" y="4597"/>
                  </a:moveTo>
                  <a:lnTo>
                    <a:pt x="10122" y="7573"/>
                  </a:lnTo>
                  <a:lnTo>
                    <a:pt x="7955" y="7573"/>
                  </a:lnTo>
                  <a:lnTo>
                    <a:pt x="7955" y="4597"/>
                  </a:lnTo>
                  <a:close/>
                  <a:moveTo>
                    <a:pt x="3263" y="0"/>
                  </a:moveTo>
                  <a:cubicBezTo>
                    <a:pt x="1501" y="0"/>
                    <a:pt x="1" y="1453"/>
                    <a:pt x="1" y="3215"/>
                  </a:cubicBezTo>
                  <a:cubicBezTo>
                    <a:pt x="1" y="4882"/>
                    <a:pt x="1263" y="6240"/>
                    <a:pt x="2859" y="6406"/>
                  </a:cubicBezTo>
                  <a:lnTo>
                    <a:pt x="2859" y="7621"/>
                  </a:lnTo>
                  <a:lnTo>
                    <a:pt x="7336" y="7621"/>
                  </a:lnTo>
                  <a:lnTo>
                    <a:pt x="7336" y="8169"/>
                  </a:lnTo>
                  <a:lnTo>
                    <a:pt x="10789" y="8169"/>
                  </a:lnTo>
                  <a:lnTo>
                    <a:pt x="10789" y="3906"/>
                  </a:lnTo>
                  <a:lnTo>
                    <a:pt x="7336" y="3906"/>
                  </a:lnTo>
                  <a:lnTo>
                    <a:pt x="7336" y="7002"/>
                  </a:lnTo>
                  <a:lnTo>
                    <a:pt x="3502" y="7002"/>
                  </a:lnTo>
                  <a:lnTo>
                    <a:pt x="3502" y="6406"/>
                  </a:lnTo>
                  <a:cubicBezTo>
                    <a:pt x="4216" y="6335"/>
                    <a:pt x="4883" y="6025"/>
                    <a:pt x="5407" y="5501"/>
                  </a:cubicBezTo>
                  <a:cubicBezTo>
                    <a:pt x="6002" y="4954"/>
                    <a:pt x="6359" y="4144"/>
                    <a:pt x="6383" y="3334"/>
                  </a:cubicBezTo>
                  <a:lnTo>
                    <a:pt x="6383" y="3001"/>
                  </a:lnTo>
                  <a:lnTo>
                    <a:pt x="3502" y="3001"/>
                  </a:lnTo>
                  <a:lnTo>
                    <a:pt x="35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7"/>
            <p:cNvSpPr/>
            <p:nvPr/>
          </p:nvSpPr>
          <p:spPr>
            <a:xfrm>
              <a:off x="3464927" y="3610292"/>
              <a:ext cx="24302" cy="23494"/>
            </a:xfrm>
            <a:custGeom>
              <a:rect b="b" l="l" r="r" t="t"/>
              <a:pathLst>
                <a:path extrusionOk="0" h="668" w="691">
                  <a:moveTo>
                    <a:pt x="357" y="0"/>
                  </a:moveTo>
                  <a:cubicBezTo>
                    <a:pt x="215" y="0"/>
                    <a:pt x="72" y="120"/>
                    <a:pt x="48" y="262"/>
                  </a:cubicBezTo>
                  <a:cubicBezTo>
                    <a:pt x="0" y="477"/>
                    <a:pt x="167" y="667"/>
                    <a:pt x="334" y="667"/>
                  </a:cubicBezTo>
                  <a:cubicBezTo>
                    <a:pt x="476" y="667"/>
                    <a:pt x="643" y="548"/>
                    <a:pt x="667" y="381"/>
                  </a:cubicBezTo>
                  <a:cubicBezTo>
                    <a:pt x="691" y="191"/>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7"/>
            <p:cNvSpPr/>
            <p:nvPr/>
          </p:nvSpPr>
          <p:spPr>
            <a:xfrm>
              <a:off x="3464927" y="3655521"/>
              <a:ext cx="24302" cy="22649"/>
            </a:xfrm>
            <a:custGeom>
              <a:rect b="b" l="l" r="r" t="t"/>
              <a:pathLst>
                <a:path extrusionOk="0" h="644" w="691">
                  <a:moveTo>
                    <a:pt x="357" y="0"/>
                  </a:moveTo>
                  <a:cubicBezTo>
                    <a:pt x="215" y="0"/>
                    <a:pt x="72" y="119"/>
                    <a:pt x="48" y="262"/>
                  </a:cubicBezTo>
                  <a:cubicBezTo>
                    <a:pt x="0" y="477"/>
                    <a:pt x="167" y="643"/>
                    <a:pt x="334" y="643"/>
                  </a:cubicBezTo>
                  <a:cubicBezTo>
                    <a:pt x="476" y="643"/>
                    <a:pt x="643" y="524"/>
                    <a:pt x="667" y="381"/>
                  </a:cubicBezTo>
                  <a:cubicBezTo>
                    <a:pt x="691" y="167"/>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57"/>
          <p:cNvGrpSpPr/>
          <p:nvPr/>
        </p:nvGrpSpPr>
        <p:grpSpPr>
          <a:xfrm>
            <a:off x="3969723" y="3551257"/>
            <a:ext cx="380258" cy="347620"/>
            <a:chOff x="6413122" y="2204055"/>
            <a:chExt cx="380258" cy="347620"/>
          </a:xfrm>
        </p:grpSpPr>
        <p:sp>
          <p:nvSpPr>
            <p:cNvPr id="959" name="Google Shape;959;p57"/>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7"/>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7"/>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7"/>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7"/>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57"/>
          <p:cNvGrpSpPr/>
          <p:nvPr/>
        </p:nvGrpSpPr>
        <p:grpSpPr>
          <a:xfrm>
            <a:off x="1653507" y="3534514"/>
            <a:ext cx="420796" cy="421914"/>
            <a:chOff x="-1700225" y="2768875"/>
            <a:chExt cx="291450" cy="292225"/>
          </a:xfrm>
        </p:grpSpPr>
        <p:sp>
          <p:nvSpPr>
            <p:cNvPr id="965" name="Google Shape;965;p57"/>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7"/>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7"/>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7"/>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7"/>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8"/>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a:t>
            </a:r>
            <a:r>
              <a:rPr lang="en">
                <a:solidFill>
                  <a:schemeClr val="accent1"/>
                </a:solidFill>
              </a:rPr>
              <a:t>Summary</a:t>
            </a:r>
            <a:endParaRPr>
              <a:solidFill>
                <a:schemeClr val="accent1"/>
              </a:solidFill>
            </a:endParaRPr>
          </a:p>
        </p:txBody>
      </p:sp>
      <p:sp>
        <p:nvSpPr>
          <p:cNvPr id="976" name="Google Shape;976;p58"/>
          <p:cNvSpPr/>
          <p:nvPr/>
        </p:nvSpPr>
        <p:spPr>
          <a:xfrm>
            <a:off x="1199088"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8"/>
          <p:cNvSpPr/>
          <p:nvPr/>
        </p:nvSpPr>
        <p:spPr>
          <a:xfrm>
            <a:off x="3191592"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8"/>
          <p:cNvSpPr/>
          <p:nvPr/>
        </p:nvSpPr>
        <p:spPr>
          <a:xfrm>
            <a:off x="5183947" y="124138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8"/>
          <p:cNvSpPr/>
          <p:nvPr/>
        </p:nvSpPr>
        <p:spPr>
          <a:xfrm>
            <a:off x="7176401" y="124138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8"/>
          <p:cNvSpPr txBox="1"/>
          <p:nvPr/>
        </p:nvSpPr>
        <p:spPr>
          <a:xfrm>
            <a:off x="2711442" y="204956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02</a:t>
            </a:r>
            <a:endParaRPr b="1" sz="2000">
              <a:solidFill>
                <a:schemeClr val="accent1"/>
              </a:solidFill>
              <a:latin typeface="Orbitron"/>
              <a:ea typeface="Orbitron"/>
              <a:cs typeface="Orbitron"/>
              <a:sym typeface="Orbitron"/>
            </a:endParaRPr>
          </a:p>
        </p:txBody>
      </p:sp>
      <p:sp>
        <p:nvSpPr>
          <p:cNvPr id="981" name="Google Shape;981;p58"/>
          <p:cNvSpPr txBox="1"/>
          <p:nvPr/>
        </p:nvSpPr>
        <p:spPr>
          <a:xfrm>
            <a:off x="2603100" y="239697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Clean &amp; Preprocess Text</a:t>
            </a:r>
            <a:endParaRPr b="1" sz="1800">
              <a:solidFill>
                <a:schemeClr val="dk1"/>
              </a:solidFill>
              <a:latin typeface="Catamaran"/>
              <a:ea typeface="Catamaran"/>
              <a:cs typeface="Catamaran"/>
              <a:sym typeface="Catamaran"/>
            </a:endParaRPr>
          </a:p>
        </p:txBody>
      </p:sp>
      <p:sp>
        <p:nvSpPr>
          <p:cNvPr id="982" name="Google Shape;982;p58"/>
          <p:cNvSpPr txBox="1"/>
          <p:nvPr/>
        </p:nvSpPr>
        <p:spPr>
          <a:xfrm>
            <a:off x="769600" y="2396976"/>
            <a:ext cx="17289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Load &amp; Merge Data</a:t>
            </a:r>
            <a:endParaRPr b="1" sz="1800">
              <a:solidFill>
                <a:schemeClr val="dk1"/>
              </a:solidFill>
              <a:latin typeface="Catamaran"/>
              <a:ea typeface="Catamaran"/>
              <a:cs typeface="Catamaran"/>
              <a:sym typeface="Catamaran"/>
            </a:endParaRPr>
          </a:p>
        </p:txBody>
      </p:sp>
      <p:sp>
        <p:nvSpPr>
          <p:cNvPr id="983" name="Google Shape;983;p58"/>
          <p:cNvSpPr txBox="1"/>
          <p:nvPr/>
        </p:nvSpPr>
        <p:spPr>
          <a:xfrm>
            <a:off x="718938" y="205294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01</a:t>
            </a:r>
            <a:endParaRPr b="1" sz="2000">
              <a:solidFill>
                <a:schemeClr val="accent1"/>
              </a:solidFill>
              <a:latin typeface="Orbitron"/>
              <a:ea typeface="Orbitron"/>
              <a:cs typeface="Orbitron"/>
              <a:sym typeface="Orbitron"/>
            </a:endParaRPr>
          </a:p>
        </p:txBody>
      </p:sp>
      <p:sp>
        <p:nvSpPr>
          <p:cNvPr id="984" name="Google Shape;984;p58"/>
          <p:cNvSpPr txBox="1"/>
          <p:nvPr/>
        </p:nvSpPr>
        <p:spPr>
          <a:xfrm>
            <a:off x="4703947" y="205449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03</a:t>
            </a:r>
            <a:endParaRPr b="1" sz="2000">
              <a:solidFill>
                <a:schemeClr val="accent1"/>
              </a:solidFill>
              <a:latin typeface="Orbitron"/>
              <a:ea typeface="Orbitron"/>
              <a:cs typeface="Orbitron"/>
              <a:sym typeface="Orbitron"/>
            </a:endParaRPr>
          </a:p>
        </p:txBody>
      </p:sp>
      <p:sp>
        <p:nvSpPr>
          <p:cNvPr id="985" name="Google Shape;985;p58"/>
          <p:cNvSpPr txBox="1"/>
          <p:nvPr/>
        </p:nvSpPr>
        <p:spPr>
          <a:xfrm>
            <a:off x="4706325" y="2243388"/>
            <a:ext cx="19176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Split into Train/ Test Sets (0.2 ratio)</a:t>
            </a:r>
            <a:endParaRPr b="1" sz="1600">
              <a:solidFill>
                <a:schemeClr val="dk1"/>
              </a:solidFill>
              <a:latin typeface="Catamaran"/>
              <a:ea typeface="Catamaran"/>
              <a:cs typeface="Catamaran"/>
              <a:sym typeface="Catamaran"/>
            </a:endParaRPr>
          </a:p>
        </p:txBody>
      </p:sp>
      <p:sp>
        <p:nvSpPr>
          <p:cNvPr id="986" name="Google Shape;986;p58"/>
          <p:cNvSpPr txBox="1"/>
          <p:nvPr/>
        </p:nvSpPr>
        <p:spPr>
          <a:xfrm>
            <a:off x="6696151" y="20506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04</a:t>
            </a:r>
            <a:endParaRPr b="1" sz="2000">
              <a:solidFill>
                <a:schemeClr val="accent1"/>
              </a:solidFill>
              <a:latin typeface="Orbitron"/>
              <a:ea typeface="Orbitron"/>
              <a:cs typeface="Orbitron"/>
              <a:sym typeface="Orbitron"/>
            </a:endParaRPr>
          </a:p>
        </p:txBody>
      </p:sp>
      <p:sp>
        <p:nvSpPr>
          <p:cNvPr id="987" name="Google Shape;987;p58"/>
          <p:cNvSpPr txBox="1"/>
          <p:nvPr/>
        </p:nvSpPr>
        <p:spPr>
          <a:xfrm>
            <a:off x="6696150" y="2296838"/>
            <a:ext cx="1728900" cy="5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Transform with TF-IDF</a:t>
            </a:r>
            <a:endParaRPr b="1" sz="1800">
              <a:solidFill>
                <a:schemeClr val="dk1"/>
              </a:solidFill>
              <a:latin typeface="Catamaran"/>
              <a:ea typeface="Catamaran"/>
              <a:cs typeface="Catamaran"/>
              <a:sym typeface="Catamaran"/>
            </a:endParaRPr>
          </a:p>
        </p:txBody>
      </p:sp>
      <p:sp>
        <p:nvSpPr>
          <p:cNvPr id="988" name="Google Shape;988;p58"/>
          <p:cNvSpPr/>
          <p:nvPr/>
        </p:nvSpPr>
        <p:spPr>
          <a:xfrm>
            <a:off x="2439936"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8"/>
          <p:cNvSpPr/>
          <p:nvPr/>
        </p:nvSpPr>
        <p:spPr>
          <a:xfrm>
            <a:off x="4432471"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8"/>
          <p:cNvSpPr/>
          <p:nvPr/>
        </p:nvSpPr>
        <p:spPr>
          <a:xfrm>
            <a:off x="6431690" y="147017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58"/>
          <p:cNvGrpSpPr/>
          <p:nvPr/>
        </p:nvGrpSpPr>
        <p:grpSpPr>
          <a:xfrm>
            <a:off x="7391773" y="1451093"/>
            <a:ext cx="351251" cy="351247"/>
            <a:chOff x="-63252250" y="1930850"/>
            <a:chExt cx="319000" cy="319025"/>
          </a:xfrm>
        </p:grpSpPr>
        <p:sp>
          <p:nvSpPr>
            <p:cNvPr id="992" name="Google Shape;992;p58"/>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8"/>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58"/>
          <p:cNvGrpSpPr/>
          <p:nvPr/>
        </p:nvGrpSpPr>
        <p:grpSpPr>
          <a:xfrm>
            <a:off x="3400143" y="1454198"/>
            <a:ext cx="351260" cy="345065"/>
            <a:chOff x="-60988625" y="2310475"/>
            <a:chExt cx="316650" cy="311150"/>
          </a:xfrm>
        </p:grpSpPr>
        <p:sp>
          <p:nvSpPr>
            <p:cNvPr id="995" name="Google Shape;995;p58"/>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8"/>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8"/>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8"/>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8"/>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8"/>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58"/>
          <p:cNvSpPr/>
          <p:nvPr/>
        </p:nvSpPr>
        <p:spPr>
          <a:xfrm>
            <a:off x="1478363" y="333973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8"/>
          <p:cNvSpPr/>
          <p:nvPr/>
        </p:nvSpPr>
        <p:spPr>
          <a:xfrm>
            <a:off x="3775667" y="3339731"/>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8"/>
          <p:cNvSpPr/>
          <p:nvPr/>
        </p:nvSpPr>
        <p:spPr>
          <a:xfrm>
            <a:off x="6326697" y="3339731"/>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8"/>
          <p:cNvSpPr txBox="1"/>
          <p:nvPr/>
        </p:nvSpPr>
        <p:spPr>
          <a:xfrm>
            <a:off x="3295517" y="4147913"/>
            <a:ext cx="1728900" cy="34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06</a:t>
            </a:r>
            <a:endParaRPr b="1" sz="2000">
              <a:solidFill>
                <a:schemeClr val="accent1"/>
              </a:solidFill>
              <a:latin typeface="Orbitron"/>
              <a:ea typeface="Orbitron"/>
              <a:cs typeface="Orbitron"/>
              <a:sym typeface="Orbitron"/>
            </a:endParaRPr>
          </a:p>
        </p:txBody>
      </p:sp>
      <p:sp>
        <p:nvSpPr>
          <p:cNvPr id="1005" name="Google Shape;1005;p58"/>
          <p:cNvSpPr txBox="1"/>
          <p:nvPr/>
        </p:nvSpPr>
        <p:spPr>
          <a:xfrm>
            <a:off x="3187175" y="4495325"/>
            <a:ext cx="2031000" cy="588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chemeClr val="dk1"/>
                </a:solidFill>
                <a:latin typeface="Catamaran"/>
                <a:ea typeface="Catamaran"/>
                <a:cs typeface="Catamaran"/>
                <a:sym typeface="Catamaran"/>
              </a:rPr>
              <a:t>Evaluate &amp; Visualize Results</a:t>
            </a:r>
            <a:endParaRPr b="1" sz="1800">
              <a:solidFill>
                <a:schemeClr val="dk1"/>
              </a:solidFill>
              <a:latin typeface="Catamaran"/>
              <a:ea typeface="Catamaran"/>
              <a:cs typeface="Catamaran"/>
              <a:sym typeface="Catamaran"/>
            </a:endParaRPr>
          </a:p>
        </p:txBody>
      </p:sp>
      <p:sp>
        <p:nvSpPr>
          <p:cNvPr id="1006" name="Google Shape;1006;p58"/>
          <p:cNvSpPr txBox="1"/>
          <p:nvPr/>
        </p:nvSpPr>
        <p:spPr>
          <a:xfrm>
            <a:off x="860225" y="4495325"/>
            <a:ext cx="1917600" cy="588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atamaran"/>
                <a:ea typeface="Catamaran"/>
                <a:cs typeface="Catamaran"/>
                <a:sym typeface="Catamaran"/>
              </a:rPr>
              <a:t>Train 3 ML Models (sklearn)</a:t>
            </a:r>
            <a:endParaRPr b="1" sz="1800">
              <a:solidFill>
                <a:schemeClr val="dk1"/>
              </a:solidFill>
              <a:latin typeface="Catamaran"/>
              <a:ea typeface="Catamaran"/>
              <a:cs typeface="Catamaran"/>
              <a:sym typeface="Catamaran"/>
            </a:endParaRPr>
          </a:p>
        </p:txBody>
      </p:sp>
      <p:sp>
        <p:nvSpPr>
          <p:cNvPr id="1007" name="Google Shape;1007;p58"/>
          <p:cNvSpPr txBox="1"/>
          <p:nvPr/>
        </p:nvSpPr>
        <p:spPr>
          <a:xfrm>
            <a:off x="998213" y="4151296"/>
            <a:ext cx="17289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05</a:t>
            </a:r>
            <a:endParaRPr b="1" sz="2000">
              <a:solidFill>
                <a:schemeClr val="accent1"/>
              </a:solidFill>
              <a:latin typeface="Orbitron"/>
              <a:ea typeface="Orbitron"/>
              <a:cs typeface="Orbitron"/>
              <a:sym typeface="Orbitron"/>
            </a:endParaRPr>
          </a:p>
        </p:txBody>
      </p:sp>
      <p:sp>
        <p:nvSpPr>
          <p:cNvPr id="1008" name="Google Shape;1008;p58"/>
          <p:cNvSpPr txBox="1"/>
          <p:nvPr/>
        </p:nvSpPr>
        <p:spPr>
          <a:xfrm>
            <a:off x="5846697" y="4152846"/>
            <a:ext cx="1728600" cy="34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Orbitron"/>
                <a:ea typeface="Orbitron"/>
                <a:cs typeface="Orbitron"/>
                <a:sym typeface="Orbitron"/>
              </a:rPr>
              <a:t>07</a:t>
            </a:r>
            <a:endParaRPr b="1" sz="2000">
              <a:solidFill>
                <a:schemeClr val="accent1"/>
              </a:solidFill>
              <a:latin typeface="Orbitron"/>
              <a:ea typeface="Orbitron"/>
              <a:cs typeface="Orbitron"/>
              <a:sym typeface="Orbitron"/>
            </a:endParaRPr>
          </a:p>
        </p:txBody>
      </p:sp>
      <p:sp>
        <p:nvSpPr>
          <p:cNvPr id="1009" name="Google Shape;1009;p58"/>
          <p:cNvSpPr txBox="1"/>
          <p:nvPr/>
        </p:nvSpPr>
        <p:spPr>
          <a:xfrm>
            <a:off x="5308050" y="4465175"/>
            <a:ext cx="2805900" cy="83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Catamaran"/>
                <a:ea typeface="Catamaran"/>
                <a:cs typeface="Catamaran"/>
                <a:sym typeface="Catamaran"/>
              </a:rPr>
              <a:t>(Bonus) Predict Fake/ True News from Live URLS using Trained Models</a:t>
            </a:r>
            <a:endParaRPr b="1" sz="1600">
              <a:solidFill>
                <a:schemeClr val="dk1"/>
              </a:solidFill>
              <a:latin typeface="Catamaran"/>
              <a:ea typeface="Catamaran"/>
              <a:cs typeface="Catamaran"/>
              <a:sym typeface="Catamaran"/>
            </a:endParaRPr>
          </a:p>
          <a:p>
            <a:pPr indent="0" lvl="0" marL="0" rtl="0" algn="ctr">
              <a:spcBef>
                <a:spcPts val="0"/>
              </a:spcBef>
              <a:spcAft>
                <a:spcPts val="0"/>
              </a:spcAft>
              <a:buNone/>
            </a:pPr>
            <a:r>
              <a:t/>
            </a:r>
            <a:endParaRPr b="1" sz="1600">
              <a:solidFill>
                <a:schemeClr val="dk1"/>
              </a:solidFill>
              <a:latin typeface="Catamaran"/>
              <a:ea typeface="Catamaran"/>
              <a:cs typeface="Catamaran"/>
              <a:sym typeface="Catamaran"/>
            </a:endParaRPr>
          </a:p>
        </p:txBody>
      </p:sp>
      <p:sp>
        <p:nvSpPr>
          <p:cNvPr id="1010" name="Google Shape;1010;p58"/>
          <p:cNvSpPr/>
          <p:nvPr/>
        </p:nvSpPr>
        <p:spPr>
          <a:xfrm>
            <a:off x="2871611" y="356852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8"/>
          <p:cNvSpPr/>
          <p:nvPr/>
        </p:nvSpPr>
        <p:spPr>
          <a:xfrm>
            <a:off x="5168946" y="3568528"/>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8"/>
          <p:cNvSpPr/>
          <p:nvPr/>
        </p:nvSpPr>
        <p:spPr>
          <a:xfrm>
            <a:off x="6539453" y="35503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3" name="Google Shape;1013;p58"/>
          <p:cNvCxnSpPr>
            <a:stCxn id="987" idx="2"/>
            <a:endCxn id="1001" idx="6"/>
          </p:cNvCxnSpPr>
          <p:nvPr/>
        </p:nvCxnSpPr>
        <p:spPr>
          <a:xfrm rot="5400000">
            <a:off x="4464450" y="243488"/>
            <a:ext cx="494400" cy="5697900"/>
          </a:xfrm>
          <a:prstGeom prst="bentConnector3">
            <a:avLst>
              <a:gd fmla="val 50009" name="adj1"/>
            </a:avLst>
          </a:prstGeom>
          <a:noFill/>
          <a:ln cap="flat" cmpd="sng" w="28575">
            <a:solidFill>
              <a:schemeClr val="accent1"/>
            </a:solidFill>
            <a:prstDash val="solid"/>
            <a:round/>
            <a:headEnd len="med" w="med" type="none"/>
            <a:tailEnd len="med" w="med" type="triangle"/>
          </a:ln>
        </p:spPr>
      </p:cxnSp>
      <p:grpSp>
        <p:nvGrpSpPr>
          <p:cNvPr id="1014" name="Google Shape;1014;p58"/>
          <p:cNvGrpSpPr/>
          <p:nvPr/>
        </p:nvGrpSpPr>
        <p:grpSpPr>
          <a:xfrm>
            <a:off x="1376731" y="1474360"/>
            <a:ext cx="420791" cy="335904"/>
            <a:chOff x="4799136" y="3418475"/>
            <a:chExt cx="381981" cy="304924"/>
          </a:xfrm>
        </p:grpSpPr>
        <p:sp>
          <p:nvSpPr>
            <p:cNvPr id="1015" name="Google Shape;1015;p58"/>
            <p:cNvSpPr/>
            <p:nvPr/>
          </p:nvSpPr>
          <p:spPr>
            <a:xfrm>
              <a:off x="4799136" y="3501406"/>
              <a:ext cx="160868" cy="221993"/>
            </a:xfrm>
            <a:custGeom>
              <a:rect b="b" l="l" r="r" t="t"/>
              <a:pathLst>
                <a:path extrusionOk="0" h="6312" w="4574">
                  <a:moveTo>
                    <a:pt x="2311" y="667"/>
                  </a:moveTo>
                  <a:cubicBezTo>
                    <a:pt x="3216" y="667"/>
                    <a:pt x="3787" y="858"/>
                    <a:pt x="3930" y="977"/>
                  </a:cubicBezTo>
                  <a:cubicBezTo>
                    <a:pt x="3787" y="1096"/>
                    <a:pt x="3216" y="1310"/>
                    <a:pt x="2311" y="1310"/>
                  </a:cubicBezTo>
                  <a:cubicBezTo>
                    <a:pt x="1430" y="1310"/>
                    <a:pt x="858" y="1096"/>
                    <a:pt x="715" y="977"/>
                  </a:cubicBezTo>
                  <a:cubicBezTo>
                    <a:pt x="858" y="834"/>
                    <a:pt x="1430" y="667"/>
                    <a:pt x="2311" y="667"/>
                  </a:cubicBezTo>
                  <a:close/>
                  <a:moveTo>
                    <a:pt x="3954" y="1644"/>
                  </a:moveTo>
                  <a:lnTo>
                    <a:pt x="3954" y="2382"/>
                  </a:lnTo>
                  <a:cubicBezTo>
                    <a:pt x="3835" y="2501"/>
                    <a:pt x="3263" y="2739"/>
                    <a:pt x="2311" y="2739"/>
                  </a:cubicBezTo>
                  <a:cubicBezTo>
                    <a:pt x="1334" y="2739"/>
                    <a:pt x="763" y="2501"/>
                    <a:pt x="691" y="2382"/>
                  </a:cubicBezTo>
                  <a:lnTo>
                    <a:pt x="691" y="1644"/>
                  </a:lnTo>
                  <a:cubicBezTo>
                    <a:pt x="739" y="1668"/>
                    <a:pt x="763" y="1668"/>
                    <a:pt x="834" y="1691"/>
                  </a:cubicBezTo>
                  <a:cubicBezTo>
                    <a:pt x="1215" y="1810"/>
                    <a:pt x="1763" y="1906"/>
                    <a:pt x="2311" y="1906"/>
                  </a:cubicBezTo>
                  <a:cubicBezTo>
                    <a:pt x="2882" y="1906"/>
                    <a:pt x="3382" y="1858"/>
                    <a:pt x="3811" y="1691"/>
                  </a:cubicBezTo>
                  <a:cubicBezTo>
                    <a:pt x="3859" y="1668"/>
                    <a:pt x="3930" y="1668"/>
                    <a:pt x="3954" y="1644"/>
                  </a:cubicBezTo>
                  <a:close/>
                  <a:moveTo>
                    <a:pt x="3954" y="3120"/>
                  </a:moveTo>
                  <a:lnTo>
                    <a:pt x="3954" y="3882"/>
                  </a:lnTo>
                  <a:cubicBezTo>
                    <a:pt x="3859" y="4001"/>
                    <a:pt x="3311" y="4240"/>
                    <a:pt x="2311" y="4240"/>
                  </a:cubicBezTo>
                  <a:cubicBezTo>
                    <a:pt x="1334" y="4240"/>
                    <a:pt x="763" y="4001"/>
                    <a:pt x="667" y="3882"/>
                  </a:cubicBezTo>
                  <a:lnTo>
                    <a:pt x="667" y="3120"/>
                  </a:lnTo>
                  <a:lnTo>
                    <a:pt x="691" y="3120"/>
                  </a:lnTo>
                  <a:cubicBezTo>
                    <a:pt x="739" y="3168"/>
                    <a:pt x="763" y="3168"/>
                    <a:pt x="834" y="3192"/>
                  </a:cubicBezTo>
                  <a:cubicBezTo>
                    <a:pt x="1215" y="3311"/>
                    <a:pt x="1763" y="3406"/>
                    <a:pt x="2311" y="3406"/>
                  </a:cubicBezTo>
                  <a:cubicBezTo>
                    <a:pt x="2882" y="3406"/>
                    <a:pt x="3382" y="3335"/>
                    <a:pt x="3811" y="3192"/>
                  </a:cubicBezTo>
                  <a:cubicBezTo>
                    <a:pt x="3859" y="3168"/>
                    <a:pt x="3930" y="3168"/>
                    <a:pt x="3954" y="3120"/>
                  </a:cubicBezTo>
                  <a:close/>
                  <a:moveTo>
                    <a:pt x="3954" y="4597"/>
                  </a:moveTo>
                  <a:lnTo>
                    <a:pt x="3954" y="5335"/>
                  </a:lnTo>
                  <a:cubicBezTo>
                    <a:pt x="3835" y="5454"/>
                    <a:pt x="3263" y="5692"/>
                    <a:pt x="2311" y="5692"/>
                  </a:cubicBezTo>
                  <a:cubicBezTo>
                    <a:pt x="1334" y="5692"/>
                    <a:pt x="763" y="5454"/>
                    <a:pt x="691" y="5335"/>
                  </a:cubicBezTo>
                  <a:lnTo>
                    <a:pt x="691" y="4597"/>
                  </a:lnTo>
                  <a:cubicBezTo>
                    <a:pt x="739" y="4621"/>
                    <a:pt x="763" y="4621"/>
                    <a:pt x="834" y="4644"/>
                  </a:cubicBezTo>
                  <a:cubicBezTo>
                    <a:pt x="1215" y="4763"/>
                    <a:pt x="1763" y="4859"/>
                    <a:pt x="2311" y="4859"/>
                  </a:cubicBezTo>
                  <a:cubicBezTo>
                    <a:pt x="2882" y="4859"/>
                    <a:pt x="3382" y="4787"/>
                    <a:pt x="3811" y="4644"/>
                  </a:cubicBezTo>
                  <a:cubicBezTo>
                    <a:pt x="3859" y="4621"/>
                    <a:pt x="3930" y="4621"/>
                    <a:pt x="3954" y="4597"/>
                  </a:cubicBezTo>
                  <a:close/>
                  <a:moveTo>
                    <a:pt x="2287" y="1"/>
                  </a:moveTo>
                  <a:cubicBezTo>
                    <a:pt x="1715" y="1"/>
                    <a:pt x="1215" y="72"/>
                    <a:pt x="810" y="215"/>
                  </a:cubicBezTo>
                  <a:cubicBezTo>
                    <a:pt x="144" y="429"/>
                    <a:pt x="1" y="739"/>
                    <a:pt x="1" y="953"/>
                  </a:cubicBezTo>
                  <a:lnTo>
                    <a:pt x="1" y="5359"/>
                  </a:lnTo>
                  <a:cubicBezTo>
                    <a:pt x="1" y="5597"/>
                    <a:pt x="144" y="5907"/>
                    <a:pt x="810" y="6097"/>
                  </a:cubicBezTo>
                  <a:cubicBezTo>
                    <a:pt x="1191" y="6216"/>
                    <a:pt x="1715" y="6311"/>
                    <a:pt x="2287" y="6311"/>
                  </a:cubicBezTo>
                  <a:cubicBezTo>
                    <a:pt x="2858" y="6311"/>
                    <a:pt x="3358" y="6264"/>
                    <a:pt x="3787" y="6097"/>
                  </a:cubicBezTo>
                  <a:cubicBezTo>
                    <a:pt x="4430" y="5907"/>
                    <a:pt x="4573" y="5573"/>
                    <a:pt x="4573" y="5359"/>
                  </a:cubicBezTo>
                  <a:lnTo>
                    <a:pt x="4573" y="953"/>
                  </a:lnTo>
                  <a:cubicBezTo>
                    <a:pt x="4573" y="739"/>
                    <a:pt x="4430" y="429"/>
                    <a:pt x="3787" y="215"/>
                  </a:cubicBezTo>
                  <a:cubicBezTo>
                    <a:pt x="3382" y="96"/>
                    <a:pt x="2858" y="1"/>
                    <a:pt x="2287"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1016" name="Google Shape;1016;p58"/>
            <p:cNvSpPr/>
            <p:nvPr/>
          </p:nvSpPr>
          <p:spPr>
            <a:xfrm>
              <a:off x="5019405" y="3501406"/>
              <a:ext cx="161712" cy="221993"/>
            </a:xfrm>
            <a:custGeom>
              <a:rect b="b" l="l" r="r" t="t"/>
              <a:pathLst>
                <a:path extrusionOk="0" h="6312" w="4598">
                  <a:moveTo>
                    <a:pt x="2311" y="667"/>
                  </a:moveTo>
                  <a:cubicBezTo>
                    <a:pt x="3192" y="667"/>
                    <a:pt x="3764" y="858"/>
                    <a:pt x="3906" y="977"/>
                  </a:cubicBezTo>
                  <a:cubicBezTo>
                    <a:pt x="3764" y="1096"/>
                    <a:pt x="3192" y="1310"/>
                    <a:pt x="2311" y="1310"/>
                  </a:cubicBezTo>
                  <a:cubicBezTo>
                    <a:pt x="1406" y="1310"/>
                    <a:pt x="858" y="1096"/>
                    <a:pt x="691" y="977"/>
                  </a:cubicBezTo>
                  <a:cubicBezTo>
                    <a:pt x="882" y="834"/>
                    <a:pt x="1406" y="667"/>
                    <a:pt x="2311" y="667"/>
                  </a:cubicBezTo>
                  <a:close/>
                  <a:moveTo>
                    <a:pt x="3930" y="1644"/>
                  </a:moveTo>
                  <a:lnTo>
                    <a:pt x="3930" y="2382"/>
                  </a:lnTo>
                  <a:cubicBezTo>
                    <a:pt x="3859" y="2501"/>
                    <a:pt x="3287" y="2739"/>
                    <a:pt x="2311" y="2739"/>
                  </a:cubicBezTo>
                  <a:cubicBezTo>
                    <a:pt x="1334" y="2739"/>
                    <a:pt x="763" y="2501"/>
                    <a:pt x="668" y="2382"/>
                  </a:cubicBezTo>
                  <a:lnTo>
                    <a:pt x="668" y="1644"/>
                  </a:lnTo>
                  <a:cubicBezTo>
                    <a:pt x="739" y="1668"/>
                    <a:pt x="763" y="1668"/>
                    <a:pt x="811" y="1691"/>
                  </a:cubicBezTo>
                  <a:cubicBezTo>
                    <a:pt x="1192" y="1810"/>
                    <a:pt x="1739" y="1906"/>
                    <a:pt x="2311" y="1906"/>
                  </a:cubicBezTo>
                  <a:cubicBezTo>
                    <a:pt x="2859" y="1906"/>
                    <a:pt x="3383" y="1858"/>
                    <a:pt x="3787" y="1691"/>
                  </a:cubicBezTo>
                  <a:cubicBezTo>
                    <a:pt x="3859" y="1668"/>
                    <a:pt x="3906" y="1668"/>
                    <a:pt x="3930" y="1644"/>
                  </a:cubicBezTo>
                  <a:close/>
                  <a:moveTo>
                    <a:pt x="3930" y="3120"/>
                  </a:moveTo>
                  <a:lnTo>
                    <a:pt x="3930" y="3882"/>
                  </a:lnTo>
                  <a:cubicBezTo>
                    <a:pt x="3859" y="4001"/>
                    <a:pt x="3287" y="4240"/>
                    <a:pt x="2311" y="4240"/>
                  </a:cubicBezTo>
                  <a:cubicBezTo>
                    <a:pt x="1334" y="4240"/>
                    <a:pt x="763" y="4001"/>
                    <a:pt x="668" y="3882"/>
                  </a:cubicBezTo>
                  <a:lnTo>
                    <a:pt x="668" y="3120"/>
                  </a:lnTo>
                  <a:cubicBezTo>
                    <a:pt x="739" y="3168"/>
                    <a:pt x="763" y="3168"/>
                    <a:pt x="811" y="3192"/>
                  </a:cubicBezTo>
                  <a:cubicBezTo>
                    <a:pt x="1192" y="3311"/>
                    <a:pt x="1739" y="3406"/>
                    <a:pt x="2311" y="3406"/>
                  </a:cubicBezTo>
                  <a:cubicBezTo>
                    <a:pt x="2859" y="3406"/>
                    <a:pt x="3383" y="3335"/>
                    <a:pt x="3787" y="3192"/>
                  </a:cubicBezTo>
                  <a:cubicBezTo>
                    <a:pt x="3859" y="3168"/>
                    <a:pt x="3906" y="3168"/>
                    <a:pt x="3930" y="3120"/>
                  </a:cubicBezTo>
                  <a:close/>
                  <a:moveTo>
                    <a:pt x="3930" y="4597"/>
                  </a:moveTo>
                  <a:lnTo>
                    <a:pt x="3930" y="5335"/>
                  </a:lnTo>
                  <a:cubicBezTo>
                    <a:pt x="3859" y="5454"/>
                    <a:pt x="3287" y="5692"/>
                    <a:pt x="2311" y="5692"/>
                  </a:cubicBezTo>
                  <a:cubicBezTo>
                    <a:pt x="1334" y="5692"/>
                    <a:pt x="763" y="5454"/>
                    <a:pt x="668" y="5335"/>
                  </a:cubicBezTo>
                  <a:lnTo>
                    <a:pt x="668" y="4597"/>
                  </a:lnTo>
                  <a:cubicBezTo>
                    <a:pt x="739" y="4621"/>
                    <a:pt x="763" y="4621"/>
                    <a:pt x="811" y="4644"/>
                  </a:cubicBezTo>
                  <a:cubicBezTo>
                    <a:pt x="1192" y="4763"/>
                    <a:pt x="1739" y="4859"/>
                    <a:pt x="2311" y="4859"/>
                  </a:cubicBezTo>
                  <a:cubicBezTo>
                    <a:pt x="2859" y="4859"/>
                    <a:pt x="3383" y="4787"/>
                    <a:pt x="3787" y="4644"/>
                  </a:cubicBezTo>
                  <a:cubicBezTo>
                    <a:pt x="3859" y="4621"/>
                    <a:pt x="3906" y="4621"/>
                    <a:pt x="3930" y="4597"/>
                  </a:cubicBezTo>
                  <a:close/>
                  <a:moveTo>
                    <a:pt x="2311" y="1"/>
                  </a:moveTo>
                  <a:cubicBezTo>
                    <a:pt x="1739" y="1"/>
                    <a:pt x="1239" y="72"/>
                    <a:pt x="811" y="215"/>
                  </a:cubicBezTo>
                  <a:cubicBezTo>
                    <a:pt x="168" y="429"/>
                    <a:pt x="1" y="739"/>
                    <a:pt x="1" y="953"/>
                  </a:cubicBezTo>
                  <a:lnTo>
                    <a:pt x="1" y="5359"/>
                  </a:lnTo>
                  <a:cubicBezTo>
                    <a:pt x="1" y="5597"/>
                    <a:pt x="168" y="5907"/>
                    <a:pt x="811" y="6097"/>
                  </a:cubicBezTo>
                  <a:cubicBezTo>
                    <a:pt x="1192" y="6216"/>
                    <a:pt x="1739" y="6311"/>
                    <a:pt x="2311" y="6311"/>
                  </a:cubicBezTo>
                  <a:cubicBezTo>
                    <a:pt x="2859" y="6311"/>
                    <a:pt x="3383" y="6264"/>
                    <a:pt x="3787" y="6097"/>
                  </a:cubicBezTo>
                  <a:cubicBezTo>
                    <a:pt x="4454" y="5907"/>
                    <a:pt x="4597" y="5573"/>
                    <a:pt x="4597" y="5359"/>
                  </a:cubicBezTo>
                  <a:lnTo>
                    <a:pt x="4597" y="953"/>
                  </a:lnTo>
                  <a:cubicBezTo>
                    <a:pt x="4597" y="739"/>
                    <a:pt x="4454" y="429"/>
                    <a:pt x="3787" y="215"/>
                  </a:cubicBezTo>
                  <a:cubicBezTo>
                    <a:pt x="3406" y="96"/>
                    <a:pt x="2859" y="1"/>
                    <a:pt x="2311"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sp>
          <p:nvSpPr>
            <p:cNvPr id="1017" name="Google Shape;1017;p58"/>
            <p:cNvSpPr/>
            <p:nvPr/>
          </p:nvSpPr>
          <p:spPr>
            <a:xfrm>
              <a:off x="4876193" y="3418475"/>
              <a:ext cx="227866" cy="65381"/>
            </a:xfrm>
            <a:custGeom>
              <a:rect b="b" l="l" r="r" t="t"/>
              <a:pathLst>
                <a:path extrusionOk="0" h="1859" w="6479">
                  <a:moveTo>
                    <a:pt x="3549" y="620"/>
                  </a:moveTo>
                  <a:cubicBezTo>
                    <a:pt x="3692" y="620"/>
                    <a:pt x="3811" y="715"/>
                    <a:pt x="3835" y="882"/>
                  </a:cubicBezTo>
                  <a:cubicBezTo>
                    <a:pt x="3882" y="1049"/>
                    <a:pt x="3739" y="1192"/>
                    <a:pt x="3573" y="1192"/>
                  </a:cubicBezTo>
                  <a:lnTo>
                    <a:pt x="2954" y="1192"/>
                  </a:lnTo>
                  <a:cubicBezTo>
                    <a:pt x="2811" y="1192"/>
                    <a:pt x="2692" y="1120"/>
                    <a:pt x="2644" y="954"/>
                  </a:cubicBezTo>
                  <a:cubicBezTo>
                    <a:pt x="2620" y="787"/>
                    <a:pt x="2763" y="620"/>
                    <a:pt x="2930" y="620"/>
                  </a:cubicBezTo>
                  <a:close/>
                  <a:moveTo>
                    <a:pt x="2930" y="1"/>
                  </a:moveTo>
                  <a:cubicBezTo>
                    <a:pt x="2549" y="1"/>
                    <a:pt x="2192" y="263"/>
                    <a:pt x="2072" y="620"/>
                  </a:cubicBezTo>
                  <a:lnTo>
                    <a:pt x="1" y="620"/>
                  </a:lnTo>
                  <a:lnTo>
                    <a:pt x="1" y="1811"/>
                  </a:lnTo>
                  <a:lnTo>
                    <a:pt x="644" y="1811"/>
                  </a:lnTo>
                  <a:lnTo>
                    <a:pt x="644" y="1263"/>
                  </a:lnTo>
                  <a:lnTo>
                    <a:pt x="2096" y="1263"/>
                  </a:lnTo>
                  <a:cubicBezTo>
                    <a:pt x="2215" y="1620"/>
                    <a:pt x="2573" y="1858"/>
                    <a:pt x="2954" y="1858"/>
                  </a:cubicBezTo>
                  <a:lnTo>
                    <a:pt x="3573" y="1858"/>
                  </a:lnTo>
                  <a:cubicBezTo>
                    <a:pt x="3978" y="1858"/>
                    <a:pt x="4335" y="1597"/>
                    <a:pt x="4430" y="1263"/>
                  </a:cubicBezTo>
                  <a:lnTo>
                    <a:pt x="5835" y="1263"/>
                  </a:lnTo>
                  <a:lnTo>
                    <a:pt x="5835" y="1811"/>
                  </a:lnTo>
                  <a:lnTo>
                    <a:pt x="6478" y="1811"/>
                  </a:lnTo>
                  <a:lnTo>
                    <a:pt x="6478" y="620"/>
                  </a:lnTo>
                  <a:lnTo>
                    <a:pt x="4406" y="620"/>
                  </a:lnTo>
                  <a:cubicBezTo>
                    <a:pt x="4287" y="287"/>
                    <a:pt x="3930" y="1"/>
                    <a:pt x="3549" y="1"/>
                  </a:cubicBezTo>
                  <a:close/>
                </a:path>
              </a:pathLst>
            </a:custGeom>
            <a:solidFill>
              <a:srgbClr val="FFFFFF"/>
            </a:solidFill>
            <a:ln>
              <a:noFill/>
            </a:ln>
          </p:spPr>
          <p:txBody>
            <a:bodyPr anchorCtr="0" anchor="ctr" bIns="100725" lIns="100725" spcFirstLastPara="1" rIns="100725" wrap="square" tIns="100725">
              <a:noAutofit/>
            </a:bodyPr>
            <a:lstStyle/>
            <a:p>
              <a:pPr indent="0" lvl="0" marL="0" rtl="0" algn="l">
                <a:spcBef>
                  <a:spcPts val="0"/>
                </a:spcBef>
                <a:spcAft>
                  <a:spcPts val="0"/>
                </a:spcAft>
                <a:buNone/>
              </a:pPr>
              <a:r>
                <a:t/>
              </a:r>
              <a:endParaRPr/>
            </a:p>
          </p:txBody>
        </p:sp>
      </p:grpSp>
      <p:grpSp>
        <p:nvGrpSpPr>
          <p:cNvPr id="1018" name="Google Shape;1018;p58"/>
          <p:cNvGrpSpPr/>
          <p:nvPr/>
        </p:nvGrpSpPr>
        <p:grpSpPr>
          <a:xfrm>
            <a:off x="5381914" y="1461707"/>
            <a:ext cx="379449" cy="330035"/>
            <a:chOff x="3159194" y="3387490"/>
            <a:chExt cx="379449" cy="330035"/>
          </a:xfrm>
        </p:grpSpPr>
        <p:sp>
          <p:nvSpPr>
            <p:cNvPr id="1019" name="Google Shape;1019;p58"/>
            <p:cNvSpPr/>
            <p:nvPr/>
          </p:nvSpPr>
          <p:spPr>
            <a:xfrm>
              <a:off x="3303250" y="3387490"/>
              <a:ext cx="235393" cy="129039"/>
            </a:xfrm>
            <a:custGeom>
              <a:rect b="b" l="l" r="r" t="t"/>
              <a:pathLst>
                <a:path extrusionOk="0" h="3669" w="6693">
                  <a:moveTo>
                    <a:pt x="5740" y="1049"/>
                  </a:moveTo>
                  <a:cubicBezTo>
                    <a:pt x="5883" y="1049"/>
                    <a:pt x="6002" y="1168"/>
                    <a:pt x="6026" y="1311"/>
                  </a:cubicBezTo>
                  <a:cubicBezTo>
                    <a:pt x="6026" y="1454"/>
                    <a:pt x="5907" y="1596"/>
                    <a:pt x="5764" y="1596"/>
                  </a:cubicBezTo>
                  <a:lnTo>
                    <a:pt x="4883" y="1596"/>
                  </a:lnTo>
                  <a:cubicBezTo>
                    <a:pt x="4716" y="1596"/>
                    <a:pt x="4597" y="1477"/>
                    <a:pt x="4573" y="1334"/>
                  </a:cubicBezTo>
                  <a:cubicBezTo>
                    <a:pt x="4573" y="1168"/>
                    <a:pt x="4692" y="1049"/>
                    <a:pt x="4835" y="1049"/>
                  </a:cubicBezTo>
                  <a:close/>
                  <a:moveTo>
                    <a:pt x="644" y="644"/>
                  </a:moveTo>
                  <a:cubicBezTo>
                    <a:pt x="1835" y="811"/>
                    <a:pt x="2787" y="1787"/>
                    <a:pt x="2883" y="3001"/>
                  </a:cubicBezTo>
                  <a:lnTo>
                    <a:pt x="644" y="3001"/>
                  </a:lnTo>
                  <a:lnTo>
                    <a:pt x="644" y="644"/>
                  </a:lnTo>
                  <a:close/>
                  <a:moveTo>
                    <a:pt x="1" y="1"/>
                  </a:moveTo>
                  <a:lnTo>
                    <a:pt x="1" y="3668"/>
                  </a:lnTo>
                  <a:lnTo>
                    <a:pt x="3526" y="3668"/>
                  </a:lnTo>
                  <a:lnTo>
                    <a:pt x="3526" y="3335"/>
                  </a:lnTo>
                  <a:lnTo>
                    <a:pt x="3526" y="3216"/>
                  </a:lnTo>
                  <a:cubicBezTo>
                    <a:pt x="3526" y="2668"/>
                    <a:pt x="3406" y="2192"/>
                    <a:pt x="3168" y="1763"/>
                  </a:cubicBezTo>
                  <a:lnTo>
                    <a:pt x="4049" y="1763"/>
                  </a:lnTo>
                  <a:cubicBezTo>
                    <a:pt x="4192" y="2025"/>
                    <a:pt x="4478" y="2239"/>
                    <a:pt x="4812" y="2239"/>
                  </a:cubicBezTo>
                  <a:lnTo>
                    <a:pt x="5740" y="2239"/>
                  </a:lnTo>
                  <a:cubicBezTo>
                    <a:pt x="6264" y="2239"/>
                    <a:pt x="6693" y="1787"/>
                    <a:pt x="6669" y="1287"/>
                  </a:cubicBezTo>
                  <a:cubicBezTo>
                    <a:pt x="6621" y="811"/>
                    <a:pt x="6240" y="406"/>
                    <a:pt x="5764" y="406"/>
                  </a:cubicBezTo>
                  <a:lnTo>
                    <a:pt x="4835" y="406"/>
                  </a:lnTo>
                  <a:cubicBezTo>
                    <a:pt x="4407" y="406"/>
                    <a:pt x="4049" y="715"/>
                    <a:pt x="3954" y="1120"/>
                  </a:cubicBezTo>
                  <a:lnTo>
                    <a:pt x="2763" y="1120"/>
                  </a:lnTo>
                  <a:cubicBezTo>
                    <a:pt x="2168" y="453"/>
                    <a:pt x="1311"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8"/>
            <p:cNvSpPr/>
            <p:nvPr/>
          </p:nvSpPr>
          <p:spPr>
            <a:xfrm>
              <a:off x="3159194" y="3430222"/>
              <a:ext cx="379449" cy="287304"/>
            </a:xfrm>
            <a:custGeom>
              <a:rect b="b" l="l" r="r" t="t"/>
              <a:pathLst>
                <a:path extrusionOk="0" h="8169" w="10789">
                  <a:moveTo>
                    <a:pt x="2859" y="667"/>
                  </a:moveTo>
                  <a:lnTo>
                    <a:pt x="2859" y="3644"/>
                  </a:lnTo>
                  <a:lnTo>
                    <a:pt x="5716" y="3644"/>
                  </a:lnTo>
                  <a:cubicBezTo>
                    <a:pt x="5526" y="4858"/>
                    <a:pt x="4478" y="5787"/>
                    <a:pt x="3192" y="5787"/>
                  </a:cubicBezTo>
                  <a:cubicBezTo>
                    <a:pt x="3178" y="5787"/>
                    <a:pt x="3163" y="5788"/>
                    <a:pt x="3149" y="5788"/>
                  </a:cubicBezTo>
                  <a:cubicBezTo>
                    <a:pt x="1740" y="5788"/>
                    <a:pt x="596" y="4630"/>
                    <a:pt x="596" y="3215"/>
                  </a:cubicBezTo>
                  <a:cubicBezTo>
                    <a:pt x="596" y="1906"/>
                    <a:pt x="1596" y="810"/>
                    <a:pt x="2859" y="667"/>
                  </a:cubicBezTo>
                  <a:close/>
                  <a:moveTo>
                    <a:pt x="10122" y="4597"/>
                  </a:moveTo>
                  <a:lnTo>
                    <a:pt x="10122" y="7573"/>
                  </a:lnTo>
                  <a:lnTo>
                    <a:pt x="7955" y="7573"/>
                  </a:lnTo>
                  <a:lnTo>
                    <a:pt x="7955" y="4597"/>
                  </a:lnTo>
                  <a:close/>
                  <a:moveTo>
                    <a:pt x="3263" y="0"/>
                  </a:moveTo>
                  <a:cubicBezTo>
                    <a:pt x="1501" y="0"/>
                    <a:pt x="1" y="1453"/>
                    <a:pt x="1" y="3215"/>
                  </a:cubicBezTo>
                  <a:cubicBezTo>
                    <a:pt x="1" y="4882"/>
                    <a:pt x="1263" y="6240"/>
                    <a:pt x="2859" y="6406"/>
                  </a:cubicBezTo>
                  <a:lnTo>
                    <a:pt x="2859" y="7621"/>
                  </a:lnTo>
                  <a:lnTo>
                    <a:pt x="7336" y="7621"/>
                  </a:lnTo>
                  <a:lnTo>
                    <a:pt x="7336" y="8169"/>
                  </a:lnTo>
                  <a:lnTo>
                    <a:pt x="10789" y="8169"/>
                  </a:lnTo>
                  <a:lnTo>
                    <a:pt x="10789" y="3906"/>
                  </a:lnTo>
                  <a:lnTo>
                    <a:pt x="7336" y="3906"/>
                  </a:lnTo>
                  <a:lnTo>
                    <a:pt x="7336" y="7002"/>
                  </a:lnTo>
                  <a:lnTo>
                    <a:pt x="3502" y="7002"/>
                  </a:lnTo>
                  <a:lnTo>
                    <a:pt x="3502" y="6406"/>
                  </a:lnTo>
                  <a:cubicBezTo>
                    <a:pt x="4216" y="6335"/>
                    <a:pt x="4883" y="6025"/>
                    <a:pt x="5407" y="5501"/>
                  </a:cubicBezTo>
                  <a:cubicBezTo>
                    <a:pt x="6002" y="4954"/>
                    <a:pt x="6359" y="4144"/>
                    <a:pt x="6383" y="3334"/>
                  </a:cubicBezTo>
                  <a:lnTo>
                    <a:pt x="6383" y="3001"/>
                  </a:lnTo>
                  <a:lnTo>
                    <a:pt x="3502" y="3001"/>
                  </a:lnTo>
                  <a:lnTo>
                    <a:pt x="35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8"/>
            <p:cNvSpPr/>
            <p:nvPr/>
          </p:nvSpPr>
          <p:spPr>
            <a:xfrm>
              <a:off x="3464927" y="3610292"/>
              <a:ext cx="24302" cy="23494"/>
            </a:xfrm>
            <a:custGeom>
              <a:rect b="b" l="l" r="r" t="t"/>
              <a:pathLst>
                <a:path extrusionOk="0" h="668" w="691">
                  <a:moveTo>
                    <a:pt x="357" y="0"/>
                  </a:moveTo>
                  <a:cubicBezTo>
                    <a:pt x="215" y="0"/>
                    <a:pt x="72" y="120"/>
                    <a:pt x="48" y="262"/>
                  </a:cubicBezTo>
                  <a:cubicBezTo>
                    <a:pt x="0" y="477"/>
                    <a:pt x="167" y="667"/>
                    <a:pt x="334" y="667"/>
                  </a:cubicBezTo>
                  <a:cubicBezTo>
                    <a:pt x="476" y="667"/>
                    <a:pt x="643" y="548"/>
                    <a:pt x="667" y="381"/>
                  </a:cubicBezTo>
                  <a:cubicBezTo>
                    <a:pt x="691" y="191"/>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8"/>
            <p:cNvSpPr/>
            <p:nvPr/>
          </p:nvSpPr>
          <p:spPr>
            <a:xfrm>
              <a:off x="3464927" y="3655521"/>
              <a:ext cx="24302" cy="22649"/>
            </a:xfrm>
            <a:custGeom>
              <a:rect b="b" l="l" r="r" t="t"/>
              <a:pathLst>
                <a:path extrusionOk="0" h="644" w="691">
                  <a:moveTo>
                    <a:pt x="357" y="0"/>
                  </a:moveTo>
                  <a:cubicBezTo>
                    <a:pt x="215" y="0"/>
                    <a:pt x="72" y="119"/>
                    <a:pt x="48" y="262"/>
                  </a:cubicBezTo>
                  <a:cubicBezTo>
                    <a:pt x="0" y="477"/>
                    <a:pt x="167" y="643"/>
                    <a:pt x="334" y="643"/>
                  </a:cubicBezTo>
                  <a:cubicBezTo>
                    <a:pt x="476" y="643"/>
                    <a:pt x="643" y="524"/>
                    <a:pt x="667" y="381"/>
                  </a:cubicBezTo>
                  <a:cubicBezTo>
                    <a:pt x="691" y="167"/>
                    <a:pt x="548" y="0"/>
                    <a:pt x="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58"/>
          <p:cNvGrpSpPr/>
          <p:nvPr/>
        </p:nvGrpSpPr>
        <p:grpSpPr>
          <a:xfrm>
            <a:off x="3969723" y="3551257"/>
            <a:ext cx="380258" cy="347620"/>
            <a:chOff x="6413122" y="2204055"/>
            <a:chExt cx="380258" cy="347620"/>
          </a:xfrm>
        </p:grpSpPr>
        <p:sp>
          <p:nvSpPr>
            <p:cNvPr id="1024" name="Google Shape;1024;p58"/>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8"/>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8"/>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8"/>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8"/>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58"/>
          <p:cNvGrpSpPr/>
          <p:nvPr/>
        </p:nvGrpSpPr>
        <p:grpSpPr>
          <a:xfrm>
            <a:off x="1653507" y="3534514"/>
            <a:ext cx="420796" cy="421914"/>
            <a:chOff x="-1700225" y="2768875"/>
            <a:chExt cx="291450" cy="292225"/>
          </a:xfrm>
        </p:grpSpPr>
        <p:sp>
          <p:nvSpPr>
            <p:cNvPr id="1030" name="Google Shape;1030;p58"/>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8"/>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8"/>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8"/>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8"/>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8"/>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1"/>
          <p:cNvSpPr/>
          <p:nvPr/>
        </p:nvSpPr>
        <p:spPr>
          <a:xfrm>
            <a:off x="1675650" y="2905473"/>
            <a:ext cx="857400" cy="859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4223550" y="2913198"/>
            <a:ext cx="857400" cy="859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6771450" y="547228"/>
            <a:ext cx="857400" cy="859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650848" y="613968"/>
            <a:ext cx="2907000" cy="1541700"/>
          </a:xfrm>
          <a:prstGeom prst="bevel">
            <a:avLst>
              <a:gd fmla="val 12800" name="adj"/>
            </a:avLst>
          </a:prstGeom>
          <a:solidFill>
            <a:schemeClr val="dk2"/>
          </a:solidFill>
          <a:ln cap="flat" cmpd="sng" w="10900">
            <a:solidFill>
              <a:schemeClr val="lt2"/>
            </a:solidFill>
            <a:prstDash val="solid"/>
            <a:round/>
            <a:headEnd len="sm" w="sm" type="none"/>
            <a:tailEnd len="sm" w="sm" type="none"/>
          </a:ln>
          <a:effectLst>
            <a:outerShdw blurRad="65350" rotWithShape="0" algn="bl" dir="5400000" dist="21783">
              <a:srgbClr val="000000">
                <a:alpha val="50000"/>
              </a:srgbClr>
            </a:outerShdw>
          </a:effectLst>
        </p:spPr>
        <p:txBody>
          <a:bodyPr anchorCtr="0" anchor="ctr" bIns="104550" lIns="104550" spcFirstLastPara="1" rIns="104550" wrap="square" tIns="104550">
            <a:noAutofit/>
          </a:bodyPr>
          <a:lstStyle/>
          <a:p>
            <a:pPr indent="0" lvl="0" marL="0" rtl="0" algn="l">
              <a:spcBef>
                <a:spcPts val="0"/>
              </a:spcBef>
              <a:spcAft>
                <a:spcPts val="0"/>
              </a:spcAft>
              <a:buNone/>
            </a:pPr>
            <a:r>
              <a:t/>
            </a:r>
            <a:endParaRPr/>
          </a:p>
        </p:txBody>
      </p:sp>
      <p:sp>
        <p:nvSpPr>
          <p:cNvPr id="424" name="Google Shape;424;p41"/>
          <p:cNvSpPr/>
          <p:nvPr/>
        </p:nvSpPr>
        <p:spPr>
          <a:xfrm>
            <a:off x="4223550" y="539649"/>
            <a:ext cx="857400" cy="859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txBox="1"/>
          <p:nvPr>
            <p:ph type="title"/>
          </p:nvPr>
        </p:nvSpPr>
        <p:spPr>
          <a:xfrm>
            <a:off x="3561000" y="1567150"/>
            <a:ext cx="21825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26" name="Google Shape;426;p41"/>
          <p:cNvSpPr txBox="1"/>
          <p:nvPr>
            <p:ph idx="6" type="title"/>
          </p:nvPr>
        </p:nvSpPr>
        <p:spPr>
          <a:xfrm>
            <a:off x="1013100" y="3917479"/>
            <a:ext cx="21825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Building</a:t>
            </a:r>
            <a:endParaRPr/>
          </a:p>
        </p:txBody>
      </p:sp>
      <p:sp>
        <p:nvSpPr>
          <p:cNvPr id="427" name="Google Shape;427;p41"/>
          <p:cNvSpPr txBox="1"/>
          <p:nvPr>
            <p:ph idx="8" type="subTitle"/>
          </p:nvPr>
        </p:nvSpPr>
        <p:spPr>
          <a:xfrm>
            <a:off x="1013100" y="4371404"/>
            <a:ext cx="218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ML Models for Fake News Detection</a:t>
            </a:r>
            <a:endParaRPr/>
          </a:p>
        </p:txBody>
      </p:sp>
      <p:sp>
        <p:nvSpPr>
          <p:cNvPr id="428" name="Google Shape;428;p41"/>
          <p:cNvSpPr txBox="1"/>
          <p:nvPr>
            <p:ph idx="9" type="title"/>
          </p:nvPr>
        </p:nvSpPr>
        <p:spPr>
          <a:xfrm>
            <a:off x="3561000" y="3917479"/>
            <a:ext cx="21825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429" name="Google Shape;429;p41"/>
          <p:cNvSpPr txBox="1"/>
          <p:nvPr>
            <p:ph idx="2" type="title"/>
          </p:nvPr>
        </p:nvSpPr>
        <p:spPr>
          <a:xfrm>
            <a:off x="4014600" y="733670"/>
            <a:ext cx="1275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30" name="Google Shape;430;p41"/>
          <p:cNvSpPr txBox="1"/>
          <p:nvPr>
            <p:ph idx="3" type="title"/>
          </p:nvPr>
        </p:nvSpPr>
        <p:spPr>
          <a:xfrm>
            <a:off x="6108900" y="1567150"/>
            <a:ext cx="21825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Libraries and Preprocessing</a:t>
            </a:r>
            <a:endParaRPr sz="1900"/>
          </a:p>
        </p:txBody>
      </p:sp>
      <p:sp>
        <p:nvSpPr>
          <p:cNvPr id="431" name="Google Shape;431;p41"/>
          <p:cNvSpPr txBox="1"/>
          <p:nvPr>
            <p:ph idx="4" type="title"/>
          </p:nvPr>
        </p:nvSpPr>
        <p:spPr>
          <a:xfrm>
            <a:off x="6562500" y="733670"/>
            <a:ext cx="1275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32" name="Google Shape;432;p41"/>
          <p:cNvSpPr txBox="1"/>
          <p:nvPr>
            <p:ph idx="7" type="title"/>
          </p:nvPr>
        </p:nvSpPr>
        <p:spPr>
          <a:xfrm>
            <a:off x="1466700" y="3109380"/>
            <a:ext cx="1275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33" name="Google Shape;433;p41"/>
          <p:cNvSpPr txBox="1"/>
          <p:nvPr>
            <p:ph idx="13" type="title"/>
          </p:nvPr>
        </p:nvSpPr>
        <p:spPr>
          <a:xfrm>
            <a:off x="4014600" y="3109380"/>
            <a:ext cx="1275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34" name="Google Shape;434;p41"/>
          <p:cNvSpPr txBox="1"/>
          <p:nvPr>
            <p:ph idx="14" type="subTitle"/>
          </p:nvPr>
        </p:nvSpPr>
        <p:spPr>
          <a:xfrm>
            <a:off x="3561000" y="4371404"/>
            <a:ext cx="218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of Classifiers and Visuals</a:t>
            </a:r>
            <a:endParaRPr/>
          </a:p>
        </p:txBody>
      </p:sp>
      <p:sp>
        <p:nvSpPr>
          <p:cNvPr id="435" name="Google Shape;435;p41"/>
          <p:cNvSpPr txBox="1"/>
          <p:nvPr>
            <p:ph idx="15" type="title"/>
          </p:nvPr>
        </p:nvSpPr>
        <p:spPr>
          <a:xfrm>
            <a:off x="848183" y="539650"/>
            <a:ext cx="2495700" cy="1688400"/>
          </a:xfrm>
          <a:prstGeom prst="rect">
            <a:avLst/>
          </a:prstGeom>
        </p:spPr>
        <p:txBody>
          <a:bodyPr anchorCtr="0" anchor="ctr" bIns="104550" lIns="104550" spcFirstLastPara="1" rIns="104550" wrap="square" tIns="104550">
            <a:noAutofit/>
          </a:bodyPr>
          <a:lstStyle/>
          <a:p>
            <a:pPr indent="0" lvl="0" marL="0" rtl="0" algn="ctr">
              <a:spcBef>
                <a:spcPts val="0"/>
              </a:spcBef>
              <a:spcAft>
                <a:spcPts val="0"/>
              </a:spcAft>
              <a:buNone/>
            </a:pPr>
            <a:r>
              <a:rPr lang="en" sz="3430"/>
              <a:t>Table of contents</a:t>
            </a:r>
            <a:endParaRPr sz="3430"/>
          </a:p>
        </p:txBody>
      </p:sp>
      <p:sp>
        <p:nvSpPr>
          <p:cNvPr id="436" name="Google Shape;436;p41"/>
          <p:cNvSpPr/>
          <p:nvPr/>
        </p:nvSpPr>
        <p:spPr>
          <a:xfrm>
            <a:off x="6908325" y="2913198"/>
            <a:ext cx="857400" cy="8595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txBox="1"/>
          <p:nvPr>
            <p:ph idx="9" type="title"/>
          </p:nvPr>
        </p:nvSpPr>
        <p:spPr>
          <a:xfrm>
            <a:off x="6245775" y="3917479"/>
            <a:ext cx="2182500" cy="3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BONUS!</a:t>
            </a:r>
            <a:endParaRPr/>
          </a:p>
        </p:txBody>
      </p:sp>
      <p:sp>
        <p:nvSpPr>
          <p:cNvPr id="438" name="Google Shape;438;p41"/>
          <p:cNvSpPr txBox="1"/>
          <p:nvPr>
            <p:ph idx="13" type="title"/>
          </p:nvPr>
        </p:nvSpPr>
        <p:spPr>
          <a:xfrm>
            <a:off x="6699375" y="3109380"/>
            <a:ext cx="1275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39" name="Google Shape;439;p41"/>
          <p:cNvSpPr txBox="1"/>
          <p:nvPr>
            <p:ph idx="14" type="subTitle"/>
          </p:nvPr>
        </p:nvSpPr>
        <p:spPr>
          <a:xfrm>
            <a:off x="6006825" y="4371400"/>
            <a:ext cx="2660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Real-Time News Article Prediction and Final Conclusions</a:t>
            </a:r>
            <a:endParaRPr/>
          </a:p>
        </p:txBody>
      </p:sp>
      <p:sp>
        <p:nvSpPr>
          <p:cNvPr id="440" name="Google Shape;440;p41"/>
          <p:cNvSpPr txBox="1"/>
          <p:nvPr>
            <p:ph idx="14" type="subTitle"/>
          </p:nvPr>
        </p:nvSpPr>
        <p:spPr>
          <a:xfrm>
            <a:off x="3480750" y="2044441"/>
            <a:ext cx="218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Purpose, and Data Description</a:t>
            </a:r>
            <a:endParaRPr/>
          </a:p>
        </p:txBody>
      </p:sp>
      <p:sp>
        <p:nvSpPr>
          <p:cNvPr id="441" name="Google Shape;441;p41"/>
          <p:cNvSpPr txBox="1"/>
          <p:nvPr>
            <p:ph idx="14" type="subTitle"/>
          </p:nvPr>
        </p:nvSpPr>
        <p:spPr>
          <a:xfrm>
            <a:off x="6108900" y="2044429"/>
            <a:ext cx="218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Workflow for Getting Started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9"/>
          <p:cNvSpPr/>
          <p:nvPr/>
        </p:nvSpPr>
        <p:spPr>
          <a:xfrm>
            <a:off x="3579150" y="565186"/>
            <a:ext cx="1985700" cy="19908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9"/>
          <p:cNvSpPr/>
          <p:nvPr/>
        </p:nvSpPr>
        <p:spPr>
          <a:xfrm>
            <a:off x="1981040"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9"/>
          <p:cNvSpPr txBox="1"/>
          <p:nvPr>
            <p:ph type="title"/>
          </p:nvPr>
        </p:nvSpPr>
        <p:spPr>
          <a:xfrm>
            <a:off x="1981050" y="2594275"/>
            <a:ext cx="51930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Model Building</a:t>
            </a:r>
            <a:endParaRPr/>
          </a:p>
        </p:txBody>
      </p:sp>
      <p:sp>
        <p:nvSpPr>
          <p:cNvPr id="1043" name="Google Shape;1043;p59"/>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3 ML Models for Fake News Detection</a:t>
            </a:r>
            <a:endParaRPr sz="1800"/>
          </a:p>
        </p:txBody>
      </p:sp>
      <p:sp>
        <p:nvSpPr>
          <p:cNvPr id="1044" name="Google Shape;1044;p59"/>
          <p:cNvSpPr txBox="1"/>
          <p:nvPr>
            <p:ph idx="2" type="title"/>
          </p:nvPr>
        </p:nvSpPr>
        <p:spPr>
          <a:xfrm>
            <a:off x="3782272" y="876407"/>
            <a:ext cx="1582200" cy="13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03</a:t>
            </a:r>
            <a:endParaRPr sz="6600"/>
          </a:p>
        </p:txBody>
      </p:sp>
      <p:grpSp>
        <p:nvGrpSpPr>
          <p:cNvPr id="1045" name="Google Shape;1045;p59"/>
          <p:cNvGrpSpPr/>
          <p:nvPr/>
        </p:nvGrpSpPr>
        <p:grpSpPr>
          <a:xfrm>
            <a:off x="7288342" y="3830770"/>
            <a:ext cx="768600" cy="770700"/>
            <a:chOff x="7657704" y="3832845"/>
            <a:chExt cx="768600" cy="770700"/>
          </a:xfrm>
        </p:grpSpPr>
        <p:sp>
          <p:nvSpPr>
            <p:cNvPr id="1046" name="Google Shape;1046;p59"/>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9"/>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59"/>
          <p:cNvGrpSpPr/>
          <p:nvPr/>
        </p:nvGrpSpPr>
        <p:grpSpPr>
          <a:xfrm>
            <a:off x="1098151" y="3830770"/>
            <a:ext cx="768600" cy="770700"/>
            <a:chOff x="5980776" y="3832845"/>
            <a:chExt cx="768600" cy="770700"/>
          </a:xfrm>
        </p:grpSpPr>
        <p:sp>
          <p:nvSpPr>
            <p:cNvPr id="1049" name="Google Shape;1049;p59"/>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9"/>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60"/>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Overview of </a:t>
            </a:r>
            <a:r>
              <a:rPr lang="en" sz="2700">
                <a:solidFill>
                  <a:schemeClr val="accent1"/>
                </a:solidFill>
              </a:rPr>
              <a:t>Model Building &amp; Training</a:t>
            </a:r>
            <a:endParaRPr sz="2700">
              <a:solidFill>
                <a:schemeClr val="accent1"/>
              </a:solidFill>
            </a:endParaRPr>
          </a:p>
        </p:txBody>
      </p:sp>
      <p:sp>
        <p:nvSpPr>
          <p:cNvPr id="1056" name="Google Shape;1056;p60"/>
          <p:cNvSpPr txBox="1"/>
          <p:nvPr>
            <p:ph idx="1" type="body"/>
          </p:nvPr>
        </p:nvSpPr>
        <p:spPr>
          <a:xfrm>
            <a:off x="3341925" y="2305050"/>
            <a:ext cx="5006100" cy="2084100"/>
          </a:xfrm>
          <a:prstGeom prst="rect">
            <a:avLst/>
          </a:prstGeom>
        </p:spPr>
        <p:txBody>
          <a:bodyPr anchorCtr="0" anchor="ctr" bIns="91425" lIns="91425" spcFirstLastPara="1" rIns="91425" wrap="square" tIns="91425">
            <a:noAutofit/>
          </a:bodyPr>
          <a:lstStyle/>
          <a:p>
            <a:pPr indent="-9144" lvl="0" marL="100584" rtl="0" algn="l">
              <a:spcBef>
                <a:spcPts val="0"/>
              </a:spcBef>
              <a:spcAft>
                <a:spcPts val="0"/>
              </a:spcAft>
              <a:buNone/>
            </a:pPr>
            <a:r>
              <a:t/>
            </a:r>
            <a:endParaRPr sz="1800"/>
          </a:p>
          <a:p>
            <a:pPr indent="-9144" lvl="0" marL="100584" rtl="0" algn="l">
              <a:spcBef>
                <a:spcPts val="0"/>
              </a:spcBef>
              <a:spcAft>
                <a:spcPts val="0"/>
              </a:spcAft>
              <a:buNone/>
            </a:pPr>
            <a:r>
              <a:t/>
            </a:r>
            <a:endParaRPr sz="1800"/>
          </a:p>
          <a:p>
            <a:pPr indent="-9144" lvl="0" marL="100584" rtl="0" algn="l">
              <a:spcBef>
                <a:spcPts val="0"/>
              </a:spcBef>
              <a:spcAft>
                <a:spcPts val="0"/>
              </a:spcAft>
              <a:buNone/>
            </a:pPr>
            <a:r>
              <a:rPr lang="en" sz="1800"/>
              <a:t>3 </a:t>
            </a:r>
            <a:r>
              <a:rPr lang="en" sz="1800"/>
              <a:t>ML models built &amp; trained:</a:t>
            </a:r>
            <a:endParaRPr sz="1800"/>
          </a:p>
          <a:p>
            <a:pPr indent="-342900" lvl="0" marL="548640" rtl="0" algn="l">
              <a:spcBef>
                <a:spcPts val="0"/>
              </a:spcBef>
              <a:spcAft>
                <a:spcPts val="0"/>
              </a:spcAft>
              <a:buSzPts val="1800"/>
              <a:buFont typeface="Catamaran"/>
              <a:buChar char="●"/>
            </a:pPr>
            <a:r>
              <a:rPr b="1" lang="en" sz="1800"/>
              <a:t>Random Forest</a:t>
            </a:r>
            <a:r>
              <a:rPr lang="en" sz="1800"/>
              <a:t> (100 estimators)</a:t>
            </a:r>
            <a:endParaRPr sz="1800"/>
          </a:p>
          <a:p>
            <a:pPr indent="-342900" lvl="0" marL="548640" rtl="0" algn="l">
              <a:spcBef>
                <a:spcPts val="0"/>
              </a:spcBef>
              <a:spcAft>
                <a:spcPts val="0"/>
              </a:spcAft>
              <a:buSzPts val="1800"/>
              <a:buFont typeface="Catamaran"/>
              <a:buChar char="●"/>
            </a:pPr>
            <a:r>
              <a:rPr b="1" lang="en" sz="1800"/>
              <a:t>Logistic Regression</a:t>
            </a:r>
            <a:r>
              <a:rPr lang="en" sz="1800"/>
              <a:t> (1000 max iterations)</a:t>
            </a:r>
            <a:endParaRPr sz="1800"/>
          </a:p>
          <a:p>
            <a:pPr indent="-342900" lvl="0" marL="548640" rtl="0" algn="l">
              <a:spcBef>
                <a:spcPts val="0"/>
              </a:spcBef>
              <a:spcAft>
                <a:spcPts val="0"/>
              </a:spcAft>
              <a:buSzPts val="1800"/>
              <a:buFont typeface="Catamaran"/>
              <a:buChar char="●"/>
            </a:pPr>
            <a:r>
              <a:rPr b="1" lang="en" sz="1800"/>
              <a:t>Support Vector Machines (SVM)</a:t>
            </a:r>
            <a:r>
              <a:rPr lang="en" sz="1800"/>
              <a:t> (linear kernel)</a:t>
            </a:r>
            <a:endParaRPr sz="1800"/>
          </a:p>
        </p:txBody>
      </p:sp>
      <p:pic>
        <p:nvPicPr>
          <p:cNvPr id="1057" name="Google Shape;1057;p60" title="Screenshot 2025-08-06 144708.png"/>
          <p:cNvPicPr preferRelativeResize="0"/>
          <p:nvPr/>
        </p:nvPicPr>
        <p:blipFill rotWithShape="1">
          <a:blip r:embed="rId3">
            <a:alphaModFix/>
          </a:blip>
          <a:srcRect b="0" l="0" r="0" t="-7227"/>
          <a:stretch/>
        </p:blipFill>
        <p:spPr>
          <a:xfrm>
            <a:off x="3341925" y="1507075"/>
            <a:ext cx="5006100" cy="1131200"/>
          </a:xfrm>
          <a:prstGeom prst="rect">
            <a:avLst/>
          </a:prstGeom>
          <a:noFill/>
          <a:ln>
            <a:noFill/>
          </a:ln>
          <a:effectLst>
            <a:outerShdw blurRad="57150" rotWithShape="0" algn="bl" dir="5400000" dist="19050">
              <a:srgbClr val="000000">
                <a:alpha val="50000"/>
              </a:srgbClr>
            </a:outerShdw>
          </a:effectLst>
        </p:spPr>
      </p:pic>
      <p:sp>
        <p:nvSpPr>
          <p:cNvPr id="1058" name="Google Shape;1058;p60"/>
          <p:cNvSpPr/>
          <p:nvPr/>
        </p:nvSpPr>
        <p:spPr>
          <a:xfrm>
            <a:off x="1415825" y="1353825"/>
            <a:ext cx="1606800" cy="1592700"/>
          </a:xfrm>
          <a:prstGeom prst="rect">
            <a:avLst/>
          </a:prstGeom>
          <a:solidFill>
            <a:srgbClr val="FFFFFF"/>
          </a:solidFill>
          <a:ln cap="flat" cmpd="sng" w="9100">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87400" lIns="87400" spcFirstLastPara="1" rIns="87400" wrap="square" tIns="87400">
            <a:noAutofit/>
          </a:bodyPr>
          <a:lstStyle/>
          <a:p>
            <a:pPr indent="0" lvl="0" marL="0" rtl="0" algn="ctr">
              <a:spcBef>
                <a:spcPts val="0"/>
              </a:spcBef>
              <a:spcAft>
                <a:spcPts val="0"/>
              </a:spcAft>
              <a:buNone/>
            </a:pPr>
            <a:r>
              <a:t/>
            </a:r>
            <a:endParaRPr sz="1338">
              <a:latin typeface="Catamaran"/>
              <a:ea typeface="Catamaran"/>
              <a:cs typeface="Catamaran"/>
              <a:sym typeface="Catamaran"/>
            </a:endParaRPr>
          </a:p>
        </p:txBody>
      </p:sp>
      <p:grpSp>
        <p:nvGrpSpPr>
          <p:cNvPr id="1059" name="Google Shape;1059;p60"/>
          <p:cNvGrpSpPr/>
          <p:nvPr/>
        </p:nvGrpSpPr>
        <p:grpSpPr>
          <a:xfrm>
            <a:off x="800818" y="1600253"/>
            <a:ext cx="295705" cy="296462"/>
            <a:chOff x="-1700225" y="2768875"/>
            <a:chExt cx="291450" cy="292225"/>
          </a:xfrm>
        </p:grpSpPr>
        <p:sp>
          <p:nvSpPr>
            <p:cNvPr id="1060" name="Google Shape;1060;p60"/>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sp>
          <p:nvSpPr>
            <p:cNvPr id="1061" name="Google Shape;1061;p60"/>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sp>
          <p:nvSpPr>
            <p:cNvPr id="1062" name="Google Shape;1062;p60"/>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sp>
          <p:nvSpPr>
            <p:cNvPr id="1063" name="Google Shape;1063;p60"/>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sp>
          <p:nvSpPr>
            <p:cNvPr id="1064" name="Google Shape;1064;p60"/>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sp>
          <p:nvSpPr>
            <p:cNvPr id="1065" name="Google Shape;1065;p60"/>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93E0D9"/>
            </a:solidFill>
            <a:ln>
              <a:noFill/>
            </a:ln>
          </p:spPr>
          <p:txBody>
            <a:bodyPr anchorCtr="0" anchor="ctr" bIns="64250" lIns="64250" spcFirstLastPara="1" rIns="64250" wrap="square" tIns="64250">
              <a:noAutofit/>
            </a:bodyPr>
            <a:lstStyle/>
            <a:p>
              <a:pPr indent="0" lvl="0" marL="0" rtl="0" algn="l">
                <a:spcBef>
                  <a:spcPts val="0"/>
                </a:spcBef>
                <a:spcAft>
                  <a:spcPts val="0"/>
                </a:spcAft>
                <a:buNone/>
              </a:pPr>
              <a:r>
                <a:t/>
              </a:r>
              <a:endParaRPr/>
            </a:p>
          </p:txBody>
        </p:sp>
      </p:grpSp>
      <p:pic>
        <p:nvPicPr>
          <p:cNvPr descr="Cycle of Artificial Intelligence with Human Head and Stock Market Analysis Chart in Blue Highlights (Provided by Getty Images)" id="1066" name="Google Shape;1066;p60"/>
          <p:cNvPicPr preferRelativeResize="0"/>
          <p:nvPr/>
        </p:nvPicPr>
        <p:blipFill rotWithShape="1">
          <a:blip r:embed="rId4">
            <a:alphaModFix/>
          </a:blip>
          <a:srcRect b="-3" l="0" r="56076" t="64028"/>
          <a:stretch/>
        </p:blipFill>
        <p:spPr>
          <a:xfrm>
            <a:off x="2148090" y="1414125"/>
            <a:ext cx="798333" cy="890926"/>
          </a:xfrm>
          <a:prstGeom prst="rect">
            <a:avLst/>
          </a:prstGeom>
          <a:noFill/>
          <a:ln>
            <a:noFill/>
          </a:ln>
        </p:spPr>
      </p:pic>
      <p:pic>
        <p:nvPicPr>
          <p:cNvPr descr="Cycle of Artificial Intelligence with Human Head and Stock Market Analysis Chart in Blue Highlights (Provided by Getty Images)" id="1067" name="Google Shape;1067;p60"/>
          <p:cNvPicPr preferRelativeResize="0"/>
          <p:nvPr/>
        </p:nvPicPr>
        <p:blipFill rotWithShape="1">
          <a:blip r:embed="rId4">
            <a:alphaModFix/>
          </a:blip>
          <a:srcRect b="5272" l="43318" r="4665" t="62222"/>
          <a:stretch/>
        </p:blipFill>
        <p:spPr>
          <a:xfrm>
            <a:off x="1492025" y="2056525"/>
            <a:ext cx="980377" cy="8348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1" name="Shape 1071"/>
        <p:cNvGrpSpPr/>
        <p:nvPr/>
      </p:nvGrpSpPr>
      <p:grpSpPr>
        <a:xfrm>
          <a:off x="0" y="0"/>
          <a:ext cx="0" cy="0"/>
          <a:chOff x="0" y="0"/>
          <a:chExt cx="0" cy="0"/>
        </a:xfrm>
      </p:grpSpPr>
      <p:sp>
        <p:nvSpPr>
          <p:cNvPr id="1072" name="Google Shape;1072;p61"/>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Preprocessing for </a:t>
            </a:r>
            <a:r>
              <a:rPr lang="en">
                <a:solidFill>
                  <a:schemeClr val="accent1"/>
                </a:solidFill>
              </a:rPr>
              <a:t>Modeling</a:t>
            </a:r>
            <a:endParaRPr>
              <a:solidFill>
                <a:schemeClr val="accent1"/>
              </a:solidFill>
            </a:endParaRPr>
          </a:p>
        </p:txBody>
      </p:sp>
      <p:sp>
        <p:nvSpPr>
          <p:cNvPr id="1073" name="Google Shape;1073;p61"/>
          <p:cNvSpPr txBox="1"/>
          <p:nvPr>
            <p:ph idx="1" type="body"/>
          </p:nvPr>
        </p:nvSpPr>
        <p:spPr>
          <a:xfrm>
            <a:off x="3341925" y="1729300"/>
            <a:ext cx="4976100" cy="247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Combined </a:t>
            </a:r>
            <a:r>
              <a:rPr i="1" lang="en" sz="1700"/>
              <a:t>title + text </a:t>
            </a:r>
            <a:r>
              <a:rPr lang="en" sz="1700"/>
              <a:t>columns -&gt; c</a:t>
            </a:r>
            <a:r>
              <a:rPr i="1" lang="en" sz="1700"/>
              <a:t>ombined_text</a:t>
            </a:r>
            <a:endParaRPr i="1" sz="1700"/>
          </a:p>
          <a:p>
            <a:pPr indent="0" lvl="0" marL="0" rtl="0" algn="l">
              <a:spcBef>
                <a:spcPts val="1600"/>
              </a:spcBef>
              <a:spcAft>
                <a:spcPts val="0"/>
              </a:spcAft>
              <a:buNone/>
            </a:pPr>
            <a:r>
              <a:rPr lang="en" sz="1700"/>
              <a:t>Applied</a:t>
            </a:r>
            <a:r>
              <a:rPr lang="en" sz="1700"/>
              <a:t>:</a:t>
            </a:r>
            <a:endParaRPr sz="1700"/>
          </a:p>
          <a:p>
            <a:pPr indent="-342899" lvl="0" marL="1005839" rtl="0" algn="l">
              <a:spcBef>
                <a:spcPts val="1600"/>
              </a:spcBef>
              <a:spcAft>
                <a:spcPts val="0"/>
              </a:spcAft>
              <a:buSzPts val="1800"/>
              <a:buChar char="●"/>
            </a:pPr>
            <a:r>
              <a:rPr lang="en" sz="1700"/>
              <a:t>Lowercasing</a:t>
            </a:r>
            <a:endParaRPr sz="1700"/>
          </a:p>
          <a:p>
            <a:pPr indent="-342899" lvl="0" marL="1005839" rtl="0" algn="l">
              <a:spcBef>
                <a:spcPts val="0"/>
              </a:spcBef>
              <a:spcAft>
                <a:spcPts val="0"/>
              </a:spcAft>
              <a:buSzPts val="1800"/>
              <a:buChar char="●"/>
            </a:pPr>
            <a:r>
              <a:rPr lang="en" sz="1700"/>
              <a:t>Stop word removal (NLTK)</a:t>
            </a:r>
            <a:endParaRPr sz="1700"/>
          </a:p>
          <a:p>
            <a:pPr indent="-342899" lvl="0" marL="1005839" rtl="0" algn="l">
              <a:spcBef>
                <a:spcPts val="0"/>
              </a:spcBef>
              <a:spcAft>
                <a:spcPts val="0"/>
              </a:spcAft>
              <a:buSzPts val="1800"/>
              <a:buChar char="●"/>
            </a:pPr>
            <a:r>
              <a:rPr lang="en" sz="1700"/>
              <a:t>Stemming</a:t>
            </a:r>
            <a:endParaRPr sz="1700"/>
          </a:p>
          <a:p>
            <a:pPr indent="-342899" lvl="0" marL="1005839" rtl="0" algn="l">
              <a:spcBef>
                <a:spcPts val="0"/>
              </a:spcBef>
              <a:spcAft>
                <a:spcPts val="0"/>
              </a:spcAft>
              <a:buSzPts val="1800"/>
              <a:buChar char="●"/>
            </a:pPr>
            <a:r>
              <a:rPr lang="en" sz="1700"/>
              <a:t>Regular Expression</a:t>
            </a:r>
            <a:endParaRPr sz="1700"/>
          </a:p>
          <a:p>
            <a:pPr indent="-9144" lvl="0" marL="100584" rtl="0" algn="l">
              <a:spcBef>
                <a:spcPts val="1600"/>
              </a:spcBef>
              <a:spcAft>
                <a:spcPts val="0"/>
              </a:spcAft>
              <a:buNone/>
            </a:pPr>
            <a:r>
              <a:rPr lang="en" sz="1700"/>
              <a:t>Transformed with TfidVectorizer (top 5,000 features)</a:t>
            </a:r>
            <a:endParaRPr sz="1700"/>
          </a:p>
          <a:p>
            <a:pPr indent="-9144" lvl="0" marL="100584" rtl="0" algn="l">
              <a:spcBef>
                <a:spcPts val="0"/>
              </a:spcBef>
              <a:spcAft>
                <a:spcPts val="0"/>
              </a:spcAft>
              <a:buNone/>
            </a:pPr>
            <a:r>
              <a:rPr lang="en" sz="1700"/>
              <a:t>80/20 train-split</a:t>
            </a:r>
            <a:endParaRPr baseline="30000" sz="1700"/>
          </a:p>
        </p:txBody>
      </p:sp>
      <p:grpSp>
        <p:nvGrpSpPr>
          <p:cNvPr id="1074" name="Google Shape;1074;p61"/>
          <p:cNvGrpSpPr/>
          <p:nvPr/>
        </p:nvGrpSpPr>
        <p:grpSpPr>
          <a:xfrm>
            <a:off x="790873" y="1580335"/>
            <a:ext cx="294637" cy="317816"/>
            <a:chOff x="717727" y="1575883"/>
            <a:chExt cx="353494" cy="381348"/>
          </a:xfrm>
        </p:grpSpPr>
        <p:sp>
          <p:nvSpPr>
            <p:cNvPr id="1075" name="Google Shape;1075;p61"/>
            <p:cNvSpPr/>
            <p:nvPr/>
          </p:nvSpPr>
          <p:spPr>
            <a:xfrm>
              <a:off x="747059" y="1575883"/>
              <a:ext cx="324162" cy="381348"/>
            </a:xfrm>
            <a:custGeom>
              <a:rect b="b" l="l" r="r" t="t"/>
              <a:pathLst>
                <a:path extrusionOk="0" h="10843" w="9217">
                  <a:moveTo>
                    <a:pt x="6430" y="643"/>
                  </a:moveTo>
                  <a:lnTo>
                    <a:pt x="6430" y="2977"/>
                  </a:lnTo>
                  <a:lnTo>
                    <a:pt x="2834" y="2977"/>
                  </a:lnTo>
                  <a:lnTo>
                    <a:pt x="2834" y="643"/>
                  </a:lnTo>
                  <a:close/>
                  <a:moveTo>
                    <a:pt x="7835" y="4882"/>
                  </a:moveTo>
                  <a:lnTo>
                    <a:pt x="7835" y="5359"/>
                  </a:lnTo>
                  <a:cubicBezTo>
                    <a:pt x="7502" y="5454"/>
                    <a:pt x="7240" y="5716"/>
                    <a:pt x="7121" y="6049"/>
                  </a:cubicBezTo>
                  <a:lnTo>
                    <a:pt x="5644" y="6049"/>
                  </a:lnTo>
                  <a:cubicBezTo>
                    <a:pt x="5525" y="5716"/>
                    <a:pt x="5287" y="5454"/>
                    <a:pt x="4930" y="5359"/>
                  </a:cubicBezTo>
                  <a:lnTo>
                    <a:pt x="4930" y="4882"/>
                  </a:lnTo>
                  <a:close/>
                  <a:moveTo>
                    <a:pt x="1119" y="5954"/>
                  </a:moveTo>
                  <a:cubicBezTo>
                    <a:pt x="1358" y="5954"/>
                    <a:pt x="1524" y="6144"/>
                    <a:pt x="1524" y="6383"/>
                  </a:cubicBezTo>
                  <a:cubicBezTo>
                    <a:pt x="1524" y="6621"/>
                    <a:pt x="1358" y="6787"/>
                    <a:pt x="1119" y="6787"/>
                  </a:cubicBezTo>
                  <a:cubicBezTo>
                    <a:pt x="881" y="6787"/>
                    <a:pt x="691" y="6621"/>
                    <a:pt x="691" y="6383"/>
                  </a:cubicBezTo>
                  <a:cubicBezTo>
                    <a:pt x="691" y="6168"/>
                    <a:pt x="881" y="5954"/>
                    <a:pt x="1119" y="5954"/>
                  </a:cubicBezTo>
                  <a:close/>
                  <a:moveTo>
                    <a:pt x="8169" y="5954"/>
                  </a:moveTo>
                  <a:cubicBezTo>
                    <a:pt x="8407" y="5954"/>
                    <a:pt x="8573" y="6144"/>
                    <a:pt x="8573" y="6383"/>
                  </a:cubicBezTo>
                  <a:cubicBezTo>
                    <a:pt x="8573" y="6621"/>
                    <a:pt x="8407" y="6787"/>
                    <a:pt x="8169" y="6787"/>
                  </a:cubicBezTo>
                  <a:cubicBezTo>
                    <a:pt x="7930" y="6787"/>
                    <a:pt x="7740" y="6621"/>
                    <a:pt x="7740" y="6383"/>
                  </a:cubicBezTo>
                  <a:cubicBezTo>
                    <a:pt x="7716" y="6168"/>
                    <a:pt x="7930" y="5954"/>
                    <a:pt x="8169" y="5954"/>
                  </a:cubicBezTo>
                  <a:close/>
                  <a:moveTo>
                    <a:pt x="4620" y="6002"/>
                  </a:moveTo>
                  <a:cubicBezTo>
                    <a:pt x="4858" y="6002"/>
                    <a:pt x="5049" y="6168"/>
                    <a:pt x="5049" y="6406"/>
                  </a:cubicBezTo>
                  <a:cubicBezTo>
                    <a:pt x="5073" y="6621"/>
                    <a:pt x="4858" y="6835"/>
                    <a:pt x="4620" y="6835"/>
                  </a:cubicBezTo>
                  <a:cubicBezTo>
                    <a:pt x="4382" y="6835"/>
                    <a:pt x="4215" y="6645"/>
                    <a:pt x="4215" y="6406"/>
                  </a:cubicBezTo>
                  <a:cubicBezTo>
                    <a:pt x="4215" y="6168"/>
                    <a:pt x="4382" y="6002"/>
                    <a:pt x="4620" y="6002"/>
                  </a:cubicBezTo>
                  <a:close/>
                  <a:moveTo>
                    <a:pt x="4287" y="4882"/>
                  </a:moveTo>
                  <a:lnTo>
                    <a:pt x="4287" y="5359"/>
                  </a:lnTo>
                  <a:cubicBezTo>
                    <a:pt x="3858" y="5525"/>
                    <a:pt x="3549" y="5906"/>
                    <a:pt x="3549" y="6383"/>
                  </a:cubicBezTo>
                  <a:cubicBezTo>
                    <a:pt x="3549" y="6859"/>
                    <a:pt x="3882" y="7264"/>
                    <a:pt x="4287" y="7383"/>
                  </a:cubicBezTo>
                  <a:lnTo>
                    <a:pt x="4287" y="8693"/>
                  </a:lnTo>
                  <a:cubicBezTo>
                    <a:pt x="3977" y="8812"/>
                    <a:pt x="3691" y="9050"/>
                    <a:pt x="3572" y="9383"/>
                  </a:cubicBezTo>
                  <a:lnTo>
                    <a:pt x="2096" y="9383"/>
                  </a:lnTo>
                  <a:cubicBezTo>
                    <a:pt x="1977" y="9050"/>
                    <a:pt x="1739" y="8788"/>
                    <a:pt x="1381" y="8693"/>
                  </a:cubicBezTo>
                  <a:lnTo>
                    <a:pt x="1381" y="7383"/>
                  </a:lnTo>
                  <a:cubicBezTo>
                    <a:pt x="1834" y="7240"/>
                    <a:pt x="2120" y="6859"/>
                    <a:pt x="2120" y="6383"/>
                  </a:cubicBezTo>
                  <a:cubicBezTo>
                    <a:pt x="2120" y="5906"/>
                    <a:pt x="1786" y="5478"/>
                    <a:pt x="1381" y="5359"/>
                  </a:cubicBezTo>
                  <a:lnTo>
                    <a:pt x="1381" y="4882"/>
                  </a:lnTo>
                  <a:close/>
                  <a:moveTo>
                    <a:pt x="1119" y="9359"/>
                  </a:moveTo>
                  <a:cubicBezTo>
                    <a:pt x="1358" y="9359"/>
                    <a:pt x="1524" y="9526"/>
                    <a:pt x="1524" y="9764"/>
                  </a:cubicBezTo>
                  <a:cubicBezTo>
                    <a:pt x="1524" y="9979"/>
                    <a:pt x="1358" y="10193"/>
                    <a:pt x="1119" y="10193"/>
                  </a:cubicBezTo>
                  <a:cubicBezTo>
                    <a:pt x="881" y="10193"/>
                    <a:pt x="691" y="10002"/>
                    <a:pt x="691" y="9764"/>
                  </a:cubicBezTo>
                  <a:cubicBezTo>
                    <a:pt x="691" y="9526"/>
                    <a:pt x="881" y="9359"/>
                    <a:pt x="1119" y="9359"/>
                  </a:cubicBezTo>
                  <a:close/>
                  <a:moveTo>
                    <a:pt x="4620" y="9359"/>
                  </a:moveTo>
                  <a:cubicBezTo>
                    <a:pt x="4858" y="9359"/>
                    <a:pt x="5049" y="9526"/>
                    <a:pt x="5049" y="9764"/>
                  </a:cubicBezTo>
                  <a:cubicBezTo>
                    <a:pt x="5073" y="9979"/>
                    <a:pt x="4858" y="10193"/>
                    <a:pt x="4620" y="10193"/>
                  </a:cubicBezTo>
                  <a:cubicBezTo>
                    <a:pt x="4382" y="10193"/>
                    <a:pt x="4215" y="10002"/>
                    <a:pt x="4215" y="9764"/>
                  </a:cubicBezTo>
                  <a:cubicBezTo>
                    <a:pt x="4215" y="9526"/>
                    <a:pt x="4382" y="9359"/>
                    <a:pt x="4620" y="9359"/>
                  </a:cubicBezTo>
                  <a:close/>
                  <a:moveTo>
                    <a:pt x="8169" y="9359"/>
                  </a:moveTo>
                  <a:cubicBezTo>
                    <a:pt x="8407" y="9359"/>
                    <a:pt x="8573" y="9526"/>
                    <a:pt x="8573" y="9764"/>
                  </a:cubicBezTo>
                  <a:cubicBezTo>
                    <a:pt x="8573" y="9979"/>
                    <a:pt x="8383" y="10193"/>
                    <a:pt x="8169" y="10193"/>
                  </a:cubicBezTo>
                  <a:cubicBezTo>
                    <a:pt x="7930" y="10193"/>
                    <a:pt x="7740" y="10002"/>
                    <a:pt x="7740" y="9764"/>
                  </a:cubicBezTo>
                  <a:cubicBezTo>
                    <a:pt x="7740" y="9526"/>
                    <a:pt x="7930" y="9359"/>
                    <a:pt x="8169" y="9359"/>
                  </a:cubicBezTo>
                  <a:close/>
                  <a:moveTo>
                    <a:pt x="2167" y="0"/>
                  </a:moveTo>
                  <a:lnTo>
                    <a:pt x="2167" y="3644"/>
                  </a:lnTo>
                  <a:lnTo>
                    <a:pt x="4287" y="3644"/>
                  </a:lnTo>
                  <a:lnTo>
                    <a:pt x="4287" y="4263"/>
                  </a:lnTo>
                  <a:lnTo>
                    <a:pt x="786" y="4263"/>
                  </a:lnTo>
                  <a:lnTo>
                    <a:pt x="786" y="5406"/>
                  </a:lnTo>
                  <a:cubicBezTo>
                    <a:pt x="334" y="5549"/>
                    <a:pt x="24" y="5930"/>
                    <a:pt x="24" y="6406"/>
                  </a:cubicBezTo>
                  <a:cubicBezTo>
                    <a:pt x="24" y="6883"/>
                    <a:pt x="357" y="7311"/>
                    <a:pt x="786" y="7430"/>
                  </a:cubicBezTo>
                  <a:lnTo>
                    <a:pt x="786" y="8740"/>
                  </a:lnTo>
                  <a:cubicBezTo>
                    <a:pt x="334" y="8883"/>
                    <a:pt x="0" y="9336"/>
                    <a:pt x="24" y="9836"/>
                  </a:cubicBezTo>
                  <a:cubicBezTo>
                    <a:pt x="72" y="10336"/>
                    <a:pt x="476" y="10764"/>
                    <a:pt x="1024" y="10812"/>
                  </a:cubicBezTo>
                  <a:cubicBezTo>
                    <a:pt x="1042" y="10813"/>
                    <a:pt x="1060" y="10813"/>
                    <a:pt x="1078" y="10813"/>
                  </a:cubicBezTo>
                  <a:cubicBezTo>
                    <a:pt x="1557" y="10813"/>
                    <a:pt x="1982" y="10510"/>
                    <a:pt x="2120" y="10074"/>
                  </a:cubicBezTo>
                  <a:lnTo>
                    <a:pt x="3596" y="10074"/>
                  </a:lnTo>
                  <a:cubicBezTo>
                    <a:pt x="3757" y="10510"/>
                    <a:pt x="4161" y="10813"/>
                    <a:pt x="4659" y="10813"/>
                  </a:cubicBezTo>
                  <a:cubicBezTo>
                    <a:pt x="4678" y="10813"/>
                    <a:pt x="4697" y="10813"/>
                    <a:pt x="4715" y="10812"/>
                  </a:cubicBezTo>
                  <a:cubicBezTo>
                    <a:pt x="5216" y="10788"/>
                    <a:pt x="5620" y="10360"/>
                    <a:pt x="5692" y="9836"/>
                  </a:cubicBezTo>
                  <a:cubicBezTo>
                    <a:pt x="5716" y="9336"/>
                    <a:pt x="5406" y="8883"/>
                    <a:pt x="4954" y="8740"/>
                  </a:cubicBezTo>
                  <a:lnTo>
                    <a:pt x="4954" y="7430"/>
                  </a:lnTo>
                  <a:cubicBezTo>
                    <a:pt x="5263" y="7311"/>
                    <a:pt x="5549" y="7073"/>
                    <a:pt x="5644" y="6740"/>
                  </a:cubicBezTo>
                  <a:lnTo>
                    <a:pt x="7145" y="6740"/>
                  </a:lnTo>
                  <a:cubicBezTo>
                    <a:pt x="7240" y="7049"/>
                    <a:pt x="7502" y="7335"/>
                    <a:pt x="7835" y="7454"/>
                  </a:cubicBezTo>
                  <a:lnTo>
                    <a:pt x="7835" y="8764"/>
                  </a:lnTo>
                  <a:cubicBezTo>
                    <a:pt x="7383" y="8907"/>
                    <a:pt x="7073" y="9336"/>
                    <a:pt x="7097" y="9836"/>
                  </a:cubicBezTo>
                  <a:cubicBezTo>
                    <a:pt x="7121" y="10360"/>
                    <a:pt x="7549" y="10788"/>
                    <a:pt x="8073" y="10836"/>
                  </a:cubicBezTo>
                  <a:cubicBezTo>
                    <a:pt x="8113" y="10840"/>
                    <a:pt x="8152" y="10843"/>
                    <a:pt x="8191" y="10843"/>
                  </a:cubicBezTo>
                  <a:cubicBezTo>
                    <a:pt x="8757" y="10843"/>
                    <a:pt x="9216" y="10366"/>
                    <a:pt x="9216" y="9764"/>
                  </a:cubicBezTo>
                  <a:cubicBezTo>
                    <a:pt x="9216" y="9288"/>
                    <a:pt x="8907" y="8883"/>
                    <a:pt x="8454" y="8740"/>
                  </a:cubicBezTo>
                  <a:lnTo>
                    <a:pt x="8454" y="7430"/>
                  </a:lnTo>
                  <a:cubicBezTo>
                    <a:pt x="8883" y="7264"/>
                    <a:pt x="9216" y="6883"/>
                    <a:pt x="9216" y="6406"/>
                  </a:cubicBezTo>
                  <a:cubicBezTo>
                    <a:pt x="9216" y="5930"/>
                    <a:pt x="8907" y="5525"/>
                    <a:pt x="8454" y="5406"/>
                  </a:cubicBezTo>
                  <a:lnTo>
                    <a:pt x="8454" y="4263"/>
                  </a:lnTo>
                  <a:lnTo>
                    <a:pt x="4954" y="4263"/>
                  </a:lnTo>
                  <a:lnTo>
                    <a:pt x="4954" y="3644"/>
                  </a:lnTo>
                  <a:lnTo>
                    <a:pt x="7049" y="3644"/>
                  </a:lnTo>
                  <a:lnTo>
                    <a:pt x="7049"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76" name="Google Shape;1076;p61"/>
            <p:cNvSpPr/>
            <p:nvPr/>
          </p:nvSpPr>
          <p:spPr>
            <a:xfrm>
              <a:off x="717727" y="1575883"/>
              <a:ext cx="35" cy="35"/>
            </a:xfrm>
            <a:custGeom>
              <a:rect b="b" l="l" r="r" t="t"/>
              <a:pathLst>
                <a:path extrusionOk="0" h="1" w="1">
                  <a:moveTo>
                    <a:pt x="1" y="0"/>
                  </a:moveTo>
                  <a:lnTo>
                    <a:pt x="1" y="0"/>
                  </a:lnTo>
                  <a:close/>
                  <a:moveTo>
                    <a:pt x="1" y="0"/>
                  </a:move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77" name="Google Shape;1077;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close/>
                  <a:moveTo>
                    <a:pt x="1" y="0"/>
                  </a:move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78" name="Google Shape;1078;p61"/>
            <p:cNvSpPr/>
            <p:nvPr/>
          </p:nvSpPr>
          <p:spPr>
            <a:xfrm>
              <a:off x="717727" y="1575883"/>
              <a:ext cx="35" cy="35"/>
            </a:xfrm>
            <a:custGeom>
              <a:rect b="b" l="l" r="r" t="t"/>
              <a:pathLst>
                <a:path extrusionOk="0" h="1" w="1">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79" name="Google Shape;1079;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0" name="Google Shape;1080;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1" name="Google Shape;1081;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2" name="Google Shape;1082;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3" name="Google Shape;1083;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4" name="Google Shape;1084;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5" name="Google Shape;1085;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6" name="Google Shape;1086;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7" name="Google Shape;1087;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8" name="Google Shape;1088;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89" name="Google Shape;1089;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0" name="Google Shape;1090;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lnTo>
                    <a:pt x="1" y="0"/>
                  </a:lnTo>
                  <a:lnTo>
                    <a:pt x="1" y="0"/>
                  </a:lnTo>
                  <a:lnTo>
                    <a:pt x="1" y="0"/>
                  </a:lnTo>
                  <a:lnTo>
                    <a:pt x="1" y="0"/>
                  </a:lnTo>
                  <a:close/>
                  <a:moveTo>
                    <a:pt x="1" y="0"/>
                  </a:move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lnTo>
                    <a:pt x="1" y="0"/>
                  </a:lnTo>
                  <a:lnTo>
                    <a:pt x="1" y="0"/>
                  </a:ln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1" name="Google Shape;1091;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2" name="Google Shape;1092;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3" name="Google Shape;1093;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4" name="Google Shape;1094;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5" name="Google Shape;1095;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6" name="Google Shape;1096;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7" name="Google Shape;1097;p61"/>
            <p:cNvSpPr/>
            <p:nvPr/>
          </p:nvSpPr>
          <p:spPr>
            <a:xfrm>
              <a:off x="717727" y="1575883"/>
              <a:ext cx="35" cy="35"/>
            </a:xfrm>
            <a:custGeom>
              <a:rect b="b" l="l" r="r" t="t"/>
              <a:pathLst>
                <a:path extrusionOk="0" h="1" w="1">
                  <a:moveTo>
                    <a:pt x="1" y="0"/>
                  </a:moveTo>
                  <a:lnTo>
                    <a:pt x="1" y="0"/>
                  </a:lnTo>
                  <a:lnTo>
                    <a:pt x="1" y="0"/>
                  </a:lnTo>
                  <a:close/>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moveTo>
                    <a:pt x="1" y="0"/>
                  </a:moveTo>
                  <a:lnTo>
                    <a:pt x="1" y="0"/>
                  </a:lnTo>
                  <a:lnTo>
                    <a:pt x="1" y="0"/>
                  </a:lnTo>
                  <a:lnTo>
                    <a:pt x="1" y="0"/>
                  </a:lnTo>
                  <a:close/>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8" name="Google Shape;1098;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099" name="Google Shape;1099;p61"/>
            <p:cNvSpPr/>
            <p:nvPr/>
          </p:nvSpPr>
          <p:spPr>
            <a:xfrm>
              <a:off x="717727" y="1575883"/>
              <a:ext cx="35" cy="35"/>
            </a:xfrm>
            <a:custGeom>
              <a:rect b="b" l="l" r="r" t="t"/>
              <a:pathLst>
                <a:path extrusionOk="0" h="1" w="1">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0" name="Google Shape;1100;p61"/>
            <p:cNvSpPr/>
            <p:nvPr/>
          </p:nvSpPr>
          <p:spPr>
            <a:xfrm>
              <a:off x="717727" y="1575883"/>
              <a:ext cx="35" cy="35"/>
            </a:xfrm>
            <a:custGeom>
              <a:rect b="b" l="l" r="r" t="t"/>
              <a:pathLst>
                <a:path extrusionOk="0" h="1" w="1">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1" name="Google Shape;1101;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2" name="Google Shape;1102;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3" name="Google Shape;1103;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4" name="Google Shape;1104;p61"/>
            <p:cNvSpPr/>
            <p:nvPr/>
          </p:nvSpPr>
          <p:spPr>
            <a:xfrm>
              <a:off x="717727" y="1575883"/>
              <a:ext cx="35" cy="35"/>
            </a:xfrm>
            <a:custGeom>
              <a:rect b="b" l="l" r="r" t="t"/>
              <a:pathLst>
                <a:path extrusionOk="0" h="1" w="1">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5" name="Google Shape;1105;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6" name="Google Shape;1106;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7" name="Google Shape;1107;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8" name="Google Shape;1108;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09" name="Google Shape;1109;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0" name="Google Shape;1110;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1" name="Google Shape;1111;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2" name="Google Shape;1112;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3" name="Google Shape;1113;p61"/>
            <p:cNvSpPr/>
            <p:nvPr/>
          </p:nvSpPr>
          <p:spPr>
            <a:xfrm>
              <a:off x="717727" y="1575883"/>
              <a:ext cx="35" cy="35"/>
            </a:xfrm>
            <a:custGeom>
              <a:rect b="b" l="l" r="r" t="t"/>
              <a:pathLst>
                <a:path extrusionOk="0" h="1" w="1">
                  <a:moveTo>
                    <a:pt x="1" y="0"/>
                  </a:move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4" name="Google Shape;1114;p61"/>
            <p:cNvSpPr/>
            <p:nvPr/>
          </p:nvSpPr>
          <p:spPr>
            <a:xfrm>
              <a:off x="717727" y="1575883"/>
              <a:ext cx="35" cy="35"/>
            </a:xfrm>
            <a:custGeom>
              <a:rect b="b" l="l" r="r" t="t"/>
              <a:pathLst>
                <a:path extrusionOk="0" h="1" w="1">
                  <a:moveTo>
                    <a:pt x="1" y="0"/>
                  </a:moveTo>
                  <a:lnTo>
                    <a:pt x="1" y="0"/>
                  </a:lnTo>
                  <a:lnTo>
                    <a:pt x="1" y="0"/>
                  </a:lnTo>
                  <a:close/>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5" name="Google Shape;1115;p61"/>
            <p:cNvSpPr/>
            <p:nvPr/>
          </p:nvSpPr>
          <p:spPr>
            <a:xfrm>
              <a:off x="717727" y="1575883"/>
              <a:ext cx="35" cy="35"/>
            </a:xfrm>
            <a:custGeom>
              <a:rect b="b" l="l" r="r" t="t"/>
              <a:pathLst>
                <a:path extrusionOk="0" h="1" w="1">
                  <a:moveTo>
                    <a:pt x="1" y="0"/>
                  </a:moveTo>
                  <a:lnTo>
                    <a:pt x="1" y="0"/>
                  </a:lnTo>
                  <a:lnTo>
                    <a:pt x="1" y="0"/>
                  </a:lnTo>
                  <a:lnTo>
                    <a:pt x="1" y="0"/>
                  </a:lnTo>
                  <a:close/>
                  <a:moveTo>
                    <a:pt x="1" y="0"/>
                  </a:move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6" name="Google Shape;1116;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7" name="Google Shape;1117;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8" name="Google Shape;1118;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19" name="Google Shape;1119;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20" name="Google Shape;1120;p61"/>
            <p:cNvSpPr/>
            <p:nvPr/>
          </p:nvSpPr>
          <p:spPr>
            <a:xfrm>
              <a:off x="717727" y="1575883"/>
              <a:ext cx="35" cy="35"/>
            </a:xfrm>
            <a:custGeom>
              <a:rect b="b" l="l" r="r" t="t"/>
              <a:pathLst>
                <a:path extrusionOk="0" h="1" w="1">
                  <a:moveTo>
                    <a:pt x="1" y="0"/>
                  </a:moveTo>
                  <a:lnTo>
                    <a:pt x="1" y="0"/>
                  </a:lnTo>
                  <a:lnTo>
                    <a:pt x="1" y="0"/>
                  </a:lnTo>
                  <a:close/>
                  <a:moveTo>
                    <a:pt x="1" y="0"/>
                  </a:move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sp>
          <p:nvSpPr>
            <p:cNvPr id="1121" name="Google Shape;1121;p61"/>
            <p:cNvSpPr/>
            <p:nvPr/>
          </p:nvSpPr>
          <p:spPr>
            <a:xfrm>
              <a:off x="717727" y="1575883"/>
              <a:ext cx="35" cy="35"/>
            </a:xfrm>
            <a:custGeom>
              <a:rect b="b" l="l" r="r" t="t"/>
              <a:pathLst>
                <a:path extrusionOk="0" h="1" w="1">
                  <a:moveTo>
                    <a:pt x="1" y="0"/>
                  </a:moveTo>
                  <a:lnTo>
                    <a:pt x="1" y="0"/>
                  </a:lnTo>
                  <a:lnTo>
                    <a:pt x="1" y="0"/>
                  </a:lnTo>
                  <a:lnTo>
                    <a:pt x="1" y="0"/>
                  </a:lnTo>
                  <a:lnTo>
                    <a:pt x="1" y="0"/>
                  </a:lnTo>
                  <a:lnTo>
                    <a:pt x="1" y="0"/>
                  </a:lnTo>
                  <a:lnTo>
                    <a:pt x="1" y="0"/>
                  </a:lnTo>
                  <a:lnTo>
                    <a:pt x="1" y="0"/>
                  </a:lnTo>
                  <a:close/>
                  <a:moveTo>
                    <a:pt x="1" y="0"/>
                  </a:moveTo>
                  <a:lnTo>
                    <a:pt x="1" y="0"/>
                  </a:lnTo>
                  <a:lnTo>
                    <a:pt x="1" y="0"/>
                  </a:lnTo>
                  <a:lnTo>
                    <a:pt x="1" y="0"/>
                  </a:lnTo>
                  <a:lnTo>
                    <a:pt x="1" y="0"/>
                  </a:lnTo>
                  <a:lnTo>
                    <a:pt x="1" y="0"/>
                  </a:lnTo>
                  <a:lnTo>
                    <a:pt x="1" y="0"/>
                  </a:lnTo>
                  <a:lnTo>
                    <a:pt x="1" y="0"/>
                  </a:lnTo>
                  <a:close/>
                </a:path>
              </a:pathLst>
            </a:custGeom>
            <a:solidFill>
              <a:srgbClr val="93E0D9"/>
            </a:solidFill>
            <a:ln>
              <a:noFill/>
            </a:ln>
          </p:spPr>
          <p:txBody>
            <a:bodyPr anchorCtr="0" anchor="ctr" bIns="76200" lIns="76200" spcFirstLastPara="1" rIns="76200" wrap="square" tIns="76200">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Evaluation with </a:t>
            </a:r>
            <a:r>
              <a:rPr lang="en">
                <a:solidFill>
                  <a:schemeClr val="accent1"/>
                </a:solidFill>
              </a:rPr>
              <a:t>Scikit-learn</a:t>
            </a:r>
            <a:endParaRPr>
              <a:solidFill>
                <a:schemeClr val="accent1"/>
              </a:solidFill>
            </a:endParaRPr>
          </a:p>
        </p:txBody>
      </p:sp>
      <p:sp>
        <p:nvSpPr>
          <p:cNvPr id="1127" name="Google Shape;1127;p62"/>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p>
            <a:pPr indent="0" lvl="0" marL="91440" rtl="0" algn="l">
              <a:spcBef>
                <a:spcPts val="0"/>
              </a:spcBef>
              <a:spcAft>
                <a:spcPts val="0"/>
              </a:spcAft>
              <a:buNone/>
            </a:pPr>
            <a:r>
              <a:rPr lang="en" sz="1700"/>
              <a:t>3 ML models were trained on TF-IDF matrix. The results were evaluated with sklearn metrics:</a:t>
            </a:r>
            <a:endParaRPr sz="1700"/>
          </a:p>
          <a:p>
            <a:pPr indent="-342900" lvl="0" marL="914400" rtl="0" algn="l">
              <a:spcBef>
                <a:spcPts val="0"/>
              </a:spcBef>
              <a:spcAft>
                <a:spcPts val="0"/>
              </a:spcAft>
              <a:buSzPts val="1800"/>
              <a:buChar char="●"/>
            </a:pPr>
            <a:r>
              <a:rPr lang="en" sz="1700"/>
              <a:t>Accuracy score</a:t>
            </a:r>
            <a:endParaRPr sz="1700"/>
          </a:p>
          <a:p>
            <a:pPr indent="-342900" lvl="0" marL="914400" rtl="0" algn="l">
              <a:spcBef>
                <a:spcPts val="0"/>
              </a:spcBef>
              <a:spcAft>
                <a:spcPts val="0"/>
              </a:spcAft>
              <a:buSzPts val="1800"/>
              <a:buChar char="●"/>
            </a:pPr>
            <a:r>
              <a:rPr lang="en" sz="1700"/>
              <a:t>Classification report (Precision, Recall, F1-score, support)</a:t>
            </a:r>
            <a:endParaRPr sz="1700"/>
          </a:p>
          <a:p>
            <a:pPr indent="-342900" lvl="0" marL="914400" rtl="0" algn="l">
              <a:spcBef>
                <a:spcPts val="0"/>
              </a:spcBef>
              <a:spcAft>
                <a:spcPts val="0"/>
              </a:spcAft>
              <a:buSzPts val="1800"/>
              <a:buChar char="●"/>
            </a:pPr>
            <a:r>
              <a:rPr lang="en" sz="1700"/>
              <a:t>Confusion matrix</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Training time (seconds) was also reported.</a:t>
            </a:r>
            <a:endParaRPr sz="1700"/>
          </a:p>
        </p:txBody>
      </p:sp>
      <p:grpSp>
        <p:nvGrpSpPr>
          <p:cNvPr id="1128" name="Google Shape;1128;p62"/>
          <p:cNvGrpSpPr/>
          <p:nvPr/>
        </p:nvGrpSpPr>
        <p:grpSpPr>
          <a:xfrm>
            <a:off x="821480" y="1624680"/>
            <a:ext cx="278881" cy="254910"/>
            <a:chOff x="6413122" y="2204055"/>
            <a:chExt cx="380258" cy="347620"/>
          </a:xfrm>
        </p:grpSpPr>
        <p:sp>
          <p:nvSpPr>
            <p:cNvPr id="1129" name="Google Shape;1129;p62"/>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rgbClr val="93E0D9"/>
            </a:solidFill>
            <a:ln>
              <a:noFill/>
            </a:ln>
          </p:spPr>
          <p:txBody>
            <a:bodyPr anchorCtr="0" anchor="ctr" bIns="67050" lIns="67050" spcFirstLastPara="1" rIns="67050" wrap="square" tIns="67050">
              <a:noAutofit/>
            </a:bodyPr>
            <a:lstStyle/>
            <a:p>
              <a:pPr indent="0" lvl="0" marL="0" rtl="0" algn="l">
                <a:spcBef>
                  <a:spcPts val="0"/>
                </a:spcBef>
                <a:spcAft>
                  <a:spcPts val="0"/>
                </a:spcAft>
                <a:buNone/>
              </a:pPr>
              <a:r>
                <a:t/>
              </a:r>
              <a:endParaRPr sz="1026">
                <a:highlight>
                  <a:srgbClr val="FFFFFF"/>
                </a:highlight>
              </a:endParaRPr>
            </a:p>
          </p:txBody>
        </p:sp>
        <p:sp>
          <p:nvSpPr>
            <p:cNvPr id="1130" name="Google Shape;1130;p62"/>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rgbClr val="93E0D9"/>
            </a:solidFill>
            <a:ln>
              <a:noFill/>
            </a:ln>
          </p:spPr>
          <p:txBody>
            <a:bodyPr anchorCtr="0" anchor="ctr" bIns="67050" lIns="67050" spcFirstLastPara="1" rIns="67050" wrap="square" tIns="67050">
              <a:noAutofit/>
            </a:bodyPr>
            <a:lstStyle/>
            <a:p>
              <a:pPr indent="0" lvl="0" marL="0" rtl="0" algn="l">
                <a:spcBef>
                  <a:spcPts val="0"/>
                </a:spcBef>
                <a:spcAft>
                  <a:spcPts val="0"/>
                </a:spcAft>
                <a:buNone/>
              </a:pPr>
              <a:r>
                <a:t/>
              </a:r>
              <a:endParaRPr sz="1026">
                <a:highlight>
                  <a:srgbClr val="FFFFFF"/>
                </a:highlight>
              </a:endParaRPr>
            </a:p>
          </p:txBody>
        </p:sp>
        <p:sp>
          <p:nvSpPr>
            <p:cNvPr id="1131" name="Google Shape;1131;p62"/>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rgbClr val="93E0D9"/>
            </a:solidFill>
            <a:ln>
              <a:noFill/>
            </a:ln>
          </p:spPr>
          <p:txBody>
            <a:bodyPr anchorCtr="0" anchor="ctr" bIns="67050" lIns="67050" spcFirstLastPara="1" rIns="67050" wrap="square" tIns="67050">
              <a:noAutofit/>
            </a:bodyPr>
            <a:lstStyle/>
            <a:p>
              <a:pPr indent="0" lvl="0" marL="0" rtl="0" algn="l">
                <a:spcBef>
                  <a:spcPts val="0"/>
                </a:spcBef>
                <a:spcAft>
                  <a:spcPts val="0"/>
                </a:spcAft>
                <a:buNone/>
              </a:pPr>
              <a:r>
                <a:t/>
              </a:r>
              <a:endParaRPr sz="1026">
                <a:highlight>
                  <a:srgbClr val="FFFFFF"/>
                </a:highlight>
              </a:endParaRPr>
            </a:p>
          </p:txBody>
        </p:sp>
        <p:sp>
          <p:nvSpPr>
            <p:cNvPr id="1132" name="Google Shape;1132;p62"/>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rgbClr val="93E0D9"/>
            </a:solidFill>
            <a:ln>
              <a:noFill/>
            </a:ln>
          </p:spPr>
          <p:txBody>
            <a:bodyPr anchorCtr="0" anchor="ctr" bIns="67050" lIns="67050" spcFirstLastPara="1" rIns="67050" wrap="square" tIns="67050">
              <a:noAutofit/>
            </a:bodyPr>
            <a:lstStyle/>
            <a:p>
              <a:pPr indent="0" lvl="0" marL="0" rtl="0" algn="l">
                <a:spcBef>
                  <a:spcPts val="0"/>
                </a:spcBef>
                <a:spcAft>
                  <a:spcPts val="0"/>
                </a:spcAft>
                <a:buNone/>
              </a:pPr>
              <a:r>
                <a:t/>
              </a:r>
              <a:endParaRPr sz="1026">
                <a:highlight>
                  <a:srgbClr val="FFFFFF"/>
                </a:highlight>
              </a:endParaRPr>
            </a:p>
          </p:txBody>
        </p:sp>
        <p:sp>
          <p:nvSpPr>
            <p:cNvPr id="1133" name="Google Shape;1133;p62"/>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rgbClr val="93E0D9"/>
            </a:solidFill>
            <a:ln>
              <a:noFill/>
            </a:ln>
          </p:spPr>
          <p:txBody>
            <a:bodyPr anchorCtr="0" anchor="ctr" bIns="67050" lIns="67050" spcFirstLastPara="1" rIns="67050" wrap="square" tIns="67050">
              <a:noAutofit/>
            </a:bodyPr>
            <a:lstStyle/>
            <a:p>
              <a:pPr indent="0" lvl="0" marL="0" rtl="0" algn="l">
                <a:spcBef>
                  <a:spcPts val="0"/>
                </a:spcBef>
                <a:spcAft>
                  <a:spcPts val="0"/>
                </a:spcAft>
                <a:buNone/>
              </a:pPr>
              <a:r>
                <a:t/>
              </a:r>
              <a:endParaRPr sz="1026">
                <a:highlight>
                  <a:srgbClr val="FFFFFF"/>
                </a:highlight>
              </a:endParaRPr>
            </a:p>
          </p:txBody>
        </p:sp>
      </p:grpSp>
      <p:sp>
        <p:nvSpPr>
          <p:cNvPr id="1134" name="Google Shape;1134;p62"/>
          <p:cNvSpPr/>
          <p:nvPr/>
        </p:nvSpPr>
        <p:spPr>
          <a:xfrm>
            <a:off x="1415825" y="1353825"/>
            <a:ext cx="1606800" cy="1592700"/>
          </a:xfrm>
          <a:prstGeom prst="rect">
            <a:avLst/>
          </a:prstGeom>
          <a:solidFill>
            <a:srgbClr val="FFFFFF"/>
          </a:solidFill>
          <a:ln cap="flat" cmpd="sng" w="9100">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87400" lIns="87400" spcFirstLastPara="1" rIns="87400" wrap="square" tIns="87400">
            <a:noAutofit/>
          </a:bodyPr>
          <a:lstStyle/>
          <a:p>
            <a:pPr indent="0" lvl="0" marL="0" rtl="0" algn="ctr">
              <a:spcBef>
                <a:spcPts val="0"/>
              </a:spcBef>
              <a:spcAft>
                <a:spcPts val="0"/>
              </a:spcAft>
              <a:buNone/>
            </a:pPr>
            <a:r>
              <a:t/>
            </a:r>
            <a:endParaRPr sz="1338">
              <a:latin typeface="Catamaran"/>
              <a:ea typeface="Catamaran"/>
              <a:cs typeface="Catamaran"/>
              <a:sym typeface="Catamaran"/>
            </a:endParaRPr>
          </a:p>
        </p:txBody>
      </p:sp>
      <p:pic>
        <p:nvPicPr>
          <p:cNvPr descr="Cycle of Artificial Intelligence with Human Head and Stock Market Analysis Chart in Blue Highlights (Provided by Getty Images)" id="1135" name="Google Shape;1135;p62"/>
          <p:cNvPicPr preferRelativeResize="0"/>
          <p:nvPr/>
        </p:nvPicPr>
        <p:blipFill rotWithShape="1">
          <a:blip r:embed="rId3">
            <a:alphaModFix/>
          </a:blip>
          <a:srcRect b="37892" l="2561" r="2570" t="0"/>
          <a:stretch/>
        </p:blipFill>
        <p:spPr>
          <a:xfrm>
            <a:off x="1492025" y="1494375"/>
            <a:ext cx="1452075" cy="1295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63"/>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3"/>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3"/>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Results</a:t>
            </a:r>
            <a:endParaRPr sz="4500"/>
          </a:p>
        </p:txBody>
      </p:sp>
      <p:sp>
        <p:nvSpPr>
          <p:cNvPr id="1143" name="Google Shape;1143;p63"/>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Performance</a:t>
            </a:r>
            <a:r>
              <a:rPr lang="en" sz="1800"/>
              <a:t> of Classifiers and Visuals</a:t>
            </a:r>
            <a:endParaRPr sz="1800"/>
          </a:p>
        </p:txBody>
      </p:sp>
      <p:sp>
        <p:nvSpPr>
          <p:cNvPr id="1144" name="Google Shape;1144;p63"/>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45" name="Google Shape;1145;p63"/>
          <p:cNvGrpSpPr/>
          <p:nvPr/>
        </p:nvGrpSpPr>
        <p:grpSpPr>
          <a:xfrm>
            <a:off x="5980726" y="701559"/>
            <a:ext cx="2445529" cy="770700"/>
            <a:chOff x="5980726" y="701559"/>
            <a:chExt cx="2445529" cy="770700"/>
          </a:xfrm>
        </p:grpSpPr>
        <p:grpSp>
          <p:nvGrpSpPr>
            <p:cNvPr id="1146" name="Google Shape;1146;p63"/>
            <p:cNvGrpSpPr/>
            <p:nvPr/>
          </p:nvGrpSpPr>
          <p:grpSpPr>
            <a:xfrm>
              <a:off x="7657654" y="701559"/>
              <a:ext cx="768600" cy="770700"/>
              <a:chOff x="7657704" y="3832845"/>
              <a:chExt cx="768600" cy="770700"/>
            </a:xfrm>
          </p:grpSpPr>
          <p:sp>
            <p:nvSpPr>
              <p:cNvPr id="1147" name="Google Shape;1147;p63"/>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3"/>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63"/>
            <p:cNvGrpSpPr/>
            <p:nvPr/>
          </p:nvGrpSpPr>
          <p:grpSpPr>
            <a:xfrm>
              <a:off x="6819190" y="701559"/>
              <a:ext cx="768600" cy="770700"/>
              <a:chOff x="6819240" y="3832845"/>
              <a:chExt cx="768600" cy="770700"/>
            </a:xfrm>
          </p:grpSpPr>
          <p:sp>
            <p:nvSpPr>
              <p:cNvPr id="1150" name="Google Shape;1150;p63"/>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3"/>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2" name="Google Shape;1152;p63"/>
            <p:cNvGrpSpPr/>
            <p:nvPr/>
          </p:nvGrpSpPr>
          <p:grpSpPr>
            <a:xfrm>
              <a:off x="5980726" y="701559"/>
              <a:ext cx="768600" cy="770700"/>
              <a:chOff x="5980776" y="3832845"/>
              <a:chExt cx="768600" cy="770700"/>
            </a:xfrm>
          </p:grpSpPr>
          <p:sp>
            <p:nvSpPr>
              <p:cNvPr id="1153" name="Google Shape;1153;p63"/>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3"/>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64"/>
          <p:cNvSpPr/>
          <p:nvPr/>
        </p:nvSpPr>
        <p:spPr>
          <a:xfrm>
            <a:off x="467350" y="1176875"/>
            <a:ext cx="8222100" cy="1935000"/>
          </a:xfrm>
          <a:prstGeom prst="bevel">
            <a:avLst>
              <a:gd fmla="val 624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Performance </a:t>
            </a:r>
            <a:r>
              <a:rPr lang="en">
                <a:solidFill>
                  <a:schemeClr val="accent1"/>
                </a:solidFill>
              </a:rPr>
              <a:t>Comparison</a:t>
            </a:r>
            <a:endParaRPr>
              <a:solidFill>
                <a:schemeClr val="accent1"/>
              </a:solidFill>
            </a:endParaRPr>
          </a:p>
        </p:txBody>
      </p:sp>
      <p:graphicFrame>
        <p:nvGraphicFramePr>
          <p:cNvPr id="1161" name="Google Shape;1161;p64"/>
          <p:cNvGraphicFramePr/>
          <p:nvPr/>
        </p:nvGraphicFramePr>
        <p:xfrm>
          <a:off x="596425" y="1306166"/>
          <a:ext cx="3000000" cy="3000000"/>
        </p:xfrm>
        <a:graphic>
          <a:graphicData uri="http://schemas.openxmlformats.org/drawingml/2006/table">
            <a:tbl>
              <a:tblPr>
                <a:noFill/>
                <a:tableStyleId>{9FC23542-B6E8-493A-80E2-1C43B72CE797}</a:tableStyleId>
              </a:tblPr>
              <a:tblGrid>
                <a:gridCol w="2386175"/>
                <a:gridCol w="1481050"/>
                <a:gridCol w="1139700"/>
                <a:gridCol w="1083225"/>
                <a:gridCol w="873750"/>
                <a:gridCol w="982725"/>
              </a:tblGrid>
              <a:tr h="520700">
                <a:tc>
                  <a:txBody>
                    <a:bodyPr/>
                    <a:lstStyle/>
                    <a:p>
                      <a:pPr indent="0" lvl="0" marL="0" rtl="0" algn="l">
                        <a:spcBef>
                          <a:spcPts val="0"/>
                        </a:spcBef>
                        <a:spcAft>
                          <a:spcPts val="0"/>
                        </a:spcAft>
                        <a:buNone/>
                      </a:pPr>
                      <a:r>
                        <a:rPr b="1" lang="en" sz="2400" u="sng">
                          <a:solidFill>
                            <a:schemeClr val="accent2"/>
                          </a:solidFill>
                          <a:latin typeface="Catamaran"/>
                          <a:ea typeface="Catamaran"/>
                          <a:cs typeface="Catamaran"/>
                          <a:sym typeface="Catamaran"/>
                        </a:rPr>
                        <a:t>Model</a:t>
                      </a:r>
                      <a:endParaRPr b="1" sz="24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600" u="sng">
                          <a:solidFill>
                            <a:schemeClr val="accent2"/>
                          </a:solidFill>
                          <a:latin typeface="Catamaran"/>
                          <a:ea typeface="Catamaran"/>
                          <a:cs typeface="Catamaran"/>
                          <a:sym typeface="Catamaran"/>
                        </a:rPr>
                        <a:t>Training Time</a:t>
                      </a:r>
                      <a:endParaRPr b="1" sz="16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600" u="sng">
                          <a:solidFill>
                            <a:schemeClr val="accent2"/>
                          </a:solidFill>
                          <a:latin typeface="Catamaran"/>
                          <a:ea typeface="Catamaran"/>
                          <a:cs typeface="Catamaran"/>
                          <a:sym typeface="Catamaran"/>
                        </a:rPr>
                        <a:t>Accuracy</a:t>
                      </a:r>
                      <a:endParaRPr b="1" sz="16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600" u="sng">
                          <a:solidFill>
                            <a:schemeClr val="accent2"/>
                          </a:solidFill>
                          <a:latin typeface="Catamaran"/>
                          <a:ea typeface="Catamaran"/>
                          <a:cs typeface="Catamaran"/>
                          <a:sym typeface="Catamaran"/>
                        </a:rPr>
                        <a:t>Precision</a:t>
                      </a:r>
                      <a:endParaRPr b="1" sz="16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600" u="sng">
                          <a:solidFill>
                            <a:schemeClr val="accent2"/>
                          </a:solidFill>
                          <a:latin typeface="Catamaran"/>
                          <a:ea typeface="Catamaran"/>
                          <a:cs typeface="Catamaran"/>
                          <a:sym typeface="Catamaran"/>
                        </a:rPr>
                        <a:t>Recall</a:t>
                      </a:r>
                      <a:endParaRPr b="1" sz="16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600" u="sng">
                          <a:solidFill>
                            <a:schemeClr val="accent2"/>
                          </a:solidFill>
                          <a:latin typeface="Catamaran"/>
                          <a:ea typeface="Catamaran"/>
                          <a:cs typeface="Catamaran"/>
                          <a:sym typeface="Catamaran"/>
                        </a:rPr>
                        <a:t>F1-Score</a:t>
                      </a:r>
                      <a:endParaRPr b="1" sz="1600" u="sng">
                        <a:solidFill>
                          <a:schemeClr val="accent2"/>
                        </a:solidFill>
                        <a:latin typeface="Catamaran"/>
                        <a:ea typeface="Catamaran"/>
                        <a:cs typeface="Catamaran"/>
                        <a:sym typeface="Catamaran"/>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375025">
                <a:tc>
                  <a:txBody>
                    <a:bodyPr/>
                    <a:lstStyle/>
                    <a:p>
                      <a:pPr indent="0" lvl="0" marL="0" rtl="0" algn="l">
                        <a:spcBef>
                          <a:spcPts val="0"/>
                        </a:spcBef>
                        <a:spcAft>
                          <a:spcPts val="0"/>
                        </a:spcAft>
                        <a:buNone/>
                      </a:pPr>
                      <a:r>
                        <a:rPr b="1" lang="en">
                          <a:solidFill>
                            <a:schemeClr val="accent1"/>
                          </a:solidFill>
                          <a:latin typeface="Orbitron"/>
                          <a:ea typeface="Orbitron"/>
                          <a:cs typeface="Orbitron"/>
                          <a:sym typeface="Orbitron"/>
                        </a:rPr>
                        <a:t>Random Forest</a:t>
                      </a:r>
                      <a:endParaRPr b="1">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Math"/>
                          <a:ea typeface="Cambria Math"/>
                          <a:cs typeface="Cambria Math"/>
                          <a:sym typeface="Cambria Math"/>
                        </a:rPr>
                        <a:t>63.27 seconds</a:t>
                      </a:r>
                      <a:endParaRPr>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99.96%</a:t>
                      </a:r>
                      <a:endParaRPr sz="12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75025">
                <a:tc>
                  <a:txBody>
                    <a:bodyPr/>
                    <a:lstStyle/>
                    <a:p>
                      <a:pPr indent="0" lvl="0" marL="0" rtl="0" algn="l">
                        <a:spcBef>
                          <a:spcPts val="0"/>
                        </a:spcBef>
                        <a:spcAft>
                          <a:spcPts val="0"/>
                        </a:spcAft>
                        <a:buNone/>
                      </a:pPr>
                      <a:r>
                        <a:rPr b="1" lang="en">
                          <a:solidFill>
                            <a:schemeClr val="accent1"/>
                          </a:solidFill>
                          <a:latin typeface="Orbitron"/>
                          <a:ea typeface="Orbitron"/>
                          <a:cs typeface="Orbitron"/>
                          <a:sym typeface="Orbitron"/>
                        </a:rPr>
                        <a:t>Logistic Regression</a:t>
                      </a:r>
                      <a:endParaRPr b="1">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Math"/>
                          <a:ea typeface="Cambria Math"/>
                          <a:cs typeface="Cambria Math"/>
                          <a:sym typeface="Cambria Math"/>
                        </a:rPr>
                        <a:t>0.82 seconds</a:t>
                      </a:r>
                      <a:endParaRPr>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99.15%</a:t>
                      </a:r>
                      <a:endParaRPr sz="12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0.99</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0.99</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0.99</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75025">
                <a:tc>
                  <a:txBody>
                    <a:bodyPr/>
                    <a:lstStyle/>
                    <a:p>
                      <a:pPr indent="0" lvl="0" marL="0" rtl="0" algn="l">
                        <a:spcBef>
                          <a:spcPts val="0"/>
                        </a:spcBef>
                        <a:spcAft>
                          <a:spcPts val="0"/>
                        </a:spcAft>
                        <a:buNone/>
                      </a:pPr>
                      <a:r>
                        <a:rPr b="1" lang="en">
                          <a:solidFill>
                            <a:schemeClr val="accent1"/>
                          </a:solidFill>
                          <a:latin typeface="Orbitron"/>
                          <a:ea typeface="Orbitron"/>
                          <a:cs typeface="Orbitron"/>
                          <a:sym typeface="Orbitron"/>
                        </a:rPr>
                        <a:t>SVM</a:t>
                      </a:r>
                      <a:endParaRPr b="1">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Cambria Math"/>
                          <a:ea typeface="Cambria Math"/>
                          <a:cs typeface="Cambria Math"/>
                          <a:sym typeface="Cambria Math"/>
                        </a:rPr>
                        <a:t>433.77 seconds</a:t>
                      </a:r>
                      <a:endParaRPr>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99.79%</a:t>
                      </a:r>
                      <a:endParaRPr sz="12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mbria Math"/>
                          <a:ea typeface="Cambria Math"/>
                          <a:cs typeface="Cambria Math"/>
                          <a:sym typeface="Cambria Math"/>
                        </a:rPr>
                        <a:t>1.00</a:t>
                      </a:r>
                      <a:endParaRPr sz="12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bl>
          </a:graphicData>
        </a:graphic>
      </p:graphicFrame>
      <p:pic>
        <p:nvPicPr>
          <p:cNvPr id="1162" name="Google Shape;1162;p64"/>
          <p:cNvPicPr preferRelativeResize="0"/>
          <p:nvPr/>
        </p:nvPicPr>
        <p:blipFill>
          <a:blip r:embed="rId3">
            <a:alphaModFix/>
          </a:blip>
          <a:stretch>
            <a:fillRect/>
          </a:stretch>
        </p:blipFill>
        <p:spPr>
          <a:xfrm>
            <a:off x="532725" y="3028175"/>
            <a:ext cx="2374025" cy="2148350"/>
          </a:xfrm>
          <a:prstGeom prst="rect">
            <a:avLst/>
          </a:prstGeom>
          <a:noFill/>
          <a:ln cap="flat" cmpd="sng" w="9525">
            <a:solidFill>
              <a:srgbClr val="0C2E3A"/>
            </a:solidFill>
            <a:prstDash val="solid"/>
            <a:round/>
            <a:headEnd len="sm" w="sm" type="none"/>
            <a:tailEnd len="sm" w="sm" type="none"/>
          </a:ln>
        </p:spPr>
      </p:pic>
      <p:pic>
        <p:nvPicPr>
          <p:cNvPr id="1163" name="Google Shape;1163;p64"/>
          <p:cNvPicPr preferRelativeResize="0"/>
          <p:nvPr/>
        </p:nvPicPr>
        <p:blipFill>
          <a:blip r:embed="rId4">
            <a:alphaModFix/>
          </a:blip>
          <a:stretch>
            <a:fillRect/>
          </a:stretch>
        </p:blipFill>
        <p:spPr>
          <a:xfrm>
            <a:off x="3364679" y="3028175"/>
            <a:ext cx="2414640" cy="2148350"/>
          </a:xfrm>
          <a:prstGeom prst="rect">
            <a:avLst/>
          </a:prstGeom>
          <a:noFill/>
          <a:ln cap="flat" cmpd="sng" w="9525">
            <a:solidFill>
              <a:srgbClr val="0C2E3A"/>
            </a:solidFill>
            <a:prstDash val="solid"/>
            <a:round/>
            <a:headEnd len="sm" w="sm" type="none"/>
            <a:tailEnd len="sm" w="sm" type="none"/>
          </a:ln>
        </p:spPr>
      </p:pic>
      <p:pic>
        <p:nvPicPr>
          <p:cNvPr id="1164" name="Google Shape;1164;p64"/>
          <p:cNvPicPr preferRelativeResize="0"/>
          <p:nvPr/>
        </p:nvPicPr>
        <p:blipFill>
          <a:blip r:embed="rId5">
            <a:alphaModFix/>
          </a:blip>
          <a:stretch>
            <a:fillRect/>
          </a:stretch>
        </p:blipFill>
        <p:spPr>
          <a:xfrm>
            <a:off x="6120177" y="3028163"/>
            <a:ext cx="2374025" cy="2148374"/>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8" name="Shape 1168"/>
        <p:cNvGrpSpPr/>
        <p:nvPr/>
      </p:nvGrpSpPr>
      <p:grpSpPr>
        <a:xfrm>
          <a:off x="0" y="0"/>
          <a:ext cx="0" cy="0"/>
          <a:chOff x="0" y="0"/>
          <a:chExt cx="0" cy="0"/>
        </a:xfrm>
      </p:grpSpPr>
      <p:sp>
        <p:nvSpPr>
          <p:cNvPr id="1169" name="Google Shape;1169;p65"/>
          <p:cNvSpPr/>
          <p:nvPr/>
        </p:nvSpPr>
        <p:spPr>
          <a:xfrm>
            <a:off x="73425" y="1222300"/>
            <a:ext cx="9027300" cy="2042100"/>
          </a:xfrm>
          <a:prstGeom prst="bevel">
            <a:avLst>
              <a:gd fmla="val 624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Performance </a:t>
            </a:r>
            <a:r>
              <a:rPr lang="en">
                <a:solidFill>
                  <a:schemeClr val="accent1"/>
                </a:solidFill>
              </a:rPr>
              <a:t>Comparison</a:t>
            </a:r>
            <a:endParaRPr>
              <a:solidFill>
                <a:schemeClr val="accent1"/>
              </a:solidFill>
            </a:endParaRPr>
          </a:p>
        </p:txBody>
      </p:sp>
      <p:graphicFrame>
        <p:nvGraphicFramePr>
          <p:cNvPr id="1171" name="Google Shape;1171;p65"/>
          <p:cNvGraphicFramePr/>
          <p:nvPr/>
        </p:nvGraphicFramePr>
        <p:xfrm>
          <a:off x="279900" y="1321200"/>
          <a:ext cx="3000000" cy="3000000"/>
        </p:xfrm>
        <a:graphic>
          <a:graphicData uri="http://schemas.openxmlformats.org/drawingml/2006/table">
            <a:tbl>
              <a:tblPr>
                <a:noFill/>
                <a:tableStyleId>{9FC23542-B6E8-493A-80E2-1C43B72CE797}</a:tableStyleId>
              </a:tblPr>
              <a:tblGrid>
                <a:gridCol w="1119250"/>
                <a:gridCol w="1119250"/>
                <a:gridCol w="1390175"/>
                <a:gridCol w="1336000"/>
                <a:gridCol w="1684250"/>
                <a:gridCol w="2001550"/>
              </a:tblGrid>
              <a:tr h="308225">
                <a:tc>
                  <a:txBody>
                    <a:bodyPr/>
                    <a:lstStyle/>
                    <a:p>
                      <a:pPr indent="0" lvl="0" marL="0" rtl="0" algn="l">
                        <a:spcBef>
                          <a:spcPts val="0"/>
                        </a:spcBef>
                        <a:spcAft>
                          <a:spcPts val="0"/>
                        </a:spcAft>
                        <a:buNone/>
                      </a:pPr>
                      <a:r>
                        <a:rPr b="1" lang="en" sz="1200" u="sng">
                          <a:solidFill>
                            <a:schemeClr val="accent2"/>
                          </a:solidFill>
                          <a:latin typeface="Orbitron"/>
                          <a:ea typeface="Orbitron"/>
                          <a:cs typeface="Orbitron"/>
                          <a:sym typeface="Orbitron"/>
                        </a:rPr>
                        <a:t>Model</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u="sng">
                          <a:solidFill>
                            <a:schemeClr val="accent2"/>
                          </a:solidFill>
                          <a:latin typeface="Orbitron"/>
                          <a:ea typeface="Orbitron"/>
                          <a:cs typeface="Orbitron"/>
                          <a:sym typeface="Orbitron"/>
                        </a:rPr>
                        <a:t>Accuracy</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u="sng">
                          <a:solidFill>
                            <a:schemeClr val="accent2"/>
                          </a:solidFill>
                          <a:latin typeface="Orbitron"/>
                          <a:ea typeface="Orbitron"/>
                          <a:cs typeface="Orbitron"/>
                          <a:sym typeface="Orbitron"/>
                        </a:rPr>
                        <a:t>Training Time</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200" u="sng">
                          <a:solidFill>
                            <a:schemeClr val="accent2"/>
                          </a:solidFill>
                          <a:latin typeface="Orbitron"/>
                          <a:ea typeface="Orbitron"/>
                          <a:cs typeface="Orbitron"/>
                          <a:sym typeface="Orbitron"/>
                        </a:rPr>
                        <a:t>Precision</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200" u="sng">
                          <a:solidFill>
                            <a:schemeClr val="accent2"/>
                          </a:solidFill>
                          <a:latin typeface="Orbitron"/>
                          <a:ea typeface="Orbitron"/>
                          <a:cs typeface="Orbitron"/>
                          <a:sym typeface="Orbitron"/>
                        </a:rPr>
                        <a:t>Recall</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200" u="sng">
                          <a:solidFill>
                            <a:schemeClr val="accent2"/>
                          </a:solidFill>
                          <a:latin typeface="Orbitron"/>
                          <a:ea typeface="Orbitron"/>
                          <a:cs typeface="Orbitron"/>
                          <a:sym typeface="Orbitron"/>
                        </a:rPr>
                        <a:t>F1-Score</a:t>
                      </a:r>
                      <a:endParaRPr b="1" sz="1200" u="sng">
                        <a:solidFill>
                          <a:schemeClr val="accent2"/>
                        </a:solidFill>
                        <a:latin typeface="Orbitron"/>
                        <a:ea typeface="Orbitron"/>
                        <a:cs typeface="Orbitron"/>
                        <a:sym typeface="Orbitron"/>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442275">
                <a:tc>
                  <a:txBody>
                    <a:bodyPr/>
                    <a:lstStyle/>
                    <a:p>
                      <a:pPr indent="0" lvl="0" marL="0" rtl="0" algn="l">
                        <a:spcBef>
                          <a:spcPts val="0"/>
                        </a:spcBef>
                        <a:spcAft>
                          <a:spcPts val="0"/>
                        </a:spcAft>
                        <a:buNone/>
                      </a:pPr>
                      <a:r>
                        <a:rPr b="1" lang="en" sz="1100" u="sng">
                          <a:solidFill>
                            <a:schemeClr val="accent1"/>
                          </a:solidFill>
                          <a:latin typeface="Orbitron"/>
                          <a:ea typeface="Orbitron"/>
                          <a:cs typeface="Orbitron"/>
                          <a:sym typeface="Orbitron"/>
                        </a:rPr>
                        <a:t>Random Forest</a:t>
                      </a:r>
                      <a:endParaRPr b="1" sz="1100" u="sng">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99.98%</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66.62 Seconds</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p>
                      <a:pPr indent="0" lvl="0" marL="0" marR="0" rtl="0" algn="l">
                        <a:lnSpc>
                          <a:spcPct val="100000"/>
                        </a:lnSpc>
                        <a:spcBef>
                          <a:spcPts val="0"/>
                        </a:spcBef>
                        <a:spcAft>
                          <a:spcPts val="160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p>
                      <a:pPr indent="0" lvl="0" marL="0" marR="0" rtl="0" algn="l">
                        <a:lnSpc>
                          <a:spcPct val="100000"/>
                        </a:lnSpc>
                        <a:spcBef>
                          <a:spcPts val="0"/>
                        </a:spcBef>
                        <a:spcAft>
                          <a:spcPts val="160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89700">
                <a:tc>
                  <a:txBody>
                    <a:bodyPr/>
                    <a:lstStyle/>
                    <a:p>
                      <a:pPr indent="0" lvl="0" marL="0" rtl="0" algn="l">
                        <a:spcBef>
                          <a:spcPts val="0"/>
                        </a:spcBef>
                        <a:spcAft>
                          <a:spcPts val="0"/>
                        </a:spcAft>
                        <a:buNone/>
                      </a:pPr>
                      <a:r>
                        <a:rPr b="1" lang="en" sz="1100" u="sng">
                          <a:solidFill>
                            <a:schemeClr val="accent1"/>
                          </a:solidFill>
                          <a:latin typeface="Orbitron"/>
                          <a:ea typeface="Orbitron"/>
                          <a:cs typeface="Orbitron"/>
                          <a:sym typeface="Orbitron"/>
                        </a:rPr>
                        <a:t>Logistic Regression</a:t>
                      </a:r>
                      <a:endParaRPr b="1" sz="1100" u="sng">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99.15%</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0.44 Seconds</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0.99</a:t>
                      </a:r>
                      <a:endParaRPr b="1" sz="1100">
                        <a:latin typeface="Cambria Math"/>
                        <a:ea typeface="Cambria Math"/>
                        <a:cs typeface="Cambria Math"/>
                        <a:sym typeface="Cambria Math"/>
                      </a:endParaRPr>
                    </a:p>
                    <a:p>
                      <a:pPr indent="0" lvl="0" marL="0" rtl="0" algn="l">
                        <a:spcBef>
                          <a:spcPts val="0"/>
                        </a:spcBef>
                        <a:spcAft>
                          <a:spcPts val="0"/>
                        </a:spcAft>
                        <a:buNone/>
                      </a:pPr>
                      <a:r>
                        <a:t/>
                      </a:r>
                      <a:endParaRPr sz="1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0.99</a:t>
                      </a:r>
                      <a:endParaRPr b="1" sz="1100">
                        <a:latin typeface="Cambria Math"/>
                        <a:ea typeface="Cambria Math"/>
                        <a:cs typeface="Cambria Math"/>
                        <a:sym typeface="Cambria Math"/>
                      </a:endParaRPr>
                    </a:p>
                    <a:p>
                      <a:pPr indent="0" lvl="0" marL="0" rtl="0" algn="l">
                        <a:spcBef>
                          <a:spcPts val="0"/>
                        </a:spcBef>
                        <a:spcAft>
                          <a:spcPts val="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0.99</a:t>
                      </a:r>
                      <a:endParaRPr b="1" sz="1100">
                        <a:latin typeface="Cambria Math"/>
                        <a:ea typeface="Cambria Math"/>
                        <a:cs typeface="Cambria Math"/>
                        <a:sym typeface="Cambria Math"/>
                      </a:endParaRPr>
                    </a:p>
                    <a:p>
                      <a:pPr indent="0" lvl="0" marL="0" rtl="0" algn="l">
                        <a:spcBef>
                          <a:spcPts val="0"/>
                        </a:spcBef>
                        <a:spcAft>
                          <a:spcPts val="0"/>
                        </a:spcAft>
                        <a:buNone/>
                      </a:pPr>
                      <a:r>
                        <a:t/>
                      </a:r>
                      <a:endParaRPr sz="1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5675">
                <a:tc>
                  <a:txBody>
                    <a:bodyPr/>
                    <a:lstStyle/>
                    <a:p>
                      <a:pPr indent="0" lvl="0" marL="0" rtl="0" algn="l">
                        <a:spcBef>
                          <a:spcPts val="0"/>
                        </a:spcBef>
                        <a:spcAft>
                          <a:spcPts val="0"/>
                        </a:spcAft>
                        <a:buNone/>
                      </a:pPr>
                      <a:r>
                        <a:rPr b="1" lang="en" sz="1100" u="sng">
                          <a:solidFill>
                            <a:schemeClr val="accent1"/>
                          </a:solidFill>
                          <a:latin typeface="Orbitron"/>
                          <a:ea typeface="Orbitron"/>
                          <a:cs typeface="Orbitron"/>
                          <a:sym typeface="Orbitron"/>
                        </a:rPr>
                        <a:t>SVM</a:t>
                      </a:r>
                      <a:endParaRPr b="1" sz="1100" u="sng">
                        <a:solidFill>
                          <a:schemeClr val="accent1"/>
                        </a:solidFill>
                        <a:latin typeface="Orbitron"/>
                        <a:ea typeface="Orbitron"/>
                        <a:cs typeface="Orbitron"/>
                        <a:sym typeface="Orbitron"/>
                      </a:endParaRPr>
                    </a:p>
                  </a:txBody>
                  <a:tcPr marT="91425" marB="91425" marR="91425" marL="91425">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99.79%</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423.33 Seconds</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p>
                      <a:pPr indent="0" lvl="0" marL="0" rtl="0" algn="l">
                        <a:spcBef>
                          <a:spcPts val="0"/>
                        </a:spcBef>
                        <a:spcAft>
                          <a:spcPts val="0"/>
                        </a:spcAft>
                        <a:buNone/>
                      </a:pPr>
                      <a:r>
                        <a:t/>
                      </a:r>
                      <a:endParaRPr b="1" sz="1100">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p>
                      <a:pPr indent="0" lvl="0" marL="0" rtl="0" algn="l">
                        <a:spcBef>
                          <a:spcPts val="0"/>
                        </a:spcBef>
                        <a:spcAft>
                          <a:spcPts val="160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mbria Math"/>
                          <a:ea typeface="Cambria Math"/>
                          <a:cs typeface="Cambria Math"/>
                          <a:sym typeface="Cambria Math"/>
                        </a:rPr>
                        <a:t>1.00</a:t>
                      </a:r>
                      <a:endParaRPr b="1" sz="1100">
                        <a:latin typeface="Cambria Math"/>
                        <a:ea typeface="Cambria Math"/>
                        <a:cs typeface="Cambria Math"/>
                        <a:sym typeface="Cambria Math"/>
                      </a:endParaRPr>
                    </a:p>
                    <a:p>
                      <a:pPr indent="0" lvl="0" marL="0" rtl="0" algn="l">
                        <a:spcBef>
                          <a:spcPts val="0"/>
                        </a:spcBef>
                        <a:spcAft>
                          <a:spcPts val="1600"/>
                        </a:spcAft>
                        <a:buNone/>
                      </a:pPr>
                      <a:r>
                        <a:t/>
                      </a:r>
                      <a:endParaRPr sz="1000">
                        <a:solidFill>
                          <a:schemeClr val="dk1"/>
                        </a:solidFill>
                        <a:latin typeface="Cambria Math"/>
                        <a:ea typeface="Cambria Math"/>
                        <a:cs typeface="Cambria Math"/>
                        <a:sym typeface="Cambria Math"/>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bl>
          </a:graphicData>
        </a:graphic>
      </p:graphicFrame>
      <p:pic>
        <p:nvPicPr>
          <p:cNvPr id="1172" name="Google Shape;1172;p65" title="Screenshot 2025-08-06 152508.png"/>
          <p:cNvPicPr preferRelativeResize="0"/>
          <p:nvPr/>
        </p:nvPicPr>
        <p:blipFill>
          <a:blip r:embed="rId3">
            <a:alphaModFix/>
          </a:blip>
          <a:stretch>
            <a:fillRect/>
          </a:stretch>
        </p:blipFill>
        <p:spPr>
          <a:xfrm>
            <a:off x="336700" y="3279600"/>
            <a:ext cx="2532106" cy="1863900"/>
          </a:xfrm>
          <a:prstGeom prst="rect">
            <a:avLst/>
          </a:prstGeom>
          <a:noFill/>
          <a:ln>
            <a:noFill/>
          </a:ln>
        </p:spPr>
      </p:pic>
      <p:pic>
        <p:nvPicPr>
          <p:cNvPr id="1173" name="Google Shape;1173;p65" title="Screenshot 2025-08-06 152612.png"/>
          <p:cNvPicPr preferRelativeResize="0"/>
          <p:nvPr/>
        </p:nvPicPr>
        <p:blipFill>
          <a:blip r:embed="rId4">
            <a:alphaModFix/>
          </a:blip>
          <a:stretch>
            <a:fillRect/>
          </a:stretch>
        </p:blipFill>
        <p:spPr>
          <a:xfrm>
            <a:off x="3197750" y="3279600"/>
            <a:ext cx="2597050" cy="1863900"/>
          </a:xfrm>
          <a:prstGeom prst="rect">
            <a:avLst/>
          </a:prstGeom>
          <a:noFill/>
          <a:ln>
            <a:noFill/>
          </a:ln>
        </p:spPr>
      </p:pic>
      <p:pic>
        <p:nvPicPr>
          <p:cNvPr id="1174" name="Google Shape;1174;p65" title="Screenshot 2025-08-06 152754.png"/>
          <p:cNvPicPr preferRelativeResize="0"/>
          <p:nvPr/>
        </p:nvPicPr>
        <p:blipFill>
          <a:blip r:embed="rId5">
            <a:alphaModFix/>
          </a:blip>
          <a:stretch>
            <a:fillRect/>
          </a:stretch>
        </p:blipFill>
        <p:spPr>
          <a:xfrm>
            <a:off x="6169425" y="3264400"/>
            <a:ext cx="2597050" cy="186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8" name="Shape 1178"/>
        <p:cNvGrpSpPr/>
        <p:nvPr/>
      </p:nvGrpSpPr>
      <p:grpSpPr>
        <a:xfrm>
          <a:off x="0" y="0"/>
          <a:ext cx="0" cy="0"/>
          <a:chOff x="0" y="0"/>
          <a:chExt cx="0" cy="0"/>
        </a:xfrm>
      </p:grpSpPr>
      <p:sp>
        <p:nvSpPr>
          <p:cNvPr id="1179" name="Google Shape;1179;p66"/>
          <p:cNvSpPr/>
          <p:nvPr/>
        </p:nvSpPr>
        <p:spPr>
          <a:xfrm>
            <a:off x="1406065" y="3002922"/>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6"/>
          <p:cNvSpPr/>
          <p:nvPr/>
        </p:nvSpPr>
        <p:spPr>
          <a:xfrm flipH="1">
            <a:off x="16033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66"/>
          <p:cNvGrpSpPr/>
          <p:nvPr/>
        </p:nvGrpSpPr>
        <p:grpSpPr>
          <a:xfrm>
            <a:off x="567601" y="1358650"/>
            <a:ext cx="1614385" cy="3240720"/>
            <a:chOff x="567601" y="1358650"/>
            <a:chExt cx="1614385" cy="3240720"/>
          </a:xfrm>
        </p:grpSpPr>
        <p:grpSp>
          <p:nvGrpSpPr>
            <p:cNvPr id="1182" name="Google Shape;1182;p66"/>
            <p:cNvGrpSpPr/>
            <p:nvPr/>
          </p:nvGrpSpPr>
          <p:grpSpPr>
            <a:xfrm>
              <a:off x="574886" y="1358650"/>
              <a:ext cx="1607100" cy="770700"/>
              <a:chOff x="574886" y="1358650"/>
              <a:chExt cx="1607100" cy="770700"/>
            </a:xfrm>
          </p:grpSpPr>
          <p:sp>
            <p:nvSpPr>
              <p:cNvPr id="1183" name="Google Shape;1183;p66"/>
              <p:cNvSpPr/>
              <p:nvPr/>
            </p:nvSpPr>
            <p:spPr>
              <a:xfrm>
                <a:off x="574886" y="1358650"/>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4" name="Google Shape;1184;p66"/>
              <p:cNvGrpSpPr/>
              <p:nvPr/>
            </p:nvGrpSpPr>
            <p:grpSpPr>
              <a:xfrm rot="5400000">
                <a:off x="1595613" y="1560963"/>
                <a:ext cx="389475" cy="366125"/>
                <a:chOff x="5787625" y="1025350"/>
                <a:chExt cx="389475" cy="366125"/>
              </a:xfrm>
            </p:grpSpPr>
            <p:sp>
              <p:nvSpPr>
                <p:cNvPr id="1185" name="Google Shape;1185;p66"/>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6"/>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7" name="Google Shape;1187;p66"/>
            <p:cNvGrpSpPr/>
            <p:nvPr/>
          </p:nvGrpSpPr>
          <p:grpSpPr>
            <a:xfrm>
              <a:off x="567601" y="2181993"/>
              <a:ext cx="1607064" cy="2417377"/>
              <a:chOff x="567601" y="2181993"/>
              <a:chExt cx="1607064" cy="2417377"/>
            </a:xfrm>
          </p:grpSpPr>
          <p:sp>
            <p:nvSpPr>
              <p:cNvPr id="1188" name="Google Shape;1188;p66"/>
              <p:cNvSpPr/>
              <p:nvPr/>
            </p:nvSpPr>
            <p:spPr>
              <a:xfrm>
                <a:off x="567601" y="218199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6"/>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6"/>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6"/>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6"/>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66"/>
              <p:cNvGrpSpPr/>
              <p:nvPr/>
            </p:nvGrpSpPr>
            <p:grpSpPr>
              <a:xfrm>
                <a:off x="764857" y="2380288"/>
                <a:ext cx="374100" cy="374100"/>
                <a:chOff x="89807" y="1807888"/>
                <a:chExt cx="374100" cy="374100"/>
              </a:xfrm>
            </p:grpSpPr>
            <p:sp>
              <p:nvSpPr>
                <p:cNvPr id="1194" name="Google Shape;1194;p66"/>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6"/>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66"/>
              <p:cNvGrpSpPr/>
              <p:nvPr/>
            </p:nvGrpSpPr>
            <p:grpSpPr>
              <a:xfrm flipH="1" rot="10800000">
                <a:off x="764857" y="3203626"/>
                <a:ext cx="374100" cy="374100"/>
                <a:chOff x="89807" y="1807888"/>
                <a:chExt cx="374100" cy="374100"/>
              </a:xfrm>
            </p:grpSpPr>
            <p:sp>
              <p:nvSpPr>
                <p:cNvPr id="1197" name="Google Shape;1197;p66"/>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6"/>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66"/>
              <p:cNvSpPr/>
              <p:nvPr/>
            </p:nvSpPr>
            <p:spPr>
              <a:xfrm>
                <a:off x="1650823"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0" name="Google Shape;1200;p66"/>
          <p:cNvGrpSpPr/>
          <p:nvPr/>
        </p:nvGrpSpPr>
        <p:grpSpPr>
          <a:xfrm>
            <a:off x="2517193" y="1632643"/>
            <a:ext cx="223269" cy="222769"/>
            <a:chOff x="7233075" y="2777748"/>
            <a:chExt cx="376952" cy="376108"/>
          </a:xfrm>
        </p:grpSpPr>
        <p:sp>
          <p:nvSpPr>
            <p:cNvPr id="1201" name="Google Shape;1201;p66"/>
            <p:cNvSpPr/>
            <p:nvPr/>
          </p:nvSpPr>
          <p:spPr>
            <a:xfrm>
              <a:off x="7233075" y="2777748"/>
              <a:ext cx="145780" cy="171735"/>
            </a:xfrm>
            <a:custGeom>
              <a:rect b="b" l="l" r="r" t="t"/>
              <a:pathLst>
                <a:path extrusionOk="0" h="4883" w="4145">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6"/>
            <p:cNvSpPr/>
            <p:nvPr/>
          </p:nvSpPr>
          <p:spPr>
            <a:xfrm>
              <a:off x="7463404" y="2777748"/>
              <a:ext cx="146624" cy="171735"/>
            </a:xfrm>
            <a:custGeom>
              <a:rect b="b" l="l" r="r" t="t"/>
              <a:pathLst>
                <a:path extrusionOk="0" h="4883" w="4169">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6"/>
            <p:cNvSpPr/>
            <p:nvPr/>
          </p:nvSpPr>
          <p:spPr>
            <a:xfrm>
              <a:off x="7348644" y="2982121"/>
              <a:ext cx="144936" cy="171735"/>
            </a:xfrm>
            <a:custGeom>
              <a:rect b="b" l="l" r="r" t="t"/>
              <a:pathLst>
                <a:path extrusionOk="0" h="4883" w="4121">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6"/>
            <p:cNvSpPr/>
            <p:nvPr/>
          </p:nvSpPr>
          <p:spPr>
            <a:xfrm>
              <a:off x="7295045" y="2972906"/>
              <a:ext cx="33552" cy="82966"/>
            </a:xfrm>
            <a:custGeom>
              <a:rect b="b" l="l" r="r" t="t"/>
              <a:pathLst>
                <a:path extrusionOk="0" h="2359" w="954">
                  <a:moveTo>
                    <a:pt x="1" y="1"/>
                  </a:moveTo>
                  <a:lnTo>
                    <a:pt x="1" y="2358"/>
                  </a:lnTo>
                  <a:lnTo>
                    <a:pt x="953" y="2358"/>
                  </a:lnTo>
                  <a:lnTo>
                    <a:pt x="953" y="1715"/>
                  </a:lnTo>
                  <a:lnTo>
                    <a:pt x="620" y="1715"/>
                  </a:lnTo>
                  <a:lnTo>
                    <a:pt x="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6"/>
            <p:cNvSpPr/>
            <p:nvPr/>
          </p:nvSpPr>
          <p:spPr>
            <a:xfrm>
              <a:off x="7513662" y="2972906"/>
              <a:ext cx="33517" cy="82966"/>
            </a:xfrm>
            <a:custGeom>
              <a:rect b="b" l="l" r="r" t="t"/>
              <a:pathLst>
                <a:path extrusionOk="0" h="2359" w="953">
                  <a:moveTo>
                    <a:pt x="334" y="1"/>
                  </a:moveTo>
                  <a:lnTo>
                    <a:pt x="334" y="1715"/>
                  </a:lnTo>
                  <a:lnTo>
                    <a:pt x="0" y="1715"/>
                  </a:lnTo>
                  <a:lnTo>
                    <a:pt x="0" y="2358"/>
                  </a:lnTo>
                  <a:lnTo>
                    <a:pt x="953" y="2358"/>
                  </a:lnTo>
                  <a:lnTo>
                    <a:pt x="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6"/>
            <p:cNvSpPr/>
            <p:nvPr/>
          </p:nvSpPr>
          <p:spPr>
            <a:xfrm>
              <a:off x="7392220" y="3014794"/>
              <a:ext cx="58664" cy="58664"/>
            </a:xfrm>
            <a:custGeom>
              <a:rect b="b" l="l" r="r" t="t"/>
              <a:pathLst>
                <a:path extrusionOk="0" h="1668" w="1668">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7" name="Google Shape;1207;p66"/>
          <p:cNvPicPr preferRelativeResize="0"/>
          <p:nvPr/>
        </p:nvPicPr>
        <p:blipFill>
          <a:blip r:embed="rId3">
            <a:alphaModFix/>
          </a:blip>
          <a:stretch>
            <a:fillRect/>
          </a:stretch>
        </p:blipFill>
        <p:spPr>
          <a:xfrm>
            <a:off x="2673800" y="1358650"/>
            <a:ext cx="5534301" cy="3615125"/>
          </a:xfrm>
          <a:prstGeom prst="rect">
            <a:avLst/>
          </a:prstGeom>
          <a:noFill/>
          <a:ln cap="flat" cmpd="sng" w="9525">
            <a:solidFill>
              <a:schemeClr val="accent2"/>
            </a:solidFill>
            <a:prstDash val="solid"/>
            <a:round/>
            <a:headEnd len="sm" w="sm" type="none"/>
            <a:tailEnd len="sm" w="sm" type="none"/>
          </a:ln>
        </p:spPr>
      </p:pic>
      <p:sp>
        <p:nvSpPr>
          <p:cNvPr id="1208" name="Google Shape;1208;p66"/>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t>
            </a:r>
            <a:r>
              <a:rPr lang="en">
                <a:solidFill>
                  <a:schemeClr val="accent1"/>
                </a:solidFill>
              </a:rPr>
              <a:t>Accuracies</a:t>
            </a:r>
            <a:endParaRPr>
              <a:solidFill>
                <a:schemeClr val="accent1"/>
              </a:solidFill>
            </a:endParaRPr>
          </a:p>
        </p:txBody>
      </p:sp>
      <p:grpSp>
        <p:nvGrpSpPr>
          <p:cNvPr id="1209" name="Google Shape;1209;p66"/>
          <p:cNvGrpSpPr/>
          <p:nvPr/>
        </p:nvGrpSpPr>
        <p:grpSpPr>
          <a:xfrm>
            <a:off x="1648732" y="3258762"/>
            <a:ext cx="283292" cy="259012"/>
            <a:chOff x="6413122" y="2204055"/>
            <a:chExt cx="380258" cy="347620"/>
          </a:xfrm>
        </p:grpSpPr>
        <p:sp>
          <p:nvSpPr>
            <p:cNvPr id="1210" name="Google Shape;1210;p66"/>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11" name="Google Shape;1211;p66"/>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12" name="Google Shape;1212;p66"/>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13" name="Google Shape;1213;p66"/>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14" name="Google Shape;1214;p66"/>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67"/>
          <p:cNvSpPr/>
          <p:nvPr/>
        </p:nvSpPr>
        <p:spPr>
          <a:xfrm>
            <a:off x="2352100" y="1358650"/>
            <a:ext cx="6554700" cy="3594300"/>
          </a:xfrm>
          <a:prstGeom prst="bevel">
            <a:avLst>
              <a:gd fmla="val 3895"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7"/>
          <p:cNvSpPr/>
          <p:nvPr/>
        </p:nvSpPr>
        <p:spPr>
          <a:xfrm>
            <a:off x="1406065" y="3002922"/>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7"/>
          <p:cNvSpPr/>
          <p:nvPr/>
        </p:nvSpPr>
        <p:spPr>
          <a:xfrm flipH="1">
            <a:off x="16033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67"/>
          <p:cNvGrpSpPr/>
          <p:nvPr/>
        </p:nvGrpSpPr>
        <p:grpSpPr>
          <a:xfrm>
            <a:off x="567601" y="1358650"/>
            <a:ext cx="1614385" cy="3240720"/>
            <a:chOff x="567601" y="1358650"/>
            <a:chExt cx="1614385" cy="3240720"/>
          </a:xfrm>
        </p:grpSpPr>
        <p:grpSp>
          <p:nvGrpSpPr>
            <p:cNvPr id="1223" name="Google Shape;1223;p67"/>
            <p:cNvGrpSpPr/>
            <p:nvPr/>
          </p:nvGrpSpPr>
          <p:grpSpPr>
            <a:xfrm>
              <a:off x="574886" y="1358650"/>
              <a:ext cx="1607100" cy="770700"/>
              <a:chOff x="574886" y="1358650"/>
              <a:chExt cx="1607100" cy="770700"/>
            </a:xfrm>
          </p:grpSpPr>
          <p:sp>
            <p:nvSpPr>
              <p:cNvPr id="1224" name="Google Shape;1224;p67"/>
              <p:cNvSpPr/>
              <p:nvPr/>
            </p:nvSpPr>
            <p:spPr>
              <a:xfrm>
                <a:off x="574886" y="1358650"/>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67"/>
              <p:cNvGrpSpPr/>
              <p:nvPr/>
            </p:nvGrpSpPr>
            <p:grpSpPr>
              <a:xfrm rot="5400000">
                <a:off x="1595613" y="1560963"/>
                <a:ext cx="389475" cy="366125"/>
                <a:chOff x="5787625" y="1025350"/>
                <a:chExt cx="389475" cy="366125"/>
              </a:xfrm>
            </p:grpSpPr>
            <p:sp>
              <p:nvSpPr>
                <p:cNvPr id="1226" name="Google Shape;1226;p67"/>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7"/>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8" name="Google Shape;1228;p67"/>
            <p:cNvGrpSpPr/>
            <p:nvPr/>
          </p:nvGrpSpPr>
          <p:grpSpPr>
            <a:xfrm>
              <a:off x="567601" y="2181993"/>
              <a:ext cx="1607064" cy="2417377"/>
              <a:chOff x="567601" y="2181993"/>
              <a:chExt cx="1607064" cy="2417377"/>
            </a:xfrm>
          </p:grpSpPr>
          <p:sp>
            <p:nvSpPr>
              <p:cNvPr id="1229" name="Google Shape;1229;p67"/>
              <p:cNvSpPr/>
              <p:nvPr/>
            </p:nvSpPr>
            <p:spPr>
              <a:xfrm>
                <a:off x="567601" y="218199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7"/>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7"/>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7"/>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7"/>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67"/>
              <p:cNvGrpSpPr/>
              <p:nvPr/>
            </p:nvGrpSpPr>
            <p:grpSpPr>
              <a:xfrm>
                <a:off x="764857" y="2380288"/>
                <a:ext cx="374100" cy="374100"/>
                <a:chOff x="89807" y="1807888"/>
                <a:chExt cx="374100" cy="374100"/>
              </a:xfrm>
            </p:grpSpPr>
            <p:sp>
              <p:nvSpPr>
                <p:cNvPr id="1235" name="Google Shape;1235;p67"/>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7"/>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67"/>
              <p:cNvGrpSpPr/>
              <p:nvPr/>
            </p:nvGrpSpPr>
            <p:grpSpPr>
              <a:xfrm flipH="1" rot="10800000">
                <a:off x="764857" y="3203626"/>
                <a:ext cx="374100" cy="374100"/>
                <a:chOff x="89807" y="1807888"/>
                <a:chExt cx="374100" cy="374100"/>
              </a:xfrm>
            </p:grpSpPr>
            <p:sp>
              <p:nvSpPr>
                <p:cNvPr id="1238" name="Google Shape;1238;p67"/>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7"/>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67"/>
              <p:cNvSpPr/>
              <p:nvPr/>
            </p:nvSpPr>
            <p:spPr>
              <a:xfrm>
                <a:off x="1650823"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1" name="Google Shape;1241;p67"/>
          <p:cNvGrpSpPr/>
          <p:nvPr/>
        </p:nvGrpSpPr>
        <p:grpSpPr>
          <a:xfrm>
            <a:off x="2517193" y="1632643"/>
            <a:ext cx="223269" cy="222769"/>
            <a:chOff x="7233075" y="2777748"/>
            <a:chExt cx="376952" cy="376108"/>
          </a:xfrm>
        </p:grpSpPr>
        <p:sp>
          <p:nvSpPr>
            <p:cNvPr id="1242" name="Google Shape;1242;p67"/>
            <p:cNvSpPr/>
            <p:nvPr/>
          </p:nvSpPr>
          <p:spPr>
            <a:xfrm>
              <a:off x="7233075" y="2777748"/>
              <a:ext cx="145780" cy="171735"/>
            </a:xfrm>
            <a:custGeom>
              <a:rect b="b" l="l" r="r" t="t"/>
              <a:pathLst>
                <a:path extrusionOk="0" h="4883" w="4145">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7"/>
            <p:cNvSpPr/>
            <p:nvPr/>
          </p:nvSpPr>
          <p:spPr>
            <a:xfrm>
              <a:off x="7463404" y="2777748"/>
              <a:ext cx="146624" cy="171735"/>
            </a:xfrm>
            <a:custGeom>
              <a:rect b="b" l="l" r="r" t="t"/>
              <a:pathLst>
                <a:path extrusionOk="0" h="4883" w="4169">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7"/>
            <p:cNvSpPr/>
            <p:nvPr/>
          </p:nvSpPr>
          <p:spPr>
            <a:xfrm>
              <a:off x="7348644" y="2982121"/>
              <a:ext cx="144936" cy="171735"/>
            </a:xfrm>
            <a:custGeom>
              <a:rect b="b" l="l" r="r" t="t"/>
              <a:pathLst>
                <a:path extrusionOk="0" h="4883" w="4121">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7"/>
            <p:cNvSpPr/>
            <p:nvPr/>
          </p:nvSpPr>
          <p:spPr>
            <a:xfrm>
              <a:off x="7295045" y="2972906"/>
              <a:ext cx="33552" cy="82966"/>
            </a:xfrm>
            <a:custGeom>
              <a:rect b="b" l="l" r="r" t="t"/>
              <a:pathLst>
                <a:path extrusionOk="0" h="2359" w="954">
                  <a:moveTo>
                    <a:pt x="1" y="1"/>
                  </a:moveTo>
                  <a:lnTo>
                    <a:pt x="1" y="2358"/>
                  </a:lnTo>
                  <a:lnTo>
                    <a:pt x="953" y="2358"/>
                  </a:lnTo>
                  <a:lnTo>
                    <a:pt x="953" y="1715"/>
                  </a:lnTo>
                  <a:lnTo>
                    <a:pt x="620" y="1715"/>
                  </a:lnTo>
                  <a:lnTo>
                    <a:pt x="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7"/>
            <p:cNvSpPr/>
            <p:nvPr/>
          </p:nvSpPr>
          <p:spPr>
            <a:xfrm>
              <a:off x="7513662" y="2972906"/>
              <a:ext cx="33517" cy="82966"/>
            </a:xfrm>
            <a:custGeom>
              <a:rect b="b" l="l" r="r" t="t"/>
              <a:pathLst>
                <a:path extrusionOk="0" h="2359" w="953">
                  <a:moveTo>
                    <a:pt x="334" y="1"/>
                  </a:moveTo>
                  <a:lnTo>
                    <a:pt x="334" y="1715"/>
                  </a:lnTo>
                  <a:lnTo>
                    <a:pt x="0" y="1715"/>
                  </a:lnTo>
                  <a:lnTo>
                    <a:pt x="0" y="2358"/>
                  </a:lnTo>
                  <a:lnTo>
                    <a:pt x="953" y="2358"/>
                  </a:lnTo>
                  <a:lnTo>
                    <a:pt x="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7"/>
            <p:cNvSpPr/>
            <p:nvPr/>
          </p:nvSpPr>
          <p:spPr>
            <a:xfrm>
              <a:off x="7392220" y="3014794"/>
              <a:ext cx="58664" cy="58664"/>
            </a:xfrm>
            <a:custGeom>
              <a:rect b="b" l="l" r="r" t="t"/>
              <a:pathLst>
                <a:path extrusionOk="0" h="1668" w="1668">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67"/>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Training Time vs Accuracy</a:t>
            </a:r>
            <a:r>
              <a:rPr lang="en" sz="2600">
                <a:solidFill>
                  <a:schemeClr val="accent1"/>
                </a:solidFill>
              </a:rPr>
              <a:t> Comparison</a:t>
            </a:r>
            <a:endParaRPr/>
          </a:p>
        </p:txBody>
      </p:sp>
      <p:grpSp>
        <p:nvGrpSpPr>
          <p:cNvPr id="1249" name="Google Shape;1249;p67"/>
          <p:cNvGrpSpPr/>
          <p:nvPr/>
        </p:nvGrpSpPr>
        <p:grpSpPr>
          <a:xfrm>
            <a:off x="1648732" y="3258762"/>
            <a:ext cx="283292" cy="259012"/>
            <a:chOff x="6413122" y="2204055"/>
            <a:chExt cx="380258" cy="347620"/>
          </a:xfrm>
        </p:grpSpPr>
        <p:sp>
          <p:nvSpPr>
            <p:cNvPr id="1250" name="Google Shape;1250;p67"/>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51" name="Google Shape;1251;p67"/>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52" name="Google Shape;1252;p67"/>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53" name="Google Shape;1253;p67"/>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254" name="Google Shape;1254;p67"/>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grpSp>
      <p:pic>
        <p:nvPicPr>
          <p:cNvPr id="1255" name="Google Shape;1255;p67"/>
          <p:cNvPicPr preferRelativeResize="0"/>
          <p:nvPr/>
        </p:nvPicPr>
        <p:blipFill>
          <a:blip r:embed="rId3">
            <a:alphaModFix/>
          </a:blip>
          <a:stretch>
            <a:fillRect/>
          </a:stretch>
        </p:blipFill>
        <p:spPr>
          <a:xfrm>
            <a:off x="2528775" y="1572874"/>
            <a:ext cx="6201351" cy="3165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68"/>
          <p:cNvSpPr/>
          <p:nvPr/>
        </p:nvSpPr>
        <p:spPr>
          <a:xfrm>
            <a:off x="3579150" y="565186"/>
            <a:ext cx="1985700" cy="19908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8"/>
          <p:cNvSpPr/>
          <p:nvPr/>
        </p:nvSpPr>
        <p:spPr>
          <a:xfrm>
            <a:off x="1981040"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8"/>
          <p:cNvSpPr txBox="1"/>
          <p:nvPr>
            <p:ph type="title"/>
          </p:nvPr>
        </p:nvSpPr>
        <p:spPr>
          <a:xfrm>
            <a:off x="1981050" y="2594275"/>
            <a:ext cx="51930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BONUS!</a:t>
            </a:r>
            <a:endParaRPr/>
          </a:p>
        </p:txBody>
      </p:sp>
      <p:sp>
        <p:nvSpPr>
          <p:cNvPr id="1263" name="Google Shape;1263;p68"/>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Real-Time News Article Prediction</a:t>
            </a:r>
            <a:endParaRPr sz="1800"/>
          </a:p>
        </p:txBody>
      </p:sp>
      <p:sp>
        <p:nvSpPr>
          <p:cNvPr id="1264" name="Google Shape;1264;p68"/>
          <p:cNvSpPr txBox="1"/>
          <p:nvPr>
            <p:ph idx="2" type="title"/>
          </p:nvPr>
        </p:nvSpPr>
        <p:spPr>
          <a:xfrm>
            <a:off x="3782272" y="876407"/>
            <a:ext cx="1582200" cy="13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05</a:t>
            </a:r>
            <a:endParaRPr sz="6600"/>
          </a:p>
        </p:txBody>
      </p:sp>
      <p:grpSp>
        <p:nvGrpSpPr>
          <p:cNvPr id="1265" name="Google Shape;1265;p68"/>
          <p:cNvGrpSpPr/>
          <p:nvPr/>
        </p:nvGrpSpPr>
        <p:grpSpPr>
          <a:xfrm>
            <a:off x="7288342" y="3830770"/>
            <a:ext cx="768600" cy="770700"/>
            <a:chOff x="7657704" y="3832845"/>
            <a:chExt cx="768600" cy="770700"/>
          </a:xfrm>
        </p:grpSpPr>
        <p:sp>
          <p:nvSpPr>
            <p:cNvPr id="1266" name="Google Shape;1266;p68"/>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8"/>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68"/>
          <p:cNvGrpSpPr/>
          <p:nvPr/>
        </p:nvGrpSpPr>
        <p:grpSpPr>
          <a:xfrm>
            <a:off x="1098151" y="3830770"/>
            <a:ext cx="768600" cy="770700"/>
            <a:chOff x="5980776" y="3832845"/>
            <a:chExt cx="768600" cy="770700"/>
          </a:xfrm>
        </p:grpSpPr>
        <p:sp>
          <p:nvSpPr>
            <p:cNvPr id="1269" name="Google Shape;1269;p68"/>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8"/>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2"/>
          <p:cNvSpPr/>
          <p:nvPr/>
        </p:nvSpPr>
        <p:spPr>
          <a:xfrm>
            <a:off x="3579150" y="565186"/>
            <a:ext cx="1985700" cy="19908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1981040" y="3832845"/>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txBox="1"/>
          <p:nvPr>
            <p:ph type="title"/>
          </p:nvPr>
        </p:nvSpPr>
        <p:spPr>
          <a:xfrm>
            <a:off x="2355625" y="2594282"/>
            <a:ext cx="4435500" cy="11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49" name="Google Shape;449;p42"/>
          <p:cNvSpPr txBox="1"/>
          <p:nvPr>
            <p:ph idx="1" type="subTitle"/>
          </p:nvPr>
        </p:nvSpPr>
        <p:spPr>
          <a:xfrm>
            <a:off x="2355622" y="3990563"/>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Problem, Purpose, and Data Description</a:t>
            </a:r>
            <a:endParaRPr sz="1800"/>
          </a:p>
        </p:txBody>
      </p:sp>
      <p:sp>
        <p:nvSpPr>
          <p:cNvPr id="450" name="Google Shape;450;p42"/>
          <p:cNvSpPr txBox="1"/>
          <p:nvPr>
            <p:ph idx="2" type="title"/>
          </p:nvPr>
        </p:nvSpPr>
        <p:spPr>
          <a:xfrm>
            <a:off x="3782272" y="876407"/>
            <a:ext cx="1582200" cy="135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451" name="Google Shape;451;p42"/>
          <p:cNvGrpSpPr/>
          <p:nvPr/>
        </p:nvGrpSpPr>
        <p:grpSpPr>
          <a:xfrm>
            <a:off x="7288342" y="3830770"/>
            <a:ext cx="768600" cy="770700"/>
            <a:chOff x="7657704" y="3832845"/>
            <a:chExt cx="768600" cy="770700"/>
          </a:xfrm>
        </p:grpSpPr>
        <p:sp>
          <p:nvSpPr>
            <p:cNvPr id="452" name="Google Shape;452;p42"/>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2"/>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42"/>
          <p:cNvGrpSpPr/>
          <p:nvPr/>
        </p:nvGrpSpPr>
        <p:grpSpPr>
          <a:xfrm>
            <a:off x="1098151" y="3830770"/>
            <a:ext cx="768600" cy="770700"/>
            <a:chOff x="5980776" y="3832845"/>
            <a:chExt cx="768600" cy="770700"/>
          </a:xfrm>
        </p:grpSpPr>
        <p:sp>
          <p:nvSpPr>
            <p:cNvPr id="455" name="Google Shape;455;p42"/>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2"/>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69"/>
          <p:cNvSpPr/>
          <p:nvPr/>
        </p:nvSpPr>
        <p:spPr>
          <a:xfrm>
            <a:off x="2352100" y="1358650"/>
            <a:ext cx="6554700" cy="3302400"/>
          </a:xfrm>
          <a:prstGeom prst="bevel">
            <a:avLst>
              <a:gd fmla="val 3895"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9"/>
          <p:cNvSpPr/>
          <p:nvPr/>
        </p:nvSpPr>
        <p:spPr>
          <a:xfrm>
            <a:off x="1406065" y="3002922"/>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9"/>
          <p:cNvSpPr/>
          <p:nvPr/>
        </p:nvSpPr>
        <p:spPr>
          <a:xfrm flipH="1">
            <a:off x="16033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8" name="Google Shape;1278;p69"/>
          <p:cNvGrpSpPr/>
          <p:nvPr/>
        </p:nvGrpSpPr>
        <p:grpSpPr>
          <a:xfrm>
            <a:off x="567601" y="1358650"/>
            <a:ext cx="1614385" cy="3240720"/>
            <a:chOff x="567601" y="1358650"/>
            <a:chExt cx="1614385" cy="3240720"/>
          </a:xfrm>
        </p:grpSpPr>
        <p:grpSp>
          <p:nvGrpSpPr>
            <p:cNvPr id="1279" name="Google Shape;1279;p69"/>
            <p:cNvGrpSpPr/>
            <p:nvPr/>
          </p:nvGrpSpPr>
          <p:grpSpPr>
            <a:xfrm>
              <a:off x="574886" y="1358650"/>
              <a:ext cx="1607100" cy="770700"/>
              <a:chOff x="574886" y="1358650"/>
              <a:chExt cx="1607100" cy="770700"/>
            </a:xfrm>
          </p:grpSpPr>
          <p:sp>
            <p:nvSpPr>
              <p:cNvPr id="1280" name="Google Shape;1280;p69"/>
              <p:cNvSpPr/>
              <p:nvPr/>
            </p:nvSpPr>
            <p:spPr>
              <a:xfrm>
                <a:off x="574886" y="1358650"/>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69"/>
              <p:cNvGrpSpPr/>
              <p:nvPr/>
            </p:nvGrpSpPr>
            <p:grpSpPr>
              <a:xfrm rot="5400000">
                <a:off x="1595613" y="1560963"/>
                <a:ext cx="389475" cy="366125"/>
                <a:chOff x="5787625" y="1025350"/>
                <a:chExt cx="389475" cy="366125"/>
              </a:xfrm>
            </p:grpSpPr>
            <p:sp>
              <p:nvSpPr>
                <p:cNvPr id="1282" name="Google Shape;1282;p69"/>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9"/>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4" name="Google Shape;1284;p69"/>
            <p:cNvGrpSpPr/>
            <p:nvPr/>
          </p:nvGrpSpPr>
          <p:grpSpPr>
            <a:xfrm>
              <a:off x="567601" y="2181993"/>
              <a:ext cx="1607064" cy="2417377"/>
              <a:chOff x="567601" y="2181993"/>
              <a:chExt cx="1607064" cy="2417377"/>
            </a:xfrm>
          </p:grpSpPr>
          <p:sp>
            <p:nvSpPr>
              <p:cNvPr id="1285" name="Google Shape;1285;p69"/>
              <p:cNvSpPr/>
              <p:nvPr/>
            </p:nvSpPr>
            <p:spPr>
              <a:xfrm>
                <a:off x="567601" y="218199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9"/>
              <p:cNvSpPr/>
              <p:nvPr/>
            </p:nvSpPr>
            <p:spPr>
              <a:xfrm>
                <a:off x="567601" y="300534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9"/>
              <p:cNvSpPr/>
              <p:nvPr/>
            </p:nvSpPr>
            <p:spPr>
              <a:xfrm>
                <a:off x="567601"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9"/>
              <p:cNvSpPr/>
              <p:nvPr/>
            </p:nvSpPr>
            <p:spPr>
              <a:xfrm>
                <a:off x="1406065" y="3828670"/>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9"/>
              <p:cNvSpPr/>
              <p:nvPr/>
            </p:nvSpPr>
            <p:spPr>
              <a:xfrm flipH="1">
                <a:off x="812389"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69"/>
              <p:cNvGrpSpPr/>
              <p:nvPr/>
            </p:nvGrpSpPr>
            <p:grpSpPr>
              <a:xfrm>
                <a:off x="764857" y="2380288"/>
                <a:ext cx="374100" cy="374100"/>
                <a:chOff x="89807" y="1807888"/>
                <a:chExt cx="374100" cy="374100"/>
              </a:xfrm>
            </p:grpSpPr>
            <p:sp>
              <p:nvSpPr>
                <p:cNvPr id="1291" name="Google Shape;1291;p69"/>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9"/>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69"/>
              <p:cNvGrpSpPr/>
              <p:nvPr/>
            </p:nvGrpSpPr>
            <p:grpSpPr>
              <a:xfrm flipH="1" rot="10800000">
                <a:off x="764857" y="3203626"/>
                <a:ext cx="374100" cy="374100"/>
                <a:chOff x="89807" y="1807888"/>
                <a:chExt cx="374100" cy="374100"/>
              </a:xfrm>
            </p:grpSpPr>
            <p:sp>
              <p:nvSpPr>
                <p:cNvPr id="1294" name="Google Shape;1294;p69"/>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9"/>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6" name="Google Shape;1296;p69"/>
              <p:cNvSpPr/>
              <p:nvPr/>
            </p:nvSpPr>
            <p:spPr>
              <a:xfrm>
                <a:off x="1650823" y="4057435"/>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7" name="Google Shape;1297;p69"/>
          <p:cNvGrpSpPr/>
          <p:nvPr/>
        </p:nvGrpSpPr>
        <p:grpSpPr>
          <a:xfrm>
            <a:off x="2517193" y="1632643"/>
            <a:ext cx="223269" cy="222769"/>
            <a:chOff x="7233075" y="2777748"/>
            <a:chExt cx="376952" cy="376108"/>
          </a:xfrm>
        </p:grpSpPr>
        <p:sp>
          <p:nvSpPr>
            <p:cNvPr id="1298" name="Google Shape;1298;p69"/>
            <p:cNvSpPr/>
            <p:nvPr/>
          </p:nvSpPr>
          <p:spPr>
            <a:xfrm>
              <a:off x="7233075" y="2777748"/>
              <a:ext cx="145780" cy="171735"/>
            </a:xfrm>
            <a:custGeom>
              <a:rect b="b" l="l" r="r" t="t"/>
              <a:pathLst>
                <a:path extrusionOk="0" h="4883" w="4145">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9"/>
            <p:cNvSpPr/>
            <p:nvPr/>
          </p:nvSpPr>
          <p:spPr>
            <a:xfrm>
              <a:off x="7463404" y="2777748"/>
              <a:ext cx="146624" cy="171735"/>
            </a:xfrm>
            <a:custGeom>
              <a:rect b="b" l="l" r="r" t="t"/>
              <a:pathLst>
                <a:path extrusionOk="0" h="4883" w="4169">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9"/>
            <p:cNvSpPr/>
            <p:nvPr/>
          </p:nvSpPr>
          <p:spPr>
            <a:xfrm>
              <a:off x="7348644" y="2982121"/>
              <a:ext cx="144936" cy="171735"/>
            </a:xfrm>
            <a:custGeom>
              <a:rect b="b" l="l" r="r" t="t"/>
              <a:pathLst>
                <a:path extrusionOk="0" h="4883" w="4121">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9"/>
            <p:cNvSpPr/>
            <p:nvPr/>
          </p:nvSpPr>
          <p:spPr>
            <a:xfrm>
              <a:off x="7295045" y="2972906"/>
              <a:ext cx="33552" cy="82966"/>
            </a:xfrm>
            <a:custGeom>
              <a:rect b="b" l="l" r="r" t="t"/>
              <a:pathLst>
                <a:path extrusionOk="0" h="2359" w="954">
                  <a:moveTo>
                    <a:pt x="1" y="1"/>
                  </a:moveTo>
                  <a:lnTo>
                    <a:pt x="1" y="2358"/>
                  </a:lnTo>
                  <a:lnTo>
                    <a:pt x="953" y="2358"/>
                  </a:lnTo>
                  <a:lnTo>
                    <a:pt x="953" y="1715"/>
                  </a:lnTo>
                  <a:lnTo>
                    <a:pt x="620" y="1715"/>
                  </a:lnTo>
                  <a:lnTo>
                    <a:pt x="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9"/>
            <p:cNvSpPr/>
            <p:nvPr/>
          </p:nvSpPr>
          <p:spPr>
            <a:xfrm>
              <a:off x="7513662" y="2972906"/>
              <a:ext cx="33517" cy="82966"/>
            </a:xfrm>
            <a:custGeom>
              <a:rect b="b" l="l" r="r" t="t"/>
              <a:pathLst>
                <a:path extrusionOk="0" h="2359" w="953">
                  <a:moveTo>
                    <a:pt x="334" y="1"/>
                  </a:moveTo>
                  <a:lnTo>
                    <a:pt x="334" y="1715"/>
                  </a:lnTo>
                  <a:lnTo>
                    <a:pt x="0" y="1715"/>
                  </a:lnTo>
                  <a:lnTo>
                    <a:pt x="0" y="2358"/>
                  </a:lnTo>
                  <a:lnTo>
                    <a:pt x="953" y="2358"/>
                  </a:lnTo>
                  <a:lnTo>
                    <a:pt x="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9"/>
            <p:cNvSpPr/>
            <p:nvPr/>
          </p:nvSpPr>
          <p:spPr>
            <a:xfrm>
              <a:off x="7392220" y="3014794"/>
              <a:ext cx="58664" cy="58664"/>
            </a:xfrm>
            <a:custGeom>
              <a:rect b="b" l="l" r="r" t="t"/>
              <a:pathLst>
                <a:path extrusionOk="0" h="1668" w="1668">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4" name="Google Shape;1304;p69"/>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Bonus:</a:t>
            </a:r>
            <a:r>
              <a:rPr lang="en" sz="2600">
                <a:solidFill>
                  <a:schemeClr val="accent1"/>
                </a:solidFill>
              </a:rPr>
              <a:t> Web Scraping &amp; Test </a:t>
            </a:r>
            <a:r>
              <a:rPr lang="en" sz="2600">
                <a:solidFill>
                  <a:schemeClr val="accent1"/>
                </a:solidFill>
              </a:rPr>
              <a:t>Prediction</a:t>
            </a:r>
            <a:endParaRPr/>
          </a:p>
        </p:txBody>
      </p:sp>
      <p:grpSp>
        <p:nvGrpSpPr>
          <p:cNvPr id="1305" name="Google Shape;1305;p69"/>
          <p:cNvGrpSpPr/>
          <p:nvPr/>
        </p:nvGrpSpPr>
        <p:grpSpPr>
          <a:xfrm>
            <a:off x="1648732" y="3258762"/>
            <a:ext cx="283292" cy="259012"/>
            <a:chOff x="6413122" y="2204055"/>
            <a:chExt cx="380258" cy="347620"/>
          </a:xfrm>
        </p:grpSpPr>
        <p:sp>
          <p:nvSpPr>
            <p:cNvPr id="1306" name="Google Shape;1306;p69"/>
            <p:cNvSpPr/>
            <p:nvPr/>
          </p:nvSpPr>
          <p:spPr>
            <a:xfrm>
              <a:off x="6413122" y="2204055"/>
              <a:ext cx="380258" cy="347620"/>
            </a:xfrm>
            <a:custGeom>
              <a:rect b="b" l="l" r="r" t="t"/>
              <a:pathLst>
                <a:path extrusionOk="0" h="9884" w="10812">
                  <a:moveTo>
                    <a:pt x="1453" y="643"/>
                  </a:moveTo>
                  <a:lnTo>
                    <a:pt x="1453" y="1477"/>
                  </a:lnTo>
                  <a:lnTo>
                    <a:pt x="643" y="1477"/>
                  </a:lnTo>
                  <a:lnTo>
                    <a:pt x="643" y="643"/>
                  </a:lnTo>
                  <a:close/>
                  <a:moveTo>
                    <a:pt x="10193" y="643"/>
                  </a:moveTo>
                  <a:lnTo>
                    <a:pt x="10193" y="1477"/>
                  </a:lnTo>
                  <a:lnTo>
                    <a:pt x="2096" y="1477"/>
                  </a:lnTo>
                  <a:lnTo>
                    <a:pt x="2096" y="643"/>
                  </a:lnTo>
                  <a:close/>
                  <a:moveTo>
                    <a:pt x="10193" y="2120"/>
                  </a:moveTo>
                  <a:lnTo>
                    <a:pt x="10193" y="9264"/>
                  </a:lnTo>
                  <a:lnTo>
                    <a:pt x="643" y="9264"/>
                  </a:lnTo>
                  <a:lnTo>
                    <a:pt x="643" y="2120"/>
                  </a:lnTo>
                  <a:close/>
                  <a:moveTo>
                    <a:pt x="0" y="0"/>
                  </a:moveTo>
                  <a:lnTo>
                    <a:pt x="0" y="9883"/>
                  </a:lnTo>
                  <a:lnTo>
                    <a:pt x="10812" y="9883"/>
                  </a:lnTo>
                  <a:lnTo>
                    <a:pt x="1081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307" name="Google Shape;1307;p69"/>
            <p:cNvSpPr/>
            <p:nvPr/>
          </p:nvSpPr>
          <p:spPr>
            <a:xfrm>
              <a:off x="6480121" y="2437724"/>
              <a:ext cx="66190" cy="71219"/>
            </a:xfrm>
            <a:custGeom>
              <a:rect b="b" l="l" r="r" t="t"/>
              <a:pathLst>
                <a:path extrusionOk="0" h="2025" w="1882">
                  <a:moveTo>
                    <a:pt x="1262" y="667"/>
                  </a:moveTo>
                  <a:lnTo>
                    <a:pt x="1262" y="1405"/>
                  </a:lnTo>
                  <a:lnTo>
                    <a:pt x="643" y="1405"/>
                  </a:lnTo>
                  <a:lnTo>
                    <a:pt x="643" y="667"/>
                  </a:lnTo>
                  <a:close/>
                  <a:moveTo>
                    <a:pt x="0" y="0"/>
                  </a:moveTo>
                  <a:lnTo>
                    <a:pt x="0" y="2025"/>
                  </a:lnTo>
                  <a:lnTo>
                    <a:pt x="1882" y="2025"/>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308" name="Google Shape;1308;p69"/>
            <p:cNvSpPr/>
            <p:nvPr/>
          </p:nvSpPr>
          <p:spPr>
            <a:xfrm>
              <a:off x="6568046" y="2386622"/>
              <a:ext cx="66225" cy="122321"/>
            </a:xfrm>
            <a:custGeom>
              <a:rect b="b" l="l" r="r" t="t"/>
              <a:pathLst>
                <a:path extrusionOk="0" h="3478" w="1883">
                  <a:moveTo>
                    <a:pt x="1263" y="620"/>
                  </a:moveTo>
                  <a:lnTo>
                    <a:pt x="1263" y="2811"/>
                  </a:lnTo>
                  <a:lnTo>
                    <a:pt x="644" y="2811"/>
                  </a:lnTo>
                  <a:lnTo>
                    <a:pt x="644" y="620"/>
                  </a:lnTo>
                  <a:close/>
                  <a:moveTo>
                    <a:pt x="1" y="1"/>
                  </a:moveTo>
                  <a:lnTo>
                    <a:pt x="1" y="3478"/>
                  </a:lnTo>
                  <a:lnTo>
                    <a:pt x="1882" y="3478"/>
                  </a:lnTo>
                  <a:lnTo>
                    <a:pt x="1882" y="1"/>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309" name="Google Shape;1309;p69"/>
            <p:cNvSpPr/>
            <p:nvPr/>
          </p:nvSpPr>
          <p:spPr>
            <a:xfrm>
              <a:off x="6656006" y="2374911"/>
              <a:ext cx="66190" cy="134033"/>
            </a:xfrm>
            <a:custGeom>
              <a:rect b="b" l="l" r="r" t="t"/>
              <a:pathLst>
                <a:path extrusionOk="0" h="3811" w="1882">
                  <a:moveTo>
                    <a:pt x="1263" y="619"/>
                  </a:moveTo>
                  <a:lnTo>
                    <a:pt x="1263" y="3168"/>
                  </a:lnTo>
                  <a:lnTo>
                    <a:pt x="643" y="3168"/>
                  </a:lnTo>
                  <a:lnTo>
                    <a:pt x="643" y="619"/>
                  </a:lnTo>
                  <a:close/>
                  <a:moveTo>
                    <a:pt x="0" y="0"/>
                  </a:moveTo>
                  <a:lnTo>
                    <a:pt x="0" y="3811"/>
                  </a:lnTo>
                  <a:lnTo>
                    <a:pt x="1882" y="3811"/>
                  </a:lnTo>
                  <a:lnTo>
                    <a:pt x="1882" y="0"/>
                  </a:ln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sp>
          <p:nvSpPr>
            <p:cNvPr id="1310" name="Google Shape;1310;p69"/>
            <p:cNvSpPr/>
            <p:nvPr/>
          </p:nvSpPr>
          <p:spPr>
            <a:xfrm>
              <a:off x="6480121" y="2290327"/>
              <a:ext cx="240422" cy="129848"/>
            </a:xfrm>
            <a:custGeom>
              <a:rect b="b" l="l" r="r" t="t"/>
              <a:pathLst>
                <a:path extrusionOk="0" h="3692" w="6836">
                  <a:moveTo>
                    <a:pt x="5930" y="691"/>
                  </a:moveTo>
                  <a:cubicBezTo>
                    <a:pt x="6073" y="691"/>
                    <a:pt x="6168" y="786"/>
                    <a:pt x="6168" y="929"/>
                  </a:cubicBezTo>
                  <a:cubicBezTo>
                    <a:pt x="6168" y="1072"/>
                    <a:pt x="6049" y="1167"/>
                    <a:pt x="5930" y="1167"/>
                  </a:cubicBezTo>
                  <a:cubicBezTo>
                    <a:pt x="5787" y="1167"/>
                    <a:pt x="5692" y="1048"/>
                    <a:pt x="5692" y="929"/>
                  </a:cubicBezTo>
                  <a:cubicBezTo>
                    <a:pt x="5692" y="810"/>
                    <a:pt x="5811" y="691"/>
                    <a:pt x="5930" y="691"/>
                  </a:cubicBezTo>
                  <a:close/>
                  <a:moveTo>
                    <a:pt x="3430" y="1095"/>
                  </a:moveTo>
                  <a:cubicBezTo>
                    <a:pt x="3572" y="1095"/>
                    <a:pt x="3668" y="1215"/>
                    <a:pt x="3668" y="1334"/>
                  </a:cubicBezTo>
                  <a:cubicBezTo>
                    <a:pt x="3668" y="1453"/>
                    <a:pt x="3549" y="1572"/>
                    <a:pt x="3430" y="1572"/>
                  </a:cubicBezTo>
                  <a:cubicBezTo>
                    <a:pt x="3311" y="1572"/>
                    <a:pt x="3191" y="1453"/>
                    <a:pt x="3191" y="1334"/>
                  </a:cubicBezTo>
                  <a:cubicBezTo>
                    <a:pt x="3191" y="1191"/>
                    <a:pt x="3311" y="1095"/>
                    <a:pt x="3430" y="1095"/>
                  </a:cubicBezTo>
                  <a:close/>
                  <a:moveTo>
                    <a:pt x="929" y="2548"/>
                  </a:moveTo>
                  <a:cubicBezTo>
                    <a:pt x="1072" y="2548"/>
                    <a:pt x="1167" y="2667"/>
                    <a:pt x="1167" y="2786"/>
                  </a:cubicBezTo>
                  <a:cubicBezTo>
                    <a:pt x="1167" y="2905"/>
                    <a:pt x="1048" y="3024"/>
                    <a:pt x="929" y="3024"/>
                  </a:cubicBezTo>
                  <a:cubicBezTo>
                    <a:pt x="810" y="3024"/>
                    <a:pt x="691" y="2905"/>
                    <a:pt x="691" y="2786"/>
                  </a:cubicBezTo>
                  <a:cubicBezTo>
                    <a:pt x="691" y="2667"/>
                    <a:pt x="810" y="2548"/>
                    <a:pt x="929" y="2548"/>
                  </a:cubicBezTo>
                  <a:close/>
                  <a:moveTo>
                    <a:pt x="5930" y="0"/>
                  </a:moveTo>
                  <a:cubicBezTo>
                    <a:pt x="5525" y="0"/>
                    <a:pt x="5168" y="286"/>
                    <a:pt x="5073" y="714"/>
                  </a:cubicBezTo>
                  <a:lnTo>
                    <a:pt x="4144" y="786"/>
                  </a:lnTo>
                  <a:cubicBezTo>
                    <a:pt x="4001" y="548"/>
                    <a:pt x="3739" y="405"/>
                    <a:pt x="3430" y="405"/>
                  </a:cubicBezTo>
                  <a:cubicBezTo>
                    <a:pt x="2953" y="405"/>
                    <a:pt x="2548" y="786"/>
                    <a:pt x="2548" y="1310"/>
                  </a:cubicBezTo>
                  <a:lnTo>
                    <a:pt x="2548" y="1429"/>
                  </a:lnTo>
                  <a:lnTo>
                    <a:pt x="1524" y="2167"/>
                  </a:lnTo>
                  <a:cubicBezTo>
                    <a:pt x="1382" y="2024"/>
                    <a:pt x="1143" y="1905"/>
                    <a:pt x="905" y="1905"/>
                  </a:cubicBezTo>
                  <a:cubicBezTo>
                    <a:pt x="429" y="1905"/>
                    <a:pt x="0" y="2286"/>
                    <a:pt x="0" y="2786"/>
                  </a:cubicBezTo>
                  <a:cubicBezTo>
                    <a:pt x="0" y="3286"/>
                    <a:pt x="453" y="3691"/>
                    <a:pt x="929" y="3691"/>
                  </a:cubicBezTo>
                  <a:cubicBezTo>
                    <a:pt x="1405" y="3691"/>
                    <a:pt x="1834" y="3310"/>
                    <a:pt x="1834" y="2786"/>
                  </a:cubicBezTo>
                  <a:lnTo>
                    <a:pt x="1834" y="2762"/>
                  </a:lnTo>
                  <a:lnTo>
                    <a:pt x="2858" y="1977"/>
                  </a:lnTo>
                  <a:cubicBezTo>
                    <a:pt x="3025" y="2096"/>
                    <a:pt x="3215" y="2191"/>
                    <a:pt x="3430" y="2191"/>
                  </a:cubicBezTo>
                  <a:cubicBezTo>
                    <a:pt x="3882" y="2191"/>
                    <a:pt x="4239" y="1858"/>
                    <a:pt x="4287" y="1453"/>
                  </a:cubicBezTo>
                  <a:lnTo>
                    <a:pt x="5192" y="1357"/>
                  </a:lnTo>
                  <a:cubicBezTo>
                    <a:pt x="5335" y="1619"/>
                    <a:pt x="5644" y="1786"/>
                    <a:pt x="5930" y="1786"/>
                  </a:cubicBezTo>
                  <a:cubicBezTo>
                    <a:pt x="6406" y="1786"/>
                    <a:pt x="6835" y="1381"/>
                    <a:pt x="6835" y="881"/>
                  </a:cubicBezTo>
                  <a:cubicBezTo>
                    <a:pt x="6835" y="405"/>
                    <a:pt x="6430" y="0"/>
                    <a:pt x="5930" y="0"/>
                  </a:cubicBezTo>
                  <a:close/>
                </a:path>
              </a:pathLst>
            </a:custGeom>
            <a:solidFill>
              <a:srgbClr val="FFFFFF"/>
            </a:solidFill>
            <a:ln>
              <a:noFill/>
            </a:ln>
          </p:spPr>
          <p:txBody>
            <a:bodyPr anchorCtr="0" anchor="ctr" bIns="68100" lIns="68100" spcFirstLastPara="1" rIns="68100" wrap="square" tIns="68100">
              <a:noAutofit/>
            </a:bodyPr>
            <a:lstStyle/>
            <a:p>
              <a:pPr indent="0" lvl="0" marL="0" rtl="0" algn="l">
                <a:spcBef>
                  <a:spcPts val="0"/>
                </a:spcBef>
                <a:spcAft>
                  <a:spcPts val="0"/>
                </a:spcAft>
                <a:buNone/>
              </a:pPr>
              <a:r>
                <a:t/>
              </a:r>
              <a:endParaRPr/>
            </a:p>
          </p:txBody>
        </p:sp>
      </p:grpSp>
      <p:pic>
        <p:nvPicPr>
          <p:cNvPr id="1311" name="Google Shape;1311;p69" title="Screenshot 2025-08-06 161839.png"/>
          <p:cNvPicPr preferRelativeResize="0"/>
          <p:nvPr/>
        </p:nvPicPr>
        <p:blipFill rotWithShape="1">
          <a:blip r:embed="rId3">
            <a:alphaModFix/>
          </a:blip>
          <a:srcRect b="16777" l="0" r="11355" t="0"/>
          <a:stretch/>
        </p:blipFill>
        <p:spPr>
          <a:xfrm>
            <a:off x="2546212" y="1632650"/>
            <a:ext cx="6166475" cy="2223063"/>
          </a:xfrm>
          <a:prstGeom prst="rect">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sp>
        <p:nvSpPr>
          <p:cNvPr id="1312" name="Google Shape;1312;p69"/>
          <p:cNvSpPr txBox="1"/>
          <p:nvPr>
            <p:ph idx="4294967295" type="subTitle"/>
          </p:nvPr>
        </p:nvSpPr>
        <p:spPr>
          <a:xfrm>
            <a:off x="2546200" y="3855725"/>
            <a:ext cx="6166500" cy="10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Script uses the input of a url to an article to see what label (true, </a:t>
            </a:r>
            <a:r>
              <a:rPr lang="en" sz="1600">
                <a:latin typeface="Cambria Math"/>
                <a:ea typeface="Cambria Math"/>
                <a:cs typeface="Cambria Math"/>
                <a:sym typeface="Cambria Math"/>
              </a:rPr>
              <a:t>0</a:t>
            </a:r>
            <a:r>
              <a:rPr lang="en" sz="1600"/>
              <a:t>, or fake, </a:t>
            </a:r>
            <a:r>
              <a:rPr lang="en" sz="1600">
                <a:latin typeface="Cambria Math"/>
                <a:ea typeface="Cambria Math"/>
                <a:cs typeface="Cambria Math"/>
                <a:sym typeface="Cambria Math"/>
              </a:rPr>
              <a:t>1</a:t>
            </a:r>
            <a:r>
              <a:rPr lang="en" sz="1600"/>
              <a:t>) each ML model assigns to it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0"/>
          <p:cNvSpPr/>
          <p:nvPr/>
        </p:nvSpPr>
        <p:spPr>
          <a:xfrm>
            <a:off x="262826" y="2179568"/>
            <a:ext cx="7686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0"/>
          <p:cNvSpPr/>
          <p:nvPr/>
        </p:nvSpPr>
        <p:spPr>
          <a:xfrm>
            <a:off x="262827" y="1316533"/>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0"/>
          <p:cNvSpPr/>
          <p:nvPr/>
        </p:nvSpPr>
        <p:spPr>
          <a:xfrm>
            <a:off x="1101265" y="3002922"/>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0"/>
          <p:cNvSpPr/>
          <p:nvPr/>
        </p:nvSpPr>
        <p:spPr>
          <a:xfrm flipH="1">
            <a:off x="1298515" y="3201222"/>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0"/>
          <p:cNvSpPr/>
          <p:nvPr/>
        </p:nvSpPr>
        <p:spPr>
          <a:xfrm>
            <a:off x="1939727" y="3828670"/>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0"/>
          <p:cNvSpPr/>
          <p:nvPr/>
        </p:nvSpPr>
        <p:spPr>
          <a:xfrm flipH="1">
            <a:off x="2136977" y="402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0"/>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 Input </a:t>
            </a:r>
            <a:r>
              <a:rPr lang="en">
                <a:solidFill>
                  <a:schemeClr val="accent1"/>
                </a:solidFill>
              </a:rPr>
              <a:t>URLs</a:t>
            </a:r>
            <a:endParaRPr>
              <a:solidFill>
                <a:schemeClr val="accent1"/>
              </a:solidFill>
            </a:endParaRPr>
          </a:p>
        </p:txBody>
      </p:sp>
      <p:sp>
        <p:nvSpPr>
          <p:cNvPr id="1324" name="Google Shape;1324;p70"/>
          <p:cNvSpPr txBox="1"/>
          <p:nvPr>
            <p:ph type="title"/>
          </p:nvPr>
        </p:nvSpPr>
        <p:spPr>
          <a:xfrm>
            <a:off x="1320012" y="1289200"/>
            <a:ext cx="59889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"Fake" articles from 2016 (The Onion):</a:t>
            </a:r>
            <a:endParaRPr sz="1800"/>
          </a:p>
        </p:txBody>
      </p:sp>
      <p:sp>
        <p:nvSpPr>
          <p:cNvPr id="1325" name="Google Shape;1325;p70"/>
          <p:cNvSpPr txBox="1"/>
          <p:nvPr>
            <p:ph idx="1" type="subTitle"/>
          </p:nvPr>
        </p:nvSpPr>
        <p:spPr>
          <a:xfrm>
            <a:off x="1395338" y="1563188"/>
            <a:ext cx="64944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All 3 models give correct prediction of </a:t>
            </a:r>
            <a:r>
              <a:rPr lang="en" sz="1600">
                <a:latin typeface="Cambria Math"/>
                <a:ea typeface="Cambria Math"/>
                <a:cs typeface="Cambria Math"/>
                <a:sym typeface="Cambria Math"/>
              </a:rPr>
              <a:t>0</a:t>
            </a:r>
            <a:r>
              <a:rPr lang="en" sz="1600"/>
              <a:t> (‘Fake News’)</a:t>
            </a:r>
            <a:r>
              <a:rPr lang="en"/>
              <a:t> </a:t>
            </a:r>
            <a:endParaRPr/>
          </a:p>
          <a:p>
            <a:pPr indent="-292100" lvl="0" marL="457200" rtl="0" algn="l">
              <a:spcBef>
                <a:spcPts val="0"/>
              </a:spcBef>
              <a:spcAft>
                <a:spcPts val="0"/>
              </a:spcAft>
              <a:buClr>
                <a:schemeClr val="dk1"/>
              </a:buClr>
              <a:buSzPts val="1000"/>
              <a:buFont typeface="Roboto"/>
              <a:buChar char="●"/>
            </a:pPr>
            <a:r>
              <a:rPr lang="en" sz="1000"/>
              <a:t>( </a:t>
            </a:r>
            <a:r>
              <a:rPr lang="en" sz="1000" u="sng">
                <a:solidFill>
                  <a:srgbClr val="1597B7"/>
                </a:solidFill>
                <a:hlinkClick r:id="rId3">
                  <a:extLst>
                    <a:ext uri="{A12FA001-AC4F-418D-AE19-62706E023703}">
                      <ahyp:hlinkClr val="tx"/>
                    </a:ext>
                  </a:extLst>
                </a:hlinkClick>
              </a:rPr>
              <a:t>https://theonion.com/exxonmobil-ceo-relieved-it-finally-too-late-to-do-anyth-1819578782/</a:t>
            </a:r>
            <a:r>
              <a:rPr lang="en" sz="1000">
                <a:solidFill>
                  <a:srgbClr val="1597B7"/>
                </a:solidFill>
              </a:rPr>
              <a:t> </a:t>
            </a:r>
            <a:r>
              <a:rPr lang="en" sz="1000">
                <a:solidFill>
                  <a:srgbClr val="000000"/>
                </a:solidFill>
              </a:rPr>
              <a:t>)</a:t>
            </a:r>
            <a:endParaRPr sz="1000">
              <a:solidFill>
                <a:srgbClr val="000000"/>
              </a:solidFill>
            </a:endParaRPr>
          </a:p>
          <a:p>
            <a:pPr indent="-292100" lvl="0" marL="457200" rtl="0" algn="l">
              <a:lnSpc>
                <a:spcPct val="115000"/>
              </a:lnSpc>
              <a:spcBef>
                <a:spcPts val="0"/>
              </a:spcBef>
              <a:spcAft>
                <a:spcPts val="0"/>
              </a:spcAft>
              <a:buClr>
                <a:srgbClr val="000000"/>
              </a:buClr>
              <a:buSzPts val="1000"/>
              <a:buFont typeface="Catamaran"/>
              <a:buChar char="●"/>
            </a:pPr>
            <a:r>
              <a:rPr lang="en" sz="1000">
                <a:solidFill>
                  <a:srgbClr val="000000"/>
                </a:solidFill>
              </a:rPr>
              <a:t>( </a:t>
            </a:r>
            <a:r>
              <a:rPr lang="en" sz="1000" u="sng">
                <a:solidFill>
                  <a:srgbClr val="1597B7"/>
                </a:solidFill>
                <a:hlinkClick r:id="rId4">
                  <a:extLst>
                    <a:ext uri="{A12FA001-AC4F-418D-AE19-62706E023703}">
                      <ahyp:hlinkClr val="tx"/>
                    </a:ext>
                  </a:extLst>
                </a:hlinkClick>
              </a:rPr>
              <a:t>https://theonion.com/clinton-campaign-treasurer-crushed-to-death-after-stack-1819578773/</a:t>
            </a:r>
            <a:r>
              <a:rPr lang="en" sz="1000">
                <a:solidFill>
                  <a:srgbClr val="000000"/>
                </a:solidFill>
              </a:rPr>
              <a:t> )</a:t>
            </a:r>
            <a:endParaRPr sz="1000">
              <a:solidFill>
                <a:srgbClr val="000000"/>
              </a:solidFill>
            </a:endParaRPr>
          </a:p>
          <a:p>
            <a:pPr indent="-292100" lvl="0" marL="457200" rtl="0" algn="l">
              <a:lnSpc>
                <a:spcPct val="115000"/>
              </a:lnSpc>
              <a:spcBef>
                <a:spcPts val="0"/>
              </a:spcBef>
              <a:spcAft>
                <a:spcPts val="0"/>
              </a:spcAft>
              <a:buClr>
                <a:srgbClr val="000000"/>
              </a:buClr>
              <a:buSzPts val="1000"/>
              <a:buFont typeface="Catamaran"/>
              <a:buChar char="●"/>
            </a:pPr>
            <a:r>
              <a:rPr lang="en" sz="1000">
                <a:solidFill>
                  <a:srgbClr val="000000"/>
                </a:solidFill>
              </a:rPr>
              <a:t>( </a:t>
            </a:r>
            <a:r>
              <a:rPr lang="en" sz="1000" u="sng">
                <a:solidFill>
                  <a:srgbClr val="1597B7"/>
                </a:solidFill>
                <a:hlinkClick r:id="rId5">
                  <a:extLst>
                    <a:ext uri="{A12FA001-AC4F-418D-AE19-62706E023703}">
                      <ahyp:hlinkClr val="tx"/>
                    </a:ext>
                  </a:extLst>
                </a:hlinkClick>
              </a:rPr>
              <a:t>https://theonion.com/new-uber-update-allows-users-to-file-lawsuit-against-co-1819578934/</a:t>
            </a:r>
            <a:r>
              <a:rPr lang="en" sz="1000">
                <a:solidFill>
                  <a:srgbClr val="000000"/>
                </a:solidFill>
              </a:rPr>
              <a:t> )</a:t>
            </a:r>
            <a:endParaRPr sz="1000"/>
          </a:p>
        </p:txBody>
      </p:sp>
      <p:sp>
        <p:nvSpPr>
          <p:cNvPr id="1326" name="Google Shape;1326;p70"/>
          <p:cNvSpPr txBox="1"/>
          <p:nvPr>
            <p:ph idx="2" type="title"/>
          </p:nvPr>
        </p:nvSpPr>
        <p:spPr>
          <a:xfrm>
            <a:off x="2360400" y="2427350"/>
            <a:ext cx="6422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"True" articles from 2025 (Reuters Alt. Sources)</a:t>
            </a:r>
            <a:endParaRPr sz="1800"/>
          </a:p>
        </p:txBody>
      </p:sp>
      <p:sp>
        <p:nvSpPr>
          <p:cNvPr id="1327" name="Google Shape;1327;p70"/>
          <p:cNvSpPr txBox="1"/>
          <p:nvPr>
            <p:ph idx="4" type="title"/>
          </p:nvPr>
        </p:nvSpPr>
        <p:spPr>
          <a:xfrm>
            <a:off x="2928700" y="3913950"/>
            <a:ext cx="5685000" cy="59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"True" article from 2025 that may have sounded “fake” in 2016 (ABC News)</a:t>
            </a:r>
            <a:endParaRPr sz="1700"/>
          </a:p>
        </p:txBody>
      </p:sp>
      <p:cxnSp>
        <p:nvCxnSpPr>
          <p:cNvPr id="1328" name="Google Shape;1328;p70"/>
          <p:cNvCxnSpPr>
            <a:stCxn id="1324" idx="1"/>
            <a:endCxn id="1329" idx="2"/>
          </p:cNvCxnSpPr>
          <p:nvPr/>
        </p:nvCxnSpPr>
        <p:spPr>
          <a:xfrm flipH="1">
            <a:off x="834312" y="1472050"/>
            <a:ext cx="485700" cy="229800"/>
          </a:xfrm>
          <a:prstGeom prst="bentConnector3">
            <a:avLst>
              <a:gd fmla="val 50014" name="adj1"/>
            </a:avLst>
          </a:prstGeom>
          <a:noFill/>
          <a:ln cap="flat" cmpd="sng" w="19050">
            <a:solidFill>
              <a:schemeClr val="dk1"/>
            </a:solidFill>
            <a:prstDash val="solid"/>
            <a:round/>
            <a:headEnd len="med" w="med" type="none"/>
            <a:tailEnd len="med" w="med" type="diamond"/>
          </a:ln>
        </p:spPr>
      </p:cxnSp>
      <p:cxnSp>
        <p:nvCxnSpPr>
          <p:cNvPr id="1330" name="Google Shape;1330;p70"/>
          <p:cNvCxnSpPr>
            <a:stCxn id="1326" idx="1"/>
            <a:endCxn id="1320" idx="2"/>
          </p:cNvCxnSpPr>
          <p:nvPr/>
        </p:nvCxnSpPr>
        <p:spPr>
          <a:xfrm flipH="1">
            <a:off x="1672500" y="2610200"/>
            <a:ext cx="687900" cy="778200"/>
          </a:xfrm>
          <a:prstGeom prst="bentConnector3">
            <a:avLst>
              <a:gd fmla="val 49992" name="adj1"/>
            </a:avLst>
          </a:prstGeom>
          <a:noFill/>
          <a:ln cap="flat" cmpd="sng" w="19050">
            <a:solidFill>
              <a:schemeClr val="dk1"/>
            </a:solidFill>
            <a:prstDash val="solid"/>
            <a:round/>
            <a:headEnd len="med" w="med" type="none"/>
            <a:tailEnd len="med" w="med" type="diamond"/>
          </a:ln>
        </p:spPr>
      </p:cxnSp>
      <p:cxnSp>
        <p:nvCxnSpPr>
          <p:cNvPr id="1331" name="Google Shape;1331;p70"/>
          <p:cNvCxnSpPr>
            <a:stCxn id="1327" idx="1"/>
            <a:endCxn id="1322" idx="2"/>
          </p:cNvCxnSpPr>
          <p:nvPr/>
        </p:nvCxnSpPr>
        <p:spPr>
          <a:xfrm flipH="1">
            <a:off x="2511100" y="4210950"/>
            <a:ext cx="417600" cy="3000"/>
          </a:xfrm>
          <a:prstGeom prst="bentConnector3">
            <a:avLst>
              <a:gd fmla="val 50003" name="adj1"/>
            </a:avLst>
          </a:prstGeom>
          <a:noFill/>
          <a:ln cap="flat" cmpd="sng" w="19050">
            <a:solidFill>
              <a:schemeClr val="dk1"/>
            </a:solidFill>
            <a:prstDash val="solid"/>
            <a:round/>
            <a:headEnd len="med" w="med" type="none"/>
            <a:tailEnd len="med" w="med" type="diamond"/>
          </a:ln>
        </p:spPr>
      </p:cxnSp>
      <p:sp>
        <p:nvSpPr>
          <p:cNvPr id="1329" name="Google Shape;1329;p70"/>
          <p:cNvSpPr/>
          <p:nvPr/>
        </p:nvSpPr>
        <p:spPr>
          <a:xfrm flipH="1">
            <a:off x="460077" y="151482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70"/>
          <p:cNvGrpSpPr/>
          <p:nvPr/>
        </p:nvGrpSpPr>
        <p:grpSpPr>
          <a:xfrm>
            <a:off x="262836" y="3828688"/>
            <a:ext cx="1607100" cy="770700"/>
            <a:chOff x="574886" y="1358650"/>
            <a:chExt cx="1607100" cy="770700"/>
          </a:xfrm>
        </p:grpSpPr>
        <p:sp>
          <p:nvSpPr>
            <p:cNvPr id="1333" name="Google Shape;1333;p70"/>
            <p:cNvSpPr/>
            <p:nvPr/>
          </p:nvSpPr>
          <p:spPr>
            <a:xfrm>
              <a:off x="574886" y="1358650"/>
              <a:ext cx="16071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70"/>
            <p:cNvGrpSpPr/>
            <p:nvPr/>
          </p:nvGrpSpPr>
          <p:grpSpPr>
            <a:xfrm rot="5400000">
              <a:off x="1595613" y="1560963"/>
              <a:ext cx="389475" cy="366125"/>
              <a:chOff x="5787625" y="1025350"/>
              <a:chExt cx="389475" cy="366125"/>
            </a:xfrm>
          </p:grpSpPr>
          <p:sp>
            <p:nvSpPr>
              <p:cNvPr id="1335" name="Google Shape;1335;p70"/>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0"/>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7" name="Google Shape;1337;p70"/>
          <p:cNvSpPr/>
          <p:nvPr/>
        </p:nvSpPr>
        <p:spPr>
          <a:xfrm>
            <a:off x="262826" y="3002924"/>
            <a:ext cx="7686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0"/>
          <p:cNvSpPr txBox="1"/>
          <p:nvPr>
            <p:ph idx="1" type="subTitle"/>
          </p:nvPr>
        </p:nvSpPr>
        <p:spPr>
          <a:xfrm>
            <a:off x="2407775" y="2806188"/>
            <a:ext cx="63129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All 3 models give correct prediction of </a:t>
            </a:r>
            <a:r>
              <a:rPr lang="en" sz="1600">
                <a:latin typeface="Cambria Math"/>
                <a:ea typeface="Cambria Math"/>
                <a:cs typeface="Cambria Math"/>
                <a:sym typeface="Cambria Math"/>
              </a:rPr>
              <a:t>1</a:t>
            </a:r>
            <a:r>
              <a:rPr lang="en" sz="1600"/>
              <a:t> (‘News is *Not* Fake’) </a:t>
            </a:r>
            <a:endParaRPr sz="1600"/>
          </a:p>
          <a:p>
            <a:pPr indent="-292100" lvl="0" marL="457200" rtl="0" algn="l">
              <a:lnSpc>
                <a:spcPct val="115000"/>
              </a:lnSpc>
              <a:spcBef>
                <a:spcPts val="0"/>
              </a:spcBef>
              <a:spcAft>
                <a:spcPts val="0"/>
              </a:spcAft>
              <a:buClr>
                <a:srgbClr val="000000"/>
              </a:buClr>
              <a:buSzPts val="1000"/>
              <a:buFont typeface="Catamaran"/>
              <a:buChar char="●"/>
            </a:pPr>
            <a:r>
              <a:rPr lang="en" sz="1000"/>
              <a:t>(</a:t>
            </a:r>
            <a:r>
              <a:rPr lang="en" sz="1000">
                <a:solidFill>
                  <a:srgbClr val="1597B7"/>
                </a:solidFill>
              </a:rPr>
              <a:t> </a:t>
            </a:r>
            <a:r>
              <a:rPr lang="en" sz="1000" u="sng">
                <a:solidFill>
                  <a:schemeClr val="hlink"/>
                </a:solidFill>
                <a:hlinkClick r:id="rId6"/>
              </a:rPr>
              <a:t>https://www.yahoo.com/news/trump-sign-executive-order-fundamentally-170049685.html </a:t>
            </a:r>
            <a:r>
              <a:rPr lang="en" sz="1000"/>
              <a:t>) - </a:t>
            </a:r>
            <a:r>
              <a:rPr lang="en" sz="1000"/>
              <a:t>same/ similar article posted on Reuters by Yahoo </a:t>
            </a:r>
            <a:endParaRPr sz="1000"/>
          </a:p>
          <a:p>
            <a:pPr indent="-292100" lvl="0" marL="457200" rtl="0" algn="l">
              <a:lnSpc>
                <a:spcPct val="115000"/>
              </a:lnSpc>
              <a:spcBef>
                <a:spcPts val="0"/>
              </a:spcBef>
              <a:spcAft>
                <a:spcPts val="0"/>
              </a:spcAft>
              <a:buClr>
                <a:srgbClr val="000000"/>
              </a:buClr>
              <a:buSzPts val="1000"/>
              <a:buFont typeface="Catamaran"/>
              <a:buChar char="●"/>
            </a:pPr>
            <a:r>
              <a:rPr lang="en" sz="1000"/>
              <a:t>(</a:t>
            </a:r>
            <a:r>
              <a:rPr lang="en" sz="1000" u="sng">
                <a:solidFill>
                  <a:schemeClr val="hlink"/>
                </a:solidFill>
                <a:hlinkClick r:id="rId7"/>
              </a:rPr>
              <a:t> https://www.reuters.com/graphics/USA-TRUMP/PUBLIC-LANDS/zdpxkxdwnvx/</a:t>
            </a:r>
            <a:r>
              <a:rPr lang="en" sz="1000"/>
              <a:t> ) - Graphics Reuters articles don't give errors</a:t>
            </a:r>
            <a:endParaRPr sz="1000"/>
          </a:p>
        </p:txBody>
      </p:sp>
      <p:sp>
        <p:nvSpPr>
          <p:cNvPr id="1339" name="Google Shape;1339;p70"/>
          <p:cNvSpPr txBox="1"/>
          <p:nvPr>
            <p:ph idx="1" type="subTitle"/>
          </p:nvPr>
        </p:nvSpPr>
        <p:spPr>
          <a:xfrm>
            <a:off x="2979575" y="4299300"/>
            <a:ext cx="64224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gives INCORRECT prediction of </a:t>
            </a:r>
            <a:r>
              <a:rPr lang="en">
                <a:latin typeface="Cambria Math"/>
                <a:ea typeface="Cambria Math"/>
                <a:cs typeface="Cambria Math"/>
                <a:sym typeface="Cambria Math"/>
              </a:rPr>
              <a:t>0</a:t>
            </a:r>
            <a:r>
              <a:rPr lang="en"/>
              <a:t> (‘Fake News’)</a:t>
            </a:r>
            <a:endParaRPr/>
          </a:p>
          <a:p>
            <a:pPr indent="-282575" lvl="0" marL="457200" rtl="0" algn="l">
              <a:lnSpc>
                <a:spcPct val="115000"/>
              </a:lnSpc>
              <a:spcBef>
                <a:spcPts val="0"/>
              </a:spcBef>
              <a:spcAft>
                <a:spcPts val="0"/>
              </a:spcAft>
              <a:buClr>
                <a:srgbClr val="000000"/>
              </a:buClr>
              <a:buSzPts val="850"/>
              <a:buFont typeface="Catamaran"/>
              <a:buChar char="●"/>
            </a:pPr>
            <a:r>
              <a:rPr lang="en" sz="850"/>
              <a:t>( </a:t>
            </a:r>
            <a:r>
              <a:rPr lang="en" sz="850" u="sng">
                <a:solidFill>
                  <a:schemeClr val="hlink"/>
                </a:solidFill>
                <a:hlinkClick r:id="rId8"/>
              </a:rPr>
              <a:t>h</a:t>
            </a:r>
            <a:r>
              <a:rPr lang="en" sz="850" u="sng">
                <a:solidFill>
                  <a:schemeClr val="hlink"/>
                </a:solidFill>
                <a:hlinkClick r:id="rId9"/>
              </a:rPr>
              <a:t>ttps://abcnews.go.com/Politics/messages-yemen-war-plans-inadvertently-shared-reporter-timeline/story?id=120128447</a:t>
            </a:r>
            <a:r>
              <a:rPr lang="en" sz="850"/>
              <a:t> )</a:t>
            </a:r>
            <a:endParaRPr sz="850"/>
          </a:p>
        </p:txBody>
      </p:sp>
      <p:grpSp>
        <p:nvGrpSpPr>
          <p:cNvPr id="1340" name="Google Shape;1340;p70"/>
          <p:cNvGrpSpPr/>
          <p:nvPr/>
        </p:nvGrpSpPr>
        <p:grpSpPr>
          <a:xfrm>
            <a:off x="2169910" y="4059915"/>
            <a:ext cx="308234" cy="308234"/>
            <a:chOff x="892750" y="4993750"/>
            <a:chExt cx="483125" cy="483125"/>
          </a:xfrm>
        </p:grpSpPr>
        <p:sp>
          <p:nvSpPr>
            <p:cNvPr id="1341" name="Google Shape;1341;p70"/>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2" name="Google Shape;1342;p70"/>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3" name="Google Shape;1343;p70"/>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44" name="Google Shape;1344;p70"/>
          <p:cNvGrpSpPr/>
          <p:nvPr/>
        </p:nvGrpSpPr>
        <p:grpSpPr>
          <a:xfrm>
            <a:off x="1331457" y="3234153"/>
            <a:ext cx="308234" cy="308234"/>
            <a:chOff x="1487200" y="4993750"/>
            <a:chExt cx="483125" cy="483125"/>
          </a:xfrm>
        </p:grpSpPr>
        <p:sp>
          <p:nvSpPr>
            <p:cNvPr id="1345" name="Google Shape;1345;p70"/>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6" name="Google Shape;1346;p70"/>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47" name="Google Shape;1347;p70"/>
          <p:cNvGrpSpPr/>
          <p:nvPr/>
        </p:nvGrpSpPr>
        <p:grpSpPr>
          <a:xfrm>
            <a:off x="493016" y="1547753"/>
            <a:ext cx="308234" cy="308234"/>
            <a:chOff x="2081650" y="4993750"/>
            <a:chExt cx="483125" cy="483125"/>
          </a:xfrm>
        </p:grpSpPr>
        <p:sp>
          <p:nvSpPr>
            <p:cNvPr id="1348" name="Google Shape;1348;p70"/>
            <p:cNvSpPr/>
            <p:nvPr/>
          </p:nvSpPr>
          <p:spPr>
            <a:xfrm>
              <a:off x="2081650" y="4993750"/>
              <a:ext cx="483125" cy="483125"/>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49" name="Google Shape;1349;p70"/>
            <p:cNvSpPr/>
            <p:nvPr/>
          </p:nvSpPr>
          <p:spPr>
            <a:xfrm>
              <a:off x="2209375" y="5125625"/>
              <a:ext cx="227600" cy="219350"/>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350" name="Google Shape;1350;p70"/>
          <p:cNvGrpSpPr/>
          <p:nvPr/>
        </p:nvGrpSpPr>
        <p:grpSpPr>
          <a:xfrm>
            <a:off x="460082" y="2407038"/>
            <a:ext cx="374100" cy="374100"/>
            <a:chOff x="166007" y="2341288"/>
            <a:chExt cx="374100" cy="374100"/>
          </a:xfrm>
        </p:grpSpPr>
        <p:sp>
          <p:nvSpPr>
            <p:cNvPr id="1351" name="Google Shape;1351;p70"/>
            <p:cNvSpPr/>
            <p:nvPr/>
          </p:nvSpPr>
          <p:spPr>
            <a:xfrm flipH="1">
              <a:off x="166007" y="2341288"/>
              <a:ext cx="374100" cy="374100"/>
            </a:xfrm>
            <a:prstGeom prst="ellipse">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0"/>
            <p:cNvSpPr/>
            <p:nvPr/>
          </p:nvSpPr>
          <p:spPr>
            <a:xfrm flipH="1" rot="5400000">
              <a:off x="246842" y="24093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70"/>
          <p:cNvGrpSpPr/>
          <p:nvPr/>
        </p:nvGrpSpPr>
        <p:grpSpPr>
          <a:xfrm rot="10800000">
            <a:off x="460095" y="3202426"/>
            <a:ext cx="374100" cy="374100"/>
            <a:chOff x="166007" y="2341288"/>
            <a:chExt cx="374100" cy="374100"/>
          </a:xfrm>
        </p:grpSpPr>
        <p:sp>
          <p:nvSpPr>
            <p:cNvPr id="1354" name="Google Shape;1354;p70"/>
            <p:cNvSpPr/>
            <p:nvPr/>
          </p:nvSpPr>
          <p:spPr>
            <a:xfrm flipH="1">
              <a:off x="166007" y="2341288"/>
              <a:ext cx="374100" cy="374100"/>
            </a:xfrm>
            <a:prstGeom prst="ellipse">
              <a:avLst/>
            </a:pr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0"/>
            <p:cNvSpPr/>
            <p:nvPr/>
          </p:nvSpPr>
          <p:spPr>
            <a:xfrm flipH="1" rot="5400000">
              <a:off x="246842" y="24093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no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71"/>
          <p:cNvSpPr/>
          <p:nvPr/>
        </p:nvSpPr>
        <p:spPr>
          <a:xfrm>
            <a:off x="1169525" y="2179575"/>
            <a:ext cx="7742700" cy="1594200"/>
          </a:xfrm>
          <a:prstGeom prst="bevel">
            <a:avLst>
              <a:gd fmla="val 3895"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1"/>
          <p:cNvSpPr/>
          <p:nvPr/>
        </p:nvSpPr>
        <p:spPr>
          <a:xfrm>
            <a:off x="262826" y="2179568"/>
            <a:ext cx="7686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1"/>
          <p:cNvSpPr/>
          <p:nvPr/>
        </p:nvSpPr>
        <p:spPr>
          <a:xfrm>
            <a:off x="262826" y="3002924"/>
            <a:ext cx="7686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1"/>
          <p:cNvSpPr/>
          <p:nvPr/>
        </p:nvSpPr>
        <p:spPr>
          <a:xfrm>
            <a:off x="1939727" y="3828670"/>
            <a:ext cx="768600" cy="770700"/>
          </a:xfrm>
          <a:prstGeom prst="bevel">
            <a:avLst>
              <a:gd fmla="val 17936" name="adj"/>
            </a:avLst>
          </a:prstGeom>
          <a:solidFill>
            <a:srgbClr val="93E0D9"/>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1"/>
          <p:cNvSpPr/>
          <p:nvPr/>
        </p:nvSpPr>
        <p:spPr>
          <a:xfrm flipH="1">
            <a:off x="2136977" y="4026970"/>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1"/>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 Input </a:t>
            </a:r>
            <a:r>
              <a:rPr lang="en">
                <a:solidFill>
                  <a:schemeClr val="accent1"/>
                </a:solidFill>
              </a:rPr>
              <a:t>URLs</a:t>
            </a:r>
            <a:endParaRPr>
              <a:solidFill>
                <a:schemeClr val="accent1"/>
              </a:solidFill>
            </a:endParaRPr>
          </a:p>
        </p:txBody>
      </p:sp>
      <p:sp>
        <p:nvSpPr>
          <p:cNvPr id="1366" name="Google Shape;1366;p71"/>
          <p:cNvSpPr txBox="1"/>
          <p:nvPr>
            <p:ph idx="4" type="title"/>
          </p:nvPr>
        </p:nvSpPr>
        <p:spPr>
          <a:xfrm>
            <a:off x="2928700" y="3913950"/>
            <a:ext cx="5685000" cy="59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"True" article from 2025 that may have sounded “fake” in 2016 (ABC News)</a:t>
            </a:r>
            <a:endParaRPr sz="1700"/>
          </a:p>
        </p:txBody>
      </p:sp>
      <p:cxnSp>
        <p:nvCxnSpPr>
          <p:cNvPr id="1367" name="Google Shape;1367;p71"/>
          <p:cNvCxnSpPr>
            <a:stCxn id="1366" idx="1"/>
            <a:endCxn id="1364" idx="2"/>
          </p:cNvCxnSpPr>
          <p:nvPr/>
        </p:nvCxnSpPr>
        <p:spPr>
          <a:xfrm flipH="1">
            <a:off x="2511100" y="4210950"/>
            <a:ext cx="417600" cy="3000"/>
          </a:xfrm>
          <a:prstGeom prst="bentConnector3">
            <a:avLst>
              <a:gd fmla="val 50003" name="adj1"/>
            </a:avLst>
          </a:prstGeom>
          <a:noFill/>
          <a:ln cap="flat" cmpd="sng" w="19050">
            <a:solidFill>
              <a:schemeClr val="dk1"/>
            </a:solidFill>
            <a:prstDash val="solid"/>
            <a:round/>
            <a:headEnd len="med" w="med" type="none"/>
            <a:tailEnd len="med" w="med" type="diamond"/>
          </a:ln>
        </p:spPr>
      </p:cxnSp>
      <p:grpSp>
        <p:nvGrpSpPr>
          <p:cNvPr id="1368" name="Google Shape;1368;p71"/>
          <p:cNvGrpSpPr/>
          <p:nvPr/>
        </p:nvGrpSpPr>
        <p:grpSpPr>
          <a:xfrm>
            <a:off x="262836" y="3828688"/>
            <a:ext cx="1607100" cy="770700"/>
            <a:chOff x="574886" y="1358650"/>
            <a:chExt cx="1607100" cy="770700"/>
          </a:xfrm>
        </p:grpSpPr>
        <p:sp>
          <p:nvSpPr>
            <p:cNvPr id="1369" name="Google Shape;1369;p71"/>
            <p:cNvSpPr/>
            <p:nvPr/>
          </p:nvSpPr>
          <p:spPr>
            <a:xfrm>
              <a:off x="574886" y="1358650"/>
              <a:ext cx="1607100" cy="770700"/>
            </a:xfrm>
            <a:prstGeom prst="bevel">
              <a:avLst>
                <a:gd fmla="val 17936" name="adj"/>
              </a:avLst>
            </a:prstGeom>
            <a:solidFill>
              <a:schemeClr val="lt1"/>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0" name="Google Shape;1370;p71"/>
            <p:cNvGrpSpPr/>
            <p:nvPr/>
          </p:nvGrpSpPr>
          <p:grpSpPr>
            <a:xfrm rot="5400000">
              <a:off x="1595613" y="1560963"/>
              <a:ext cx="389475" cy="366125"/>
              <a:chOff x="5787625" y="1025350"/>
              <a:chExt cx="389475" cy="366125"/>
            </a:xfrm>
          </p:grpSpPr>
          <p:sp>
            <p:nvSpPr>
              <p:cNvPr id="1371" name="Google Shape;1371;p71"/>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1"/>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3" name="Google Shape;1373;p71"/>
          <p:cNvSpPr txBox="1"/>
          <p:nvPr>
            <p:ph idx="1" type="subTitle"/>
          </p:nvPr>
        </p:nvSpPr>
        <p:spPr>
          <a:xfrm>
            <a:off x="2979575" y="4299300"/>
            <a:ext cx="64224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gives INCORRECT prediction of </a:t>
            </a:r>
            <a:r>
              <a:rPr lang="en">
                <a:latin typeface="Cambria Math"/>
                <a:ea typeface="Cambria Math"/>
                <a:cs typeface="Cambria Math"/>
                <a:sym typeface="Cambria Math"/>
              </a:rPr>
              <a:t>0</a:t>
            </a:r>
            <a:r>
              <a:rPr lang="en"/>
              <a:t> (‘Fake News’)</a:t>
            </a:r>
            <a:endParaRPr/>
          </a:p>
          <a:p>
            <a:pPr indent="-282575" lvl="0" marL="457200" rtl="0" algn="l">
              <a:lnSpc>
                <a:spcPct val="115000"/>
              </a:lnSpc>
              <a:spcBef>
                <a:spcPts val="0"/>
              </a:spcBef>
              <a:spcAft>
                <a:spcPts val="0"/>
              </a:spcAft>
              <a:buClr>
                <a:srgbClr val="000000"/>
              </a:buClr>
              <a:buSzPts val="850"/>
              <a:buFont typeface="Catamaran"/>
              <a:buChar char="●"/>
            </a:pPr>
            <a:r>
              <a:rPr lang="en" sz="850"/>
              <a:t>( </a:t>
            </a:r>
            <a:r>
              <a:rPr lang="en" sz="850" u="sng">
                <a:solidFill>
                  <a:schemeClr val="hlink"/>
                </a:solidFill>
                <a:hlinkClick r:id="rId3"/>
              </a:rPr>
              <a:t>https://abcnews.go.com/Politics/messages-yemen-war-plans-inadvertently-shared-reporter-timeline/story?id=120128447</a:t>
            </a:r>
            <a:r>
              <a:rPr lang="en" sz="850"/>
              <a:t> )</a:t>
            </a:r>
            <a:endParaRPr sz="850"/>
          </a:p>
        </p:txBody>
      </p:sp>
      <p:grpSp>
        <p:nvGrpSpPr>
          <p:cNvPr id="1374" name="Google Shape;1374;p71"/>
          <p:cNvGrpSpPr/>
          <p:nvPr/>
        </p:nvGrpSpPr>
        <p:grpSpPr>
          <a:xfrm>
            <a:off x="2169910" y="4059915"/>
            <a:ext cx="308234" cy="308234"/>
            <a:chOff x="892750" y="4993750"/>
            <a:chExt cx="483125" cy="483125"/>
          </a:xfrm>
        </p:grpSpPr>
        <p:sp>
          <p:nvSpPr>
            <p:cNvPr id="1375" name="Google Shape;1375;p71"/>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6" name="Google Shape;1376;p71"/>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77" name="Google Shape;1377;p71"/>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378" name="Google Shape;1378;p71" title="Screenshot 2025-08-06 161839.png"/>
          <p:cNvPicPr preferRelativeResize="0"/>
          <p:nvPr/>
        </p:nvPicPr>
        <p:blipFill rotWithShape="1">
          <a:blip r:embed="rId4">
            <a:alphaModFix/>
          </a:blip>
          <a:srcRect b="0" l="0" r="53746" t="89462"/>
          <a:stretch/>
        </p:blipFill>
        <p:spPr>
          <a:xfrm>
            <a:off x="1372774" y="2980391"/>
            <a:ext cx="7076219" cy="619071"/>
          </a:xfrm>
          <a:prstGeom prst="rect">
            <a:avLst/>
          </a:prstGeom>
          <a:solidFill>
            <a:schemeClr val="dk2"/>
          </a:solidFill>
          <a:ln cap="flat" cmpd="sng" w="7650">
            <a:solidFill>
              <a:schemeClr val="lt2"/>
            </a:solidFill>
            <a:prstDash val="solid"/>
            <a:round/>
            <a:headEnd len="sm" w="sm" type="none"/>
            <a:tailEnd len="sm" w="sm" type="none"/>
          </a:ln>
        </p:spPr>
      </p:pic>
      <p:pic>
        <p:nvPicPr>
          <p:cNvPr id="1379" name="Google Shape;1379;p71" title="Screenshot 2025-08-06 161839.png"/>
          <p:cNvPicPr preferRelativeResize="0"/>
          <p:nvPr/>
        </p:nvPicPr>
        <p:blipFill rotWithShape="1">
          <a:blip r:embed="rId4">
            <a:alphaModFix/>
          </a:blip>
          <a:srcRect b="10110" l="0" r="51990" t="84774"/>
          <a:stretch/>
        </p:blipFill>
        <p:spPr>
          <a:xfrm>
            <a:off x="1401672" y="2298475"/>
            <a:ext cx="6724299" cy="275116"/>
          </a:xfrm>
          <a:prstGeom prst="rect">
            <a:avLst/>
          </a:prstGeom>
          <a:solidFill>
            <a:schemeClr val="dk2"/>
          </a:solidFill>
          <a:ln cap="flat" cmpd="sng" w="7650">
            <a:solidFill>
              <a:schemeClr val="lt2"/>
            </a:solidFill>
            <a:prstDash val="solid"/>
            <a:round/>
            <a:headEnd len="sm" w="sm" type="none"/>
            <a:tailEnd len="sm" w="sm" type="none"/>
          </a:ln>
        </p:spPr>
      </p:pic>
      <p:pic>
        <p:nvPicPr>
          <p:cNvPr id="1380" name="Google Shape;1380;p71" title="Screenshot 2025-08-06 161839.png"/>
          <p:cNvPicPr preferRelativeResize="0"/>
          <p:nvPr/>
        </p:nvPicPr>
        <p:blipFill rotWithShape="1">
          <a:blip r:embed="rId4">
            <a:alphaModFix/>
          </a:blip>
          <a:srcRect b="9916" l="47891" r="-330" t="84774"/>
          <a:stretch/>
        </p:blipFill>
        <p:spPr>
          <a:xfrm>
            <a:off x="1449564" y="2573581"/>
            <a:ext cx="7076219" cy="275116"/>
          </a:xfrm>
          <a:prstGeom prst="rect">
            <a:avLst/>
          </a:prstGeom>
          <a:solidFill>
            <a:schemeClr val="dk2"/>
          </a:solidFill>
          <a:ln cap="flat" cmpd="sng" w="7650">
            <a:solidFill>
              <a:schemeClr val="lt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72"/>
          <p:cNvSpPr txBox="1"/>
          <p:nvPr>
            <p:ph idx="5" type="subTitle"/>
          </p:nvPr>
        </p:nvSpPr>
        <p:spPr>
          <a:xfrm>
            <a:off x="3583200" y="3430900"/>
            <a:ext cx="2127900" cy="9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1386" name="Google Shape;1386;p72"/>
          <p:cNvSpPr/>
          <p:nvPr/>
        </p:nvSpPr>
        <p:spPr>
          <a:xfrm>
            <a:off x="6975750" y="200805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2"/>
          <p:cNvSpPr/>
          <p:nvPr/>
        </p:nvSpPr>
        <p:spPr>
          <a:xfrm>
            <a:off x="4193082" y="2008057"/>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2"/>
          <p:cNvSpPr/>
          <p:nvPr/>
        </p:nvSpPr>
        <p:spPr>
          <a:xfrm>
            <a:off x="1399650" y="200805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2"/>
          <p:cNvSpPr txBox="1"/>
          <p:nvPr>
            <p:ph idx="6"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a:t>
            </a:r>
            <a:r>
              <a:rPr lang="en">
                <a:solidFill>
                  <a:schemeClr val="accent1"/>
                </a:solidFill>
              </a:rPr>
              <a:t>Conclusions</a:t>
            </a:r>
            <a:endParaRPr>
              <a:solidFill>
                <a:schemeClr val="accent1"/>
              </a:solidFill>
            </a:endParaRPr>
          </a:p>
        </p:txBody>
      </p:sp>
      <p:sp>
        <p:nvSpPr>
          <p:cNvPr id="1390" name="Google Shape;1390;p72"/>
          <p:cNvSpPr txBox="1"/>
          <p:nvPr>
            <p:ph type="title"/>
          </p:nvPr>
        </p:nvSpPr>
        <p:spPr>
          <a:xfrm>
            <a:off x="720000" y="3074300"/>
            <a:ext cx="2278200" cy="55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Over 99% accuracy</a:t>
            </a:r>
            <a:endParaRPr sz="1700"/>
          </a:p>
        </p:txBody>
      </p:sp>
      <p:sp>
        <p:nvSpPr>
          <p:cNvPr id="1391" name="Google Shape;1391;p72"/>
          <p:cNvSpPr txBox="1"/>
          <p:nvPr>
            <p:ph idx="1" type="subTitle"/>
          </p:nvPr>
        </p:nvSpPr>
        <p:spPr>
          <a:xfrm>
            <a:off x="720000" y="3430900"/>
            <a:ext cx="2127900" cy="9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Achievements for all models!</a:t>
            </a:r>
            <a:endParaRPr/>
          </a:p>
        </p:txBody>
      </p:sp>
      <p:sp>
        <p:nvSpPr>
          <p:cNvPr id="1392" name="Google Shape;1392;p72"/>
          <p:cNvSpPr txBox="1"/>
          <p:nvPr>
            <p:ph idx="3" type="subTitle"/>
          </p:nvPr>
        </p:nvSpPr>
        <p:spPr>
          <a:xfrm>
            <a:off x="6296100" y="3430900"/>
            <a:ext cx="2127900" cy="92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grpSp>
        <p:nvGrpSpPr>
          <p:cNvPr id="1393" name="Google Shape;1393;p72"/>
          <p:cNvGrpSpPr/>
          <p:nvPr/>
        </p:nvGrpSpPr>
        <p:grpSpPr>
          <a:xfrm>
            <a:off x="4421145" y="2203253"/>
            <a:ext cx="355991" cy="380293"/>
            <a:chOff x="7243978" y="1565825"/>
            <a:chExt cx="355991" cy="380293"/>
          </a:xfrm>
        </p:grpSpPr>
        <p:sp>
          <p:nvSpPr>
            <p:cNvPr id="1394" name="Google Shape;1394;p72"/>
            <p:cNvSpPr/>
            <p:nvPr/>
          </p:nvSpPr>
          <p:spPr>
            <a:xfrm>
              <a:off x="7309289" y="1849752"/>
              <a:ext cx="87151" cy="21805"/>
            </a:xfrm>
            <a:custGeom>
              <a:rect b="b" l="l" r="r" t="t"/>
              <a:pathLst>
                <a:path extrusionOk="0" h="620" w="2478">
                  <a:moveTo>
                    <a:pt x="1" y="1"/>
                  </a:moveTo>
                  <a:lnTo>
                    <a:pt x="1" y="620"/>
                  </a:lnTo>
                  <a:lnTo>
                    <a:pt x="2477" y="620"/>
                  </a:lnTo>
                  <a:lnTo>
                    <a:pt x="24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2"/>
            <p:cNvSpPr/>
            <p:nvPr/>
          </p:nvSpPr>
          <p:spPr>
            <a:xfrm>
              <a:off x="7243978" y="1565825"/>
              <a:ext cx="355991" cy="380293"/>
            </a:xfrm>
            <a:custGeom>
              <a:rect b="b" l="l" r="r" t="t"/>
              <a:pathLst>
                <a:path extrusionOk="0" h="10813" w="10122">
                  <a:moveTo>
                    <a:pt x="7502" y="7597"/>
                  </a:moveTo>
                  <a:cubicBezTo>
                    <a:pt x="8026" y="7597"/>
                    <a:pt x="8526" y="7645"/>
                    <a:pt x="8931" y="7764"/>
                  </a:cubicBezTo>
                  <a:cubicBezTo>
                    <a:pt x="9288" y="7859"/>
                    <a:pt x="9431" y="7978"/>
                    <a:pt x="9478" y="8026"/>
                  </a:cubicBezTo>
                  <a:cubicBezTo>
                    <a:pt x="9431" y="8097"/>
                    <a:pt x="9288" y="8193"/>
                    <a:pt x="8931" y="8312"/>
                  </a:cubicBezTo>
                  <a:cubicBezTo>
                    <a:pt x="8526" y="8431"/>
                    <a:pt x="8026" y="8479"/>
                    <a:pt x="7502" y="8479"/>
                  </a:cubicBezTo>
                  <a:cubicBezTo>
                    <a:pt x="6954" y="8479"/>
                    <a:pt x="6454" y="8431"/>
                    <a:pt x="6073" y="8312"/>
                  </a:cubicBezTo>
                  <a:cubicBezTo>
                    <a:pt x="5716" y="8217"/>
                    <a:pt x="5549" y="8097"/>
                    <a:pt x="5501" y="8026"/>
                  </a:cubicBezTo>
                  <a:cubicBezTo>
                    <a:pt x="5549" y="7978"/>
                    <a:pt x="5716" y="7883"/>
                    <a:pt x="6073" y="7764"/>
                  </a:cubicBezTo>
                  <a:cubicBezTo>
                    <a:pt x="6454" y="7645"/>
                    <a:pt x="6954" y="7597"/>
                    <a:pt x="7502" y="7597"/>
                  </a:cubicBezTo>
                  <a:close/>
                  <a:moveTo>
                    <a:pt x="5406" y="644"/>
                  </a:moveTo>
                  <a:lnTo>
                    <a:pt x="5406" y="7312"/>
                  </a:lnTo>
                  <a:cubicBezTo>
                    <a:pt x="4930" y="7550"/>
                    <a:pt x="4834" y="7836"/>
                    <a:pt x="4834" y="8002"/>
                  </a:cubicBezTo>
                  <a:lnTo>
                    <a:pt x="4834" y="9741"/>
                  </a:lnTo>
                  <a:cubicBezTo>
                    <a:pt x="4834" y="9860"/>
                    <a:pt x="4882" y="10003"/>
                    <a:pt x="5025" y="10146"/>
                  </a:cubicBezTo>
                  <a:lnTo>
                    <a:pt x="619" y="10146"/>
                  </a:lnTo>
                  <a:lnTo>
                    <a:pt x="619" y="644"/>
                  </a:lnTo>
                  <a:close/>
                  <a:moveTo>
                    <a:pt x="9478" y="8740"/>
                  </a:moveTo>
                  <a:lnTo>
                    <a:pt x="9478" y="9741"/>
                  </a:lnTo>
                  <a:cubicBezTo>
                    <a:pt x="9454" y="9764"/>
                    <a:pt x="9312" y="9884"/>
                    <a:pt x="8931" y="10003"/>
                  </a:cubicBezTo>
                  <a:cubicBezTo>
                    <a:pt x="8526" y="10122"/>
                    <a:pt x="8026" y="10169"/>
                    <a:pt x="7502" y="10169"/>
                  </a:cubicBezTo>
                  <a:cubicBezTo>
                    <a:pt x="6954" y="10169"/>
                    <a:pt x="6454" y="10122"/>
                    <a:pt x="6073" y="10003"/>
                  </a:cubicBezTo>
                  <a:cubicBezTo>
                    <a:pt x="5668" y="9884"/>
                    <a:pt x="5525" y="9764"/>
                    <a:pt x="5501" y="9741"/>
                  </a:cubicBezTo>
                  <a:lnTo>
                    <a:pt x="5501" y="8740"/>
                  </a:lnTo>
                  <a:cubicBezTo>
                    <a:pt x="5597" y="8788"/>
                    <a:pt x="5644" y="8812"/>
                    <a:pt x="5763" y="8836"/>
                  </a:cubicBezTo>
                  <a:cubicBezTo>
                    <a:pt x="6240" y="8979"/>
                    <a:pt x="6835" y="9074"/>
                    <a:pt x="7502" y="9074"/>
                  </a:cubicBezTo>
                  <a:cubicBezTo>
                    <a:pt x="8145" y="9074"/>
                    <a:pt x="8740" y="8979"/>
                    <a:pt x="9216" y="8836"/>
                  </a:cubicBezTo>
                  <a:lnTo>
                    <a:pt x="9478" y="8740"/>
                  </a:lnTo>
                  <a:close/>
                  <a:moveTo>
                    <a:pt x="0" y="1"/>
                  </a:moveTo>
                  <a:lnTo>
                    <a:pt x="0" y="10812"/>
                  </a:lnTo>
                  <a:lnTo>
                    <a:pt x="7502" y="10812"/>
                  </a:lnTo>
                  <a:cubicBezTo>
                    <a:pt x="8145" y="10812"/>
                    <a:pt x="8740" y="10717"/>
                    <a:pt x="9216" y="10574"/>
                  </a:cubicBezTo>
                  <a:cubicBezTo>
                    <a:pt x="9955" y="10312"/>
                    <a:pt x="10121" y="9979"/>
                    <a:pt x="10121" y="9717"/>
                  </a:cubicBezTo>
                  <a:lnTo>
                    <a:pt x="10121" y="8002"/>
                  </a:lnTo>
                  <a:cubicBezTo>
                    <a:pt x="10121" y="7764"/>
                    <a:pt x="9955" y="7407"/>
                    <a:pt x="9216" y="7169"/>
                  </a:cubicBezTo>
                  <a:cubicBezTo>
                    <a:pt x="8740" y="7026"/>
                    <a:pt x="8145" y="6931"/>
                    <a:pt x="7502" y="6931"/>
                  </a:cubicBezTo>
                  <a:cubicBezTo>
                    <a:pt x="6978" y="6931"/>
                    <a:pt x="6478" y="7002"/>
                    <a:pt x="6073" y="7073"/>
                  </a:cubicBezTo>
                  <a:lnTo>
                    <a:pt x="60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2"/>
            <p:cNvSpPr/>
            <p:nvPr/>
          </p:nvSpPr>
          <p:spPr>
            <a:xfrm>
              <a:off x="7543802" y="1887454"/>
              <a:ext cx="25182" cy="21805"/>
            </a:xfrm>
            <a:custGeom>
              <a:rect b="b" l="l" r="r" t="t"/>
              <a:pathLst>
                <a:path extrusionOk="0" h="620" w="716">
                  <a:moveTo>
                    <a:pt x="358" y="0"/>
                  </a:moveTo>
                  <a:cubicBezTo>
                    <a:pt x="215" y="0"/>
                    <a:pt x="96" y="72"/>
                    <a:pt x="72" y="238"/>
                  </a:cubicBezTo>
                  <a:cubicBezTo>
                    <a:pt x="1" y="429"/>
                    <a:pt x="191" y="619"/>
                    <a:pt x="358" y="619"/>
                  </a:cubicBezTo>
                  <a:cubicBezTo>
                    <a:pt x="525" y="619"/>
                    <a:pt x="644" y="524"/>
                    <a:pt x="668" y="381"/>
                  </a:cubicBezTo>
                  <a:cubicBezTo>
                    <a:pt x="715" y="167"/>
                    <a:pt x="548" y="0"/>
                    <a:pt x="3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2"/>
            <p:cNvSpPr/>
            <p:nvPr/>
          </p:nvSpPr>
          <p:spPr>
            <a:xfrm>
              <a:off x="7299230" y="1617771"/>
              <a:ext cx="103892" cy="22649"/>
            </a:xfrm>
            <a:custGeom>
              <a:rect b="b" l="l" r="r" t="t"/>
              <a:pathLst>
                <a:path extrusionOk="0" h="644" w="2954">
                  <a:moveTo>
                    <a:pt x="1" y="0"/>
                  </a:moveTo>
                  <a:lnTo>
                    <a:pt x="1" y="643"/>
                  </a:lnTo>
                  <a:lnTo>
                    <a:pt x="2954" y="643"/>
                  </a:lnTo>
                  <a:lnTo>
                    <a:pt x="2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2"/>
            <p:cNvSpPr/>
            <p:nvPr/>
          </p:nvSpPr>
          <p:spPr>
            <a:xfrm>
              <a:off x="7299230" y="1662999"/>
              <a:ext cx="103892" cy="21805"/>
            </a:xfrm>
            <a:custGeom>
              <a:rect b="b" l="l" r="r" t="t"/>
              <a:pathLst>
                <a:path extrusionOk="0" h="620" w="2954">
                  <a:moveTo>
                    <a:pt x="1" y="0"/>
                  </a:moveTo>
                  <a:lnTo>
                    <a:pt x="1" y="619"/>
                  </a:lnTo>
                  <a:lnTo>
                    <a:pt x="2954" y="619"/>
                  </a:lnTo>
                  <a:lnTo>
                    <a:pt x="2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2"/>
            <p:cNvSpPr/>
            <p:nvPr/>
          </p:nvSpPr>
          <p:spPr>
            <a:xfrm>
              <a:off x="7299230" y="1708228"/>
              <a:ext cx="103892" cy="21805"/>
            </a:xfrm>
            <a:custGeom>
              <a:rect b="b" l="l" r="r" t="t"/>
              <a:pathLst>
                <a:path extrusionOk="0" h="620" w="2954">
                  <a:moveTo>
                    <a:pt x="1" y="0"/>
                  </a:moveTo>
                  <a:lnTo>
                    <a:pt x="1" y="619"/>
                  </a:lnTo>
                  <a:lnTo>
                    <a:pt x="2954" y="619"/>
                  </a:lnTo>
                  <a:lnTo>
                    <a:pt x="2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2"/>
            <p:cNvSpPr/>
            <p:nvPr/>
          </p:nvSpPr>
          <p:spPr>
            <a:xfrm>
              <a:off x="7333591" y="1776880"/>
              <a:ext cx="27679" cy="22649"/>
            </a:xfrm>
            <a:custGeom>
              <a:rect b="b" l="l" r="r" t="t"/>
              <a:pathLst>
                <a:path extrusionOk="0" h="644" w="787">
                  <a:moveTo>
                    <a:pt x="381" y="1"/>
                  </a:moveTo>
                  <a:cubicBezTo>
                    <a:pt x="238" y="1"/>
                    <a:pt x="119" y="96"/>
                    <a:pt x="96" y="215"/>
                  </a:cubicBezTo>
                  <a:cubicBezTo>
                    <a:pt x="0" y="453"/>
                    <a:pt x="143" y="644"/>
                    <a:pt x="381" y="644"/>
                  </a:cubicBezTo>
                  <a:cubicBezTo>
                    <a:pt x="596" y="644"/>
                    <a:pt x="786" y="406"/>
                    <a:pt x="691" y="191"/>
                  </a:cubicBezTo>
                  <a:cubicBezTo>
                    <a:pt x="619" y="72"/>
                    <a:pt x="548"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72"/>
          <p:cNvGrpSpPr/>
          <p:nvPr/>
        </p:nvGrpSpPr>
        <p:grpSpPr>
          <a:xfrm>
            <a:off x="1593803" y="2226290"/>
            <a:ext cx="380293" cy="334221"/>
            <a:chOff x="6423990" y="1607712"/>
            <a:chExt cx="380293" cy="334221"/>
          </a:xfrm>
        </p:grpSpPr>
        <p:sp>
          <p:nvSpPr>
            <p:cNvPr id="1402" name="Google Shape;1402;p72"/>
            <p:cNvSpPr/>
            <p:nvPr/>
          </p:nvSpPr>
          <p:spPr>
            <a:xfrm>
              <a:off x="6423990" y="1607712"/>
              <a:ext cx="380293" cy="334221"/>
            </a:xfrm>
            <a:custGeom>
              <a:rect b="b" l="l" r="r" t="t"/>
              <a:pathLst>
                <a:path extrusionOk="0" h="9503" w="10813">
                  <a:moveTo>
                    <a:pt x="10170" y="619"/>
                  </a:moveTo>
                  <a:lnTo>
                    <a:pt x="10170" y="5620"/>
                  </a:lnTo>
                  <a:lnTo>
                    <a:pt x="620" y="5620"/>
                  </a:lnTo>
                  <a:lnTo>
                    <a:pt x="620" y="619"/>
                  </a:lnTo>
                  <a:close/>
                  <a:moveTo>
                    <a:pt x="10170" y="6287"/>
                  </a:moveTo>
                  <a:lnTo>
                    <a:pt x="10170" y="7121"/>
                  </a:lnTo>
                  <a:lnTo>
                    <a:pt x="620" y="7121"/>
                  </a:lnTo>
                  <a:lnTo>
                    <a:pt x="620" y="6287"/>
                  </a:lnTo>
                  <a:lnTo>
                    <a:pt x="5097" y="6287"/>
                  </a:lnTo>
                  <a:lnTo>
                    <a:pt x="5097" y="6668"/>
                  </a:lnTo>
                  <a:lnTo>
                    <a:pt x="5716" y="6668"/>
                  </a:lnTo>
                  <a:lnTo>
                    <a:pt x="5716" y="6287"/>
                  </a:lnTo>
                  <a:close/>
                  <a:moveTo>
                    <a:pt x="1" y="0"/>
                  </a:moveTo>
                  <a:lnTo>
                    <a:pt x="1" y="7740"/>
                  </a:lnTo>
                  <a:lnTo>
                    <a:pt x="5049" y="7740"/>
                  </a:lnTo>
                  <a:lnTo>
                    <a:pt x="5049" y="8859"/>
                  </a:lnTo>
                  <a:lnTo>
                    <a:pt x="1906" y="8859"/>
                  </a:lnTo>
                  <a:lnTo>
                    <a:pt x="1906" y="9502"/>
                  </a:lnTo>
                  <a:lnTo>
                    <a:pt x="8931" y="9502"/>
                  </a:lnTo>
                  <a:lnTo>
                    <a:pt x="8931" y="8859"/>
                  </a:lnTo>
                  <a:lnTo>
                    <a:pt x="5692" y="8859"/>
                  </a:lnTo>
                  <a:lnTo>
                    <a:pt x="5692" y="7740"/>
                  </a:lnTo>
                  <a:lnTo>
                    <a:pt x="10813" y="7740"/>
                  </a:lnTo>
                  <a:lnTo>
                    <a:pt x="108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2"/>
            <p:cNvSpPr/>
            <p:nvPr/>
          </p:nvSpPr>
          <p:spPr>
            <a:xfrm>
              <a:off x="6465877" y="1682237"/>
              <a:ext cx="105580" cy="105580"/>
            </a:xfrm>
            <a:custGeom>
              <a:rect b="b" l="l" r="r" t="t"/>
              <a:pathLst>
                <a:path extrusionOk="0" h="3002" w="3002">
                  <a:moveTo>
                    <a:pt x="1144" y="668"/>
                  </a:moveTo>
                  <a:lnTo>
                    <a:pt x="1144" y="1811"/>
                  </a:lnTo>
                  <a:lnTo>
                    <a:pt x="2287" y="1811"/>
                  </a:lnTo>
                  <a:cubicBezTo>
                    <a:pt x="2157" y="2135"/>
                    <a:pt x="1871" y="2341"/>
                    <a:pt x="1516" y="2341"/>
                  </a:cubicBezTo>
                  <a:cubicBezTo>
                    <a:pt x="1480" y="2341"/>
                    <a:pt x="1443" y="2339"/>
                    <a:pt x="1406" y="2335"/>
                  </a:cubicBezTo>
                  <a:cubicBezTo>
                    <a:pt x="977" y="2311"/>
                    <a:pt x="643" y="1977"/>
                    <a:pt x="620" y="1573"/>
                  </a:cubicBezTo>
                  <a:cubicBezTo>
                    <a:pt x="596" y="1192"/>
                    <a:pt x="834" y="834"/>
                    <a:pt x="1144" y="668"/>
                  </a:cubicBezTo>
                  <a:close/>
                  <a:moveTo>
                    <a:pt x="1525" y="1"/>
                  </a:moveTo>
                  <a:cubicBezTo>
                    <a:pt x="691" y="1"/>
                    <a:pt x="0" y="644"/>
                    <a:pt x="0" y="1477"/>
                  </a:cubicBezTo>
                  <a:cubicBezTo>
                    <a:pt x="0" y="2311"/>
                    <a:pt x="667" y="3001"/>
                    <a:pt x="1525" y="3001"/>
                  </a:cubicBezTo>
                  <a:cubicBezTo>
                    <a:pt x="2334" y="3001"/>
                    <a:pt x="3001" y="2311"/>
                    <a:pt x="3001" y="1477"/>
                  </a:cubicBezTo>
                  <a:lnTo>
                    <a:pt x="3001" y="1192"/>
                  </a:lnTo>
                  <a:lnTo>
                    <a:pt x="1810" y="1192"/>
                  </a:lnTo>
                  <a:lnTo>
                    <a:pt x="18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2"/>
            <p:cNvSpPr/>
            <p:nvPr/>
          </p:nvSpPr>
          <p:spPr>
            <a:xfrm>
              <a:off x="6542935" y="1646223"/>
              <a:ext cx="64537" cy="63693"/>
            </a:xfrm>
            <a:custGeom>
              <a:rect b="b" l="l" r="r" t="t"/>
              <a:pathLst>
                <a:path extrusionOk="0" h="1811" w="1835">
                  <a:moveTo>
                    <a:pt x="643" y="715"/>
                  </a:moveTo>
                  <a:cubicBezTo>
                    <a:pt x="834" y="810"/>
                    <a:pt x="1024" y="977"/>
                    <a:pt x="1120" y="1191"/>
                  </a:cubicBezTo>
                  <a:lnTo>
                    <a:pt x="643" y="1191"/>
                  </a:lnTo>
                  <a:lnTo>
                    <a:pt x="643" y="715"/>
                  </a:lnTo>
                  <a:close/>
                  <a:moveTo>
                    <a:pt x="0" y="1"/>
                  </a:moveTo>
                  <a:lnTo>
                    <a:pt x="0" y="1811"/>
                  </a:lnTo>
                  <a:lnTo>
                    <a:pt x="1834" y="1811"/>
                  </a:lnTo>
                  <a:lnTo>
                    <a:pt x="1834" y="1501"/>
                  </a:lnTo>
                  <a:cubicBezTo>
                    <a:pt x="1834" y="691"/>
                    <a:pt x="114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2"/>
            <p:cNvSpPr/>
            <p:nvPr/>
          </p:nvSpPr>
          <p:spPr>
            <a:xfrm>
              <a:off x="6640918" y="1688955"/>
              <a:ext cx="21805" cy="31864"/>
            </a:xfrm>
            <a:custGeom>
              <a:rect b="b" l="l" r="r" t="t"/>
              <a:pathLst>
                <a:path extrusionOk="0" h="906" w="620">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2"/>
            <p:cNvSpPr/>
            <p:nvPr/>
          </p:nvSpPr>
          <p:spPr>
            <a:xfrm>
              <a:off x="6640918" y="1654594"/>
              <a:ext cx="21805" cy="16811"/>
            </a:xfrm>
            <a:custGeom>
              <a:rect b="b" l="l" r="r" t="t"/>
              <a:pathLst>
                <a:path extrusionOk="0" h="478" w="620">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2"/>
            <p:cNvSpPr/>
            <p:nvPr/>
          </p:nvSpPr>
          <p:spPr>
            <a:xfrm>
              <a:off x="6685303" y="1688955"/>
              <a:ext cx="22649" cy="31864"/>
            </a:xfrm>
            <a:custGeom>
              <a:rect b="b" l="l" r="r" t="t"/>
              <a:pathLst>
                <a:path extrusionOk="0" h="906" w="644">
                  <a:moveTo>
                    <a:pt x="1" y="0"/>
                  </a:moveTo>
                  <a:lnTo>
                    <a:pt x="1" y="905"/>
                  </a:lnTo>
                  <a:lnTo>
                    <a:pt x="644" y="905"/>
                  </a:lnTo>
                  <a:lnTo>
                    <a:pt x="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2"/>
            <p:cNvSpPr/>
            <p:nvPr/>
          </p:nvSpPr>
          <p:spPr>
            <a:xfrm>
              <a:off x="6685303" y="1654594"/>
              <a:ext cx="22649" cy="16811"/>
            </a:xfrm>
            <a:custGeom>
              <a:rect b="b" l="l" r="r" t="t"/>
              <a:pathLst>
                <a:path extrusionOk="0" h="478" w="644">
                  <a:moveTo>
                    <a:pt x="1" y="1"/>
                  </a:moveTo>
                  <a:lnTo>
                    <a:pt x="1" y="477"/>
                  </a:lnTo>
                  <a:lnTo>
                    <a:pt x="644" y="477"/>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2"/>
            <p:cNvSpPr/>
            <p:nvPr/>
          </p:nvSpPr>
          <p:spPr>
            <a:xfrm>
              <a:off x="6730531" y="1688955"/>
              <a:ext cx="21841" cy="31864"/>
            </a:xfrm>
            <a:custGeom>
              <a:rect b="b" l="l" r="r" t="t"/>
              <a:pathLst>
                <a:path extrusionOk="0" h="906" w="621">
                  <a:moveTo>
                    <a:pt x="1" y="0"/>
                  </a:moveTo>
                  <a:lnTo>
                    <a:pt x="1" y="905"/>
                  </a:lnTo>
                  <a:lnTo>
                    <a:pt x="620" y="905"/>
                  </a:lnTo>
                  <a:lnTo>
                    <a:pt x="6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2"/>
            <p:cNvSpPr/>
            <p:nvPr/>
          </p:nvSpPr>
          <p:spPr>
            <a:xfrm>
              <a:off x="6730531" y="1654594"/>
              <a:ext cx="21841" cy="16811"/>
            </a:xfrm>
            <a:custGeom>
              <a:rect b="b" l="l" r="r" t="t"/>
              <a:pathLst>
                <a:path extrusionOk="0" h="478" w="621">
                  <a:moveTo>
                    <a:pt x="1" y="1"/>
                  </a:moveTo>
                  <a:lnTo>
                    <a:pt x="1" y="477"/>
                  </a:lnTo>
                  <a:lnTo>
                    <a:pt x="620" y="477"/>
                  </a:lnTo>
                  <a:lnTo>
                    <a:pt x="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2"/>
            <p:cNvSpPr/>
            <p:nvPr/>
          </p:nvSpPr>
          <p:spPr>
            <a:xfrm>
              <a:off x="6646792" y="1734183"/>
              <a:ext cx="111419" cy="52790"/>
            </a:xfrm>
            <a:custGeom>
              <a:rect b="b" l="l" r="r" t="t"/>
              <a:pathLst>
                <a:path extrusionOk="0" h="1501" w="3168">
                  <a:moveTo>
                    <a:pt x="2811" y="0"/>
                  </a:moveTo>
                  <a:lnTo>
                    <a:pt x="1906" y="667"/>
                  </a:lnTo>
                  <a:lnTo>
                    <a:pt x="1167" y="238"/>
                  </a:lnTo>
                  <a:lnTo>
                    <a:pt x="0" y="953"/>
                  </a:lnTo>
                  <a:lnTo>
                    <a:pt x="334" y="1501"/>
                  </a:lnTo>
                  <a:lnTo>
                    <a:pt x="1167" y="977"/>
                  </a:lnTo>
                  <a:lnTo>
                    <a:pt x="1929" y="1429"/>
                  </a:lnTo>
                  <a:lnTo>
                    <a:pt x="3168" y="548"/>
                  </a:lnTo>
                  <a:lnTo>
                    <a:pt x="28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72"/>
          <p:cNvGrpSpPr/>
          <p:nvPr/>
        </p:nvGrpSpPr>
        <p:grpSpPr>
          <a:xfrm>
            <a:off x="7206340" y="2204924"/>
            <a:ext cx="307421" cy="376952"/>
            <a:chOff x="8079828" y="1574195"/>
            <a:chExt cx="307421" cy="376952"/>
          </a:xfrm>
        </p:grpSpPr>
        <p:sp>
          <p:nvSpPr>
            <p:cNvPr id="1413" name="Google Shape;1413;p72"/>
            <p:cNvSpPr/>
            <p:nvPr/>
          </p:nvSpPr>
          <p:spPr>
            <a:xfrm>
              <a:off x="8079828" y="1574195"/>
              <a:ext cx="307421" cy="376952"/>
            </a:xfrm>
            <a:custGeom>
              <a:rect b="b" l="l" r="r" t="t"/>
              <a:pathLst>
                <a:path extrusionOk="0" h="10718" w="8741">
                  <a:moveTo>
                    <a:pt x="8074" y="620"/>
                  </a:moveTo>
                  <a:lnTo>
                    <a:pt x="8074" y="10098"/>
                  </a:lnTo>
                  <a:lnTo>
                    <a:pt x="644" y="10098"/>
                  </a:lnTo>
                  <a:lnTo>
                    <a:pt x="644" y="620"/>
                  </a:lnTo>
                  <a:close/>
                  <a:moveTo>
                    <a:pt x="1" y="1"/>
                  </a:moveTo>
                  <a:lnTo>
                    <a:pt x="1" y="10717"/>
                  </a:lnTo>
                  <a:lnTo>
                    <a:pt x="8741" y="10717"/>
                  </a:lnTo>
                  <a:lnTo>
                    <a:pt x="87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2"/>
            <p:cNvSpPr/>
            <p:nvPr/>
          </p:nvSpPr>
          <p:spPr>
            <a:xfrm>
              <a:off x="8198773" y="1689799"/>
              <a:ext cx="68722" cy="69531"/>
            </a:xfrm>
            <a:custGeom>
              <a:rect b="b" l="l" r="r" t="t"/>
              <a:pathLst>
                <a:path extrusionOk="0" h="1977" w="1954">
                  <a:moveTo>
                    <a:pt x="977" y="643"/>
                  </a:moveTo>
                  <a:cubicBezTo>
                    <a:pt x="1144" y="643"/>
                    <a:pt x="1334" y="786"/>
                    <a:pt x="1334" y="1000"/>
                  </a:cubicBezTo>
                  <a:cubicBezTo>
                    <a:pt x="1334" y="1167"/>
                    <a:pt x="1191" y="1358"/>
                    <a:pt x="977" y="1358"/>
                  </a:cubicBezTo>
                  <a:cubicBezTo>
                    <a:pt x="763" y="1358"/>
                    <a:pt x="620" y="1191"/>
                    <a:pt x="620" y="1000"/>
                  </a:cubicBezTo>
                  <a:cubicBezTo>
                    <a:pt x="620" y="786"/>
                    <a:pt x="787" y="643"/>
                    <a:pt x="977" y="643"/>
                  </a:cubicBezTo>
                  <a:close/>
                  <a:moveTo>
                    <a:pt x="977" y="0"/>
                  </a:moveTo>
                  <a:cubicBezTo>
                    <a:pt x="429" y="0"/>
                    <a:pt x="1" y="453"/>
                    <a:pt x="1" y="1000"/>
                  </a:cubicBezTo>
                  <a:cubicBezTo>
                    <a:pt x="1" y="1524"/>
                    <a:pt x="429" y="1977"/>
                    <a:pt x="977" y="1977"/>
                  </a:cubicBezTo>
                  <a:cubicBezTo>
                    <a:pt x="1501" y="1977"/>
                    <a:pt x="1953" y="1524"/>
                    <a:pt x="1953" y="1000"/>
                  </a:cubicBezTo>
                  <a:cubicBezTo>
                    <a:pt x="1953" y="453"/>
                    <a:pt x="1501"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2"/>
            <p:cNvSpPr/>
            <p:nvPr/>
          </p:nvSpPr>
          <p:spPr>
            <a:xfrm>
              <a:off x="8115034" y="1612741"/>
              <a:ext cx="25147" cy="21805"/>
            </a:xfrm>
            <a:custGeom>
              <a:rect b="b" l="l" r="r" t="t"/>
              <a:pathLst>
                <a:path extrusionOk="0" h="620" w="715">
                  <a:moveTo>
                    <a:pt x="381" y="0"/>
                  </a:moveTo>
                  <a:cubicBezTo>
                    <a:pt x="238" y="0"/>
                    <a:pt x="72" y="119"/>
                    <a:pt x="48" y="262"/>
                  </a:cubicBezTo>
                  <a:cubicBezTo>
                    <a:pt x="0" y="453"/>
                    <a:pt x="143" y="619"/>
                    <a:pt x="357" y="619"/>
                  </a:cubicBezTo>
                  <a:cubicBezTo>
                    <a:pt x="500" y="619"/>
                    <a:pt x="643" y="500"/>
                    <a:pt x="667" y="357"/>
                  </a:cubicBezTo>
                  <a:cubicBezTo>
                    <a:pt x="715" y="143"/>
                    <a:pt x="548"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2"/>
            <p:cNvSpPr/>
            <p:nvPr/>
          </p:nvSpPr>
          <p:spPr>
            <a:xfrm>
              <a:off x="8115034" y="1889951"/>
              <a:ext cx="23458" cy="22649"/>
            </a:xfrm>
            <a:custGeom>
              <a:rect b="b" l="l" r="r" t="t"/>
              <a:pathLst>
                <a:path extrusionOk="0" h="644" w="667">
                  <a:moveTo>
                    <a:pt x="357" y="1"/>
                  </a:moveTo>
                  <a:cubicBezTo>
                    <a:pt x="191" y="1"/>
                    <a:pt x="48" y="120"/>
                    <a:pt x="24" y="287"/>
                  </a:cubicBezTo>
                  <a:cubicBezTo>
                    <a:pt x="0" y="453"/>
                    <a:pt x="143" y="644"/>
                    <a:pt x="310" y="644"/>
                  </a:cubicBezTo>
                  <a:cubicBezTo>
                    <a:pt x="476" y="644"/>
                    <a:pt x="619" y="525"/>
                    <a:pt x="643" y="358"/>
                  </a:cubicBezTo>
                  <a:cubicBezTo>
                    <a:pt x="667" y="167"/>
                    <a:pt x="524"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2"/>
            <p:cNvSpPr/>
            <p:nvPr/>
          </p:nvSpPr>
          <p:spPr>
            <a:xfrm>
              <a:off x="8326933" y="1612741"/>
              <a:ext cx="25147" cy="21805"/>
            </a:xfrm>
            <a:custGeom>
              <a:rect b="b" l="l" r="r" t="t"/>
              <a:pathLst>
                <a:path extrusionOk="0" h="620" w="715">
                  <a:moveTo>
                    <a:pt x="405" y="0"/>
                  </a:moveTo>
                  <a:cubicBezTo>
                    <a:pt x="238" y="0"/>
                    <a:pt x="96" y="119"/>
                    <a:pt x="72" y="262"/>
                  </a:cubicBezTo>
                  <a:cubicBezTo>
                    <a:pt x="0" y="453"/>
                    <a:pt x="191" y="619"/>
                    <a:pt x="357" y="619"/>
                  </a:cubicBezTo>
                  <a:cubicBezTo>
                    <a:pt x="524" y="619"/>
                    <a:pt x="667" y="500"/>
                    <a:pt x="691" y="357"/>
                  </a:cubicBezTo>
                  <a:cubicBezTo>
                    <a:pt x="715" y="143"/>
                    <a:pt x="572" y="0"/>
                    <a:pt x="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2"/>
            <p:cNvSpPr/>
            <p:nvPr/>
          </p:nvSpPr>
          <p:spPr>
            <a:xfrm>
              <a:off x="8326933" y="1889951"/>
              <a:ext cx="25147" cy="22649"/>
            </a:xfrm>
            <a:custGeom>
              <a:rect b="b" l="l" r="r" t="t"/>
              <a:pathLst>
                <a:path extrusionOk="0" h="644" w="715">
                  <a:moveTo>
                    <a:pt x="357" y="1"/>
                  </a:moveTo>
                  <a:cubicBezTo>
                    <a:pt x="215" y="1"/>
                    <a:pt x="72" y="120"/>
                    <a:pt x="48" y="287"/>
                  </a:cubicBezTo>
                  <a:cubicBezTo>
                    <a:pt x="0" y="477"/>
                    <a:pt x="167" y="644"/>
                    <a:pt x="334" y="644"/>
                  </a:cubicBezTo>
                  <a:cubicBezTo>
                    <a:pt x="477" y="644"/>
                    <a:pt x="643" y="501"/>
                    <a:pt x="667" y="358"/>
                  </a:cubicBezTo>
                  <a:cubicBezTo>
                    <a:pt x="715" y="191"/>
                    <a:pt x="572"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2"/>
            <p:cNvSpPr/>
            <p:nvPr/>
          </p:nvSpPr>
          <p:spPr>
            <a:xfrm>
              <a:off x="8152701" y="1851440"/>
              <a:ext cx="161712" cy="61161"/>
            </a:xfrm>
            <a:custGeom>
              <a:rect b="b" l="l" r="r" t="t"/>
              <a:pathLst>
                <a:path extrusionOk="0" h="1739" w="4598">
                  <a:moveTo>
                    <a:pt x="3978" y="619"/>
                  </a:moveTo>
                  <a:lnTo>
                    <a:pt x="3978" y="1096"/>
                  </a:lnTo>
                  <a:lnTo>
                    <a:pt x="620" y="1096"/>
                  </a:lnTo>
                  <a:lnTo>
                    <a:pt x="620" y="619"/>
                  </a:lnTo>
                  <a:close/>
                  <a:moveTo>
                    <a:pt x="1" y="0"/>
                  </a:moveTo>
                  <a:lnTo>
                    <a:pt x="1" y="1739"/>
                  </a:lnTo>
                  <a:lnTo>
                    <a:pt x="4597" y="1739"/>
                  </a:lnTo>
                  <a:lnTo>
                    <a:pt x="45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2"/>
            <p:cNvSpPr/>
            <p:nvPr/>
          </p:nvSpPr>
          <p:spPr>
            <a:xfrm>
              <a:off x="8121716" y="1613586"/>
              <a:ext cx="221993" cy="221958"/>
            </a:xfrm>
            <a:custGeom>
              <a:rect b="b" l="l" r="r" t="t"/>
              <a:pathLst>
                <a:path extrusionOk="0" h="6311" w="6312">
                  <a:moveTo>
                    <a:pt x="3168" y="643"/>
                  </a:moveTo>
                  <a:cubicBezTo>
                    <a:pt x="4573" y="643"/>
                    <a:pt x="5692" y="1762"/>
                    <a:pt x="5692" y="3167"/>
                  </a:cubicBezTo>
                  <a:cubicBezTo>
                    <a:pt x="5692" y="4572"/>
                    <a:pt x="4573" y="5692"/>
                    <a:pt x="3168" y="5692"/>
                  </a:cubicBezTo>
                  <a:cubicBezTo>
                    <a:pt x="2596" y="5692"/>
                    <a:pt x="2073" y="5525"/>
                    <a:pt x="1644" y="5192"/>
                  </a:cubicBezTo>
                  <a:lnTo>
                    <a:pt x="1953" y="4882"/>
                  </a:lnTo>
                  <a:lnTo>
                    <a:pt x="1501" y="4453"/>
                  </a:lnTo>
                  <a:lnTo>
                    <a:pt x="1191" y="4739"/>
                  </a:lnTo>
                  <a:cubicBezTo>
                    <a:pt x="834" y="4287"/>
                    <a:pt x="644" y="3763"/>
                    <a:pt x="644" y="3144"/>
                  </a:cubicBezTo>
                  <a:cubicBezTo>
                    <a:pt x="644" y="1762"/>
                    <a:pt x="1763" y="643"/>
                    <a:pt x="3168" y="643"/>
                  </a:cubicBezTo>
                  <a:close/>
                  <a:moveTo>
                    <a:pt x="3168" y="0"/>
                  </a:moveTo>
                  <a:cubicBezTo>
                    <a:pt x="1430" y="0"/>
                    <a:pt x="1" y="1429"/>
                    <a:pt x="1" y="3167"/>
                  </a:cubicBezTo>
                  <a:cubicBezTo>
                    <a:pt x="1" y="3929"/>
                    <a:pt x="286" y="4644"/>
                    <a:pt x="763" y="5192"/>
                  </a:cubicBezTo>
                  <a:lnTo>
                    <a:pt x="286" y="5668"/>
                  </a:lnTo>
                  <a:lnTo>
                    <a:pt x="715" y="6120"/>
                  </a:lnTo>
                  <a:lnTo>
                    <a:pt x="1191" y="5644"/>
                  </a:lnTo>
                  <a:cubicBezTo>
                    <a:pt x="1739" y="6049"/>
                    <a:pt x="2430" y="6311"/>
                    <a:pt x="3168" y="6311"/>
                  </a:cubicBezTo>
                  <a:cubicBezTo>
                    <a:pt x="4930" y="6311"/>
                    <a:pt x="6312" y="4882"/>
                    <a:pt x="6312" y="3167"/>
                  </a:cubicBezTo>
                  <a:cubicBezTo>
                    <a:pt x="6312" y="1429"/>
                    <a:pt x="4883" y="0"/>
                    <a:pt x="3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72"/>
          <p:cNvSpPr txBox="1"/>
          <p:nvPr>
            <p:ph idx="4" type="title"/>
          </p:nvPr>
        </p:nvSpPr>
        <p:spPr>
          <a:xfrm>
            <a:off x="6296100" y="3074300"/>
            <a:ext cx="2127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Fastest</a:t>
            </a:r>
            <a:endParaRPr/>
          </a:p>
        </p:txBody>
      </p:sp>
      <p:sp>
        <p:nvSpPr>
          <p:cNvPr id="1422" name="Google Shape;1422;p72"/>
          <p:cNvSpPr txBox="1"/>
          <p:nvPr>
            <p:ph idx="2" type="title"/>
          </p:nvPr>
        </p:nvSpPr>
        <p:spPr>
          <a:xfrm>
            <a:off x="3509491" y="3074300"/>
            <a:ext cx="21279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Winner: Balance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grpSp>
        <p:nvGrpSpPr>
          <p:cNvPr id="1427" name="Google Shape;1427;p73"/>
          <p:cNvGrpSpPr/>
          <p:nvPr/>
        </p:nvGrpSpPr>
        <p:grpSpPr>
          <a:xfrm>
            <a:off x="7657704" y="2972023"/>
            <a:ext cx="768600" cy="770700"/>
            <a:chOff x="7657704" y="3832845"/>
            <a:chExt cx="768600" cy="770700"/>
          </a:xfrm>
        </p:grpSpPr>
        <p:sp>
          <p:nvSpPr>
            <p:cNvPr id="1428" name="Google Shape;1428;p73"/>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3"/>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73"/>
          <p:cNvGrpSpPr/>
          <p:nvPr/>
        </p:nvGrpSpPr>
        <p:grpSpPr>
          <a:xfrm>
            <a:off x="6819240" y="2972023"/>
            <a:ext cx="768600" cy="770700"/>
            <a:chOff x="6819240" y="3832845"/>
            <a:chExt cx="768600" cy="770700"/>
          </a:xfrm>
        </p:grpSpPr>
        <p:sp>
          <p:nvSpPr>
            <p:cNvPr id="1431" name="Google Shape;1431;p73"/>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3"/>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73"/>
          <p:cNvGrpSpPr/>
          <p:nvPr/>
        </p:nvGrpSpPr>
        <p:grpSpPr>
          <a:xfrm>
            <a:off x="5980801" y="2972023"/>
            <a:ext cx="768600" cy="770700"/>
            <a:chOff x="5980776" y="3832845"/>
            <a:chExt cx="768600" cy="770700"/>
          </a:xfrm>
        </p:grpSpPr>
        <p:sp>
          <p:nvSpPr>
            <p:cNvPr id="1434" name="Google Shape;1434;p73"/>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3"/>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6" name="Google Shape;1436;p73"/>
          <p:cNvSpPr txBox="1"/>
          <p:nvPr>
            <p:ph type="title"/>
          </p:nvPr>
        </p:nvSpPr>
        <p:spPr>
          <a:xfrm>
            <a:off x="975100" y="539500"/>
            <a:ext cx="6438900" cy="10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a:t>
            </a:r>
            <a:r>
              <a:rPr lang="en">
                <a:solidFill>
                  <a:schemeClr val="accent1"/>
                </a:solidFill>
              </a:rPr>
              <a:t>you!</a:t>
            </a:r>
            <a:endParaRPr>
              <a:solidFill>
                <a:schemeClr val="accent1"/>
              </a:solidFill>
            </a:endParaRPr>
          </a:p>
        </p:txBody>
      </p:sp>
      <p:sp>
        <p:nvSpPr>
          <p:cNvPr id="1437" name="Google Shape;1437;p73"/>
          <p:cNvSpPr txBox="1"/>
          <p:nvPr/>
        </p:nvSpPr>
        <p:spPr>
          <a:xfrm>
            <a:off x="2802443" y="3921764"/>
            <a:ext cx="3539100" cy="4104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600">
                <a:solidFill>
                  <a:schemeClr val="dk1"/>
                </a:solidFill>
                <a:latin typeface="Catamaran"/>
                <a:ea typeface="Catamaran"/>
                <a:cs typeface="Catamaran"/>
                <a:sym typeface="Catamaran"/>
              </a:rPr>
              <a:t>Please keep this slide for attribution</a:t>
            </a:r>
            <a:endParaRPr sz="1600">
              <a:solidFill>
                <a:schemeClr val="dk1"/>
              </a:solidFill>
              <a:latin typeface="Catamaran"/>
              <a:ea typeface="Catamaran"/>
              <a:cs typeface="Catamaran"/>
              <a:sym typeface="Catamaran"/>
            </a:endParaRPr>
          </a:p>
        </p:txBody>
      </p:sp>
      <p:sp>
        <p:nvSpPr>
          <p:cNvPr id="1438" name="Google Shape;1438;p73"/>
          <p:cNvSpPr/>
          <p:nvPr/>
        </p:nvSpPr>
        <p:spPr>
          <a:xfrm>
            <a:off x="4315345" y="29720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3"/>
          <p:cNvSpPr/>
          <p:nvPr/>
        </p:nvSpPr>
        <p:spPr>
          <a:xfrm>
            <a:off x="4551595" y="3200775"/>
            <a:ext cx="1134600" cy="313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rbitron"/>
                <a:ea typeface="Orbitron"/>
                <a:cs typeface="Orbitron"/>
                <a:sym typeface="Orbitron"/>
              </a:rPr>
              <a:t>“Template By Slidesgo”</a:t>
            </a:r>
            <a:endParaRPr sz="1000">
              <a:solidFill>
                <a:schemeClr val="dk2"/>
              </a:solidFill>
              <a:latin typeface="Orbitron"/>
              <a:ea typeface="Orbitron"/>
              <a:cs typeface="Orbitron"/>
              <a:sym typeface="Orbitron"/>
            </a:endParaRPr>
          </a:p>
        </p:txBody>
      </p:sp>
      <p:sp>
        <p:nvSpPr>
          <p:cNvPr id="1440" name="Google Shape;1440;p73"/>
          <p:cNvSpPr/>
          <p:nvPr/>
        </p:nvSpPr>
        <p:spPr>
          <a:xfrm>
            <a:off x="5980811" y="2148075"/>
            <a:ext cx="16071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3"/>
          <p:cNvSpPr/>
          <p:nvPr/>
        </p:nvSpPr>
        <p:spPr>
          <a:xfrm>
            <a:off x="7665036" y="1324743"/>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3"/>
          <p:cNvSpPr/>
          <p:nvPr/>
        </p:nvSpPr>
        <p:spPr>
          <a:xfrm>
            <a:off x="7665036" y="2148099"/>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3" name="Google Shape;1443;p73"/>
          <p:cNvGrpSpPr/>
          <p:nvPr/>
        </p:nvGrpSpPr>
        <p:grpSpPr>
          <a:xfrm rot="5400000">
            <a:off x="7001538" y="2350388"/>
            <a:ext cx="389475" cy="366125"/>
            <a:chOff x="5787625" y="1025350"/>
            <a:chExt cx="389475" cy="366125"/>
          </a:xfrm>
        </p:grpSpPr>
        <p:sp>
          <p:nvSpPr>
            <p:cNvPr id="1444" name="Google Shape;1444;p73"/>
            <p:cNvSpPr/>
            <p:nvPr/>
          </p:nvSpPr>
          <p:spPr>
            <a:xfrm>
              <a:off x="5787625" y="1025350"/>
              <a:ext cx="389475" cy="243525"/>
            </a:xfrm>
            <a:custGeom>
              <a:rect b="b" l="l" r="r" t="t"/>
              <a:pathLst>
                <a:path extrusionOk="0" h="9741" w="15579">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3"/>
            <p:cNvSpPr/>
            <p:nvPr/>
          </p:nvSpPr>
          <p:spPr>
            <a:xfrm>
              <a:off x="5856025" y="1216325"/>
              <a:ext cx="251025" cy="175150"/>
            </a:xfrm>
            <a:custGeom>
              <a:rect b="b" l="l" r="r" t="t"/>
              <a:pathLst>
                <a:path extrusionOk="0" h="7006" w="10041">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73"/>
          <p:cNvGrpSpPr/>
          <p:nvPr/>
        </p:nvGrpSpPr>
        <p:grpSpPr>
          <a:xfrm>
            <a:off x="7862286" y="1523038"/>
            <a:ext cx="374100" cy="374100"/>
            <a:chOff x="89807" y="1807888"/>
            <a:chExt cx="374100" cy="374100"/>
          </a:xfrm>
        </p:grpSpPr>
        <p:sp>
          <p:nvSpPr>
            <p:cNvPr id="1447" name="Google Shape;1447;p73"/>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3"/>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73"/>
          <p:cNvGrpSpPr/>
          <p:nvPr/>
        </p:nvGrpSpPr>
        <p:grpSpPr>
          <a:xfrm flipH="1" rot="10800000">
            <a:off x="7862286" y="2346376"/>
            <a:ext cx="374100" cy="374100"/>
            <a:chOff x="89807" y="1807888"/>
            <a:chExt cx="374100" cy="374100"/>
          </a:xfrm>
        </p:grpSpPr>
        <p:sp>
          <p:nvSpPr>
            <p:cNvPr id="1450" name="Google Shape;1450;p73"/>
            <p:cNvSpPr/>
            <p:nvPr/>
          </p:nvSpPr>
          <p:spPr>
            <a:xfrm flipH="1">
              <a:off x="89807" y="1807888"/>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3"/>
            <p:cNvSpPr/>
            <p:nvPr/>
          </p:nvSpPr>
          <p:spPr>
            <a:xfrm flipH="1" rot="5400000">
              <a:off x="170642" y="1875927"/>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73"/>
          <p:cNvGrpSpPr/>
          <p:nvPr/>
        </p:nvGrpSpPr>
        <p:grpSpPr>
          <a:xfrm>
            <a:off x="2432698" y="2972030"/>
            <a:ext cx="1824300" cy="770700"/>
            <a:chOff x="4530590" y="973325"/>
            <a:chExt cx="1824300" cy="770700"/>
          </a:xfrm>
        </p:grpSpPr>
        <p:sp>
          <p:nvSpPr>
            <p:cNvPr id="1453" name="Google Shape;1453;p73"/>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73"/>
            <p:cNvGrpSpPr/>
            <p:nvPr/>
          </p:nvGrpSpPr>
          <p:grpSpPr>
            <a:xfrm>
              <a:off x="4866951" y="1190700"/>
              <a:ext cx="1151579" cy="335950"/>
              <a:chOff x="4944375" y="1202084"/>
              <a:chExt cx="1151579" cy="335950"/>
            </a:xfrm>
          </p:grpSpPr>
          <p:sp>
            <p:nvSpPr>
              <p:cNvPr id="1455" name="Google Shape;1455;p73"/>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6" name="Google Shape;1456;p73"/>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1457" name="Google Shape;1457;p73"/>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nvGrpSpPr>
          <p:cNvPr id="1458" name="Google Shape;1458;p73"/>
          <p:cNvGrpSpPr/>
          <p:nvPr/>
        </p:nvGrpSpPr>
        <p:grpSpPr>
          <a:xfrm>
            <a:off x="767245" y="2972024"/>
            <a:ext cx="1607100" cy="770700"/>
            <a:chOff x="6298595" y="3538374"/>
            <a:chExt cx="1607100" cy="770700"/>
          </a:xfrm>
        </p:grpSpPr>
        <p:sp>
          <p:nvSpPr>
            <p:cNvPr id="1459" name="Google Shape;1459;p73"/>
            <p:cNvSpPr/>
            <p:nvPr/>
          </p:nvSpPr>
          <p:spPr>
            <a:xfrm>
              <a:off x="6298595" y="353837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73"/>
            <p:cNvGrpSpPr/>
            <p:nvPr/>
          </p:nvGrpSpPr>
          <p:grpSpPr>
            <a:xfrm>
              <a:off x="7075633" y="3764867"/>
              <a:ext cx="599445" cy="317700"/>
              <a:chOff x="7075633" y="3764867"/>
              <a:chExt cx="599445" cy="317700"/>
            </a:xfrm>
          </p:grpSpPr>
          <p:sp>
            <p:nvSpPr>
              <p:cNvPr id="1461" name="Google Shape;1461;p73"/>
              <p:cNvSpPr/>
              <p:nvPr/>
            </p:nvSpPr>
            <p:spPr>
              <a:xfrm>
                <a:off x="7075633"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3"/>
              <p:cNvSpPr/>
              <p:nvPr/>
            </p:nvSpPr>
            <p:spPr>
              <a:xfrm>
                <a:off x="7210551"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3"/>
              <p:cNvSpPr/>
              <p:nvPr/>
            </p:nvSpPr>
            <p:spPr>
              <a:xfrm>
                <a:off x="7345468"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3"/>
              <p:cNvSpPr/>
              <p:nvPr/>
            </p:nvSpPr>
            <p:spPr>
              <a:xfrm>
                <a:off x="7480386"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7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470" name="Google Shape;1470;p74"/>
          <p:cNvSpPr txBox="1"/>
          <p:nvPr>
            <p:ph idx="1" type="body"/>
          </p:nvPr>
        </p:nvSpPr>
        <p:spPr>
          <a:xfrm>
            <a:off x="867825" y="1541425"/>
            <a:ext cx="7975500" cy="3166200"/>
          </a:xfrm>
          <a:prstGeom prst="rect">
            <a:avLst/>
          </a:prstGeom>
        </p:spPr>
        <p:txBody>
          <a:bodyPr anchorCtr="0" anchor="ctr" bIns="91425" lIns="91425" spcFirstLastPara="1" rIns="91425" wrap="square" tIns="91425">
            <a:noAutofit/>
          </a:bodyPr>
          <a:lstStyle/>
          <a:p>
            <a:pPr indent="-457200" lvl="0" marL="0" rtl="0" algn="l">
              <a:lnSpc>
                <a:spcPct val="100000"/>
              </a:lnSpc>
              <a:spcBef>
                <a:spcPts val="0"/>
              </a:spcBef>
              <a:spcAft>
                <a:spcPts val="0"/>
              </a:spcAft>
              <a:buNone/>
            </a:pPr>
            <a:r>
              <a:rPr lang="en" sz="900">
                <a:solidFill>
                  <a:srgbClr val="000000"/>
                </a:solidFill>
                <a:latin typeface="Times New Roman"/>
                <a:ea typeface="Times New Roman"/>
                <a:cs typeface="Times New Roman"/>
                <a:sym typeface="Times New Roman"/>
              </a:rPr>
              <a:t>bagira22. (2022a, August 7). </a:t>
            </a:r>
            <a:r>
              <a:rPr i="1" lang="en" sz="900">
                <a:solidFill>
                  <a:srgbClr val="000000"/>
                </a:solidFill>
                <a:latin typeface="Times New Roman"/>
                <a:ea typeface="Times New Roman"/>
                <a:cs typeface="Times New Roman"/>
                <a:sym typeface="Times New Roman"/>
              </a:rPr>
              <a:t>Newspaper with fake articles on mobile phone. Reader holds magnifying glass and found lie in the press. Consumer found fake news in newspaper. Social media with propaganda or hoax. - stock illustration</a:t>
            </a:r>
            <a:r>
              <a:rPr lang="en" sz="900">
                <a:solidFill>
                  <a:srgbClr val="000000"/>
                </a:solidFill>
                <a:latin typeface="Times New Roman"/>
                <a:ea typeface="Times New Roman"/>
                <a:cs typeface="Times New Roman"/>
                <a:sym typeface="Times New Roman"/>
              </a:rPr>
              <a:t>. Getty Images. https://www.gettyimages.com/detail/illustration/newspaper-with-fake-articles-on-mobile-phone-royalty-free-illustration/1413106934</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bagira22. (2022b, August 7). </a:t>
            </a:r>
            <a:r>
              <a:rPr i="1" lang="en" sz="900">
                <a:solidFill>
                  <a:srgbClr val="000000"/>
                </a:solidFill>
                <a:latin typeface="Times New Roman"/>
                <a:ea typeface="Times New Roman"/>
                <a:cs typeface="Times New Roman"/>
                <a:sym typeface="Times New Roman"/>
              </a:rPr>
              <a:t>Newspaper with fake news. Red stamp - fake. Social media with propaganda or hoax. Cartoon design template. - stock illustration</a:t>
            </a:r>
            <a:r>
              <a:rPr lang="en" sz="900">
                <a:solidFill>
                  <a:srgbClr val="000000"/>
                </a:solidFill>
                <a:latin typeface="Times New Roman"/>
                <a:ea typeface="Times New Roman"/>
                <a:cs typeface="Times New Roman"/>
                <a:sym typeface="Times New Roman"/>
              </a:rPr>
              <a:t>. Getty Images. https://www.gettyimages.com/detail/illustration/newspaper-with-fake-news-red-stamp-fake-royalty-free-illustration/1413390545</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bagira22. (2022c, August 29). </a:t>
            </a:r>
            <a:r>
              <a:rPr i="1" lang="en" sz="900">
                <a:solidFill>
                  <a:srgbClr val="000000"/>
                </a:solidFill>
                <a:latin typeface="Times New Roman"/>
                <a:ea typeface="Times New Roman"/>
                <a:cs typeface="Times New Roman"/>
                <a:sym typeface="Times New Roman"/>
              </a:rPr>
              <a:t>Fake news on mobile phone. Social media with propaganda or hoax....</a:t>
            </a:r>
            <a:r>
              <a:rPr lang="en" sz="900">
                <a:solidFill>
                  <a:srgbClr val="000000"/>
                </a:solidFill>
                <a:latin typeface="Times New Roman"/>
                <a:ea typeface="Times New Roman"/>
                <a:cs typeface="Times New Roman"/>
                <a:sym typeface="Times New Roman"/>
              </a:rPr>
              <a:t> Getty Images. https://www.gettyimages.com/detail/illustration/fake-news-on-mobile-phone-social-media-with-royalty-free-illustration/1419000505</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Bozkus, E. (2022). </a:t>
            </a:r>
            <a:r>
              <a:rPr i="1" lang="en" sz="900">
                <a:solidFill>
                  <a:srgbClr val="000000"/>
                </a:solidFill>
                <a:latin typeface="Times New Roman"/>
                <a:ea typeface="Times New Roman"/>
                <a:cs typeface="Times New Roman"/>
                <a:sym typeface="Times New Roman"/>
              </a:rPr>
              <a:t>Fake news detection datasets</a:t>
            </a:r>
            <a:r>
              <a:rPr lang="en" sz="900">
                <a:solidFill>
                  <a:srgbClr val="000000"/>
                </a:solidFill>
                <a:latin typeface="Times New Roman"/>
                <a:ea typeface="Times New Roman"/>
                <a:cs typeface="Times New Roman"/>
                <a:sym typeface="Times New Roman"/>
              </a:rPr>
              <a:t>. Kaggle. https://www.kaggle.com/datasets/emineyetm/fake-news-detection-datasets/data</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omaraymanatia. (2024, November 27). Fake news detection - NLP using NLTK. </a:t>
            </a:r>
            <a:r>
              <a:rPr i="1" lang="en" sz="900">
                <a:solidFill>
                  <a:srgbClr val="000000"/>
                </a:solidFill>
                <a:latin typeface="Times New Roman"/>
                <a:ea typeface="Times New Roman"/>
                <a:cs typeface="Times New Roman"/>
                <a:sym typeface="Times New Roman"/>
              </a:rPr>
              <a:t>Kaggle</a:t>
            </a:r>
            <a:r>
              <a:rPr lang="en" sz="900">
                <a:solidFill>
                  <a:srgbClr val="000000"/>
                </a:solidFill>
                <a:latin typeface="Times New Roman"/>
                <a:ea typeface="Times New Roman"/>
                <a:cs typeface="Times New Roman"/>
                <a:sym typeface="Times New Roman"/>
              </a:rPr>
              <a:t>. https://www.kaggle.com/code/omaraymanatia/fake-news-detection-nlp-using-nltk</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robuart. (2025, May 22). </a:t>
            </a:r>
            <a:r>
              <a:rPr i="1" lang="en" sz="900">
                <a:solidFill>
                  <a:srgbClr val="000000"/>
                </a:solidFill>
                <a:latin typeface="Times New Roman"/>
                <a:ea typeface="Times New Roman"/>
                <a:cs typeface="Times New Roman"/>
                <a:sym typeface="Times New Roman"/>
              </a:rPr>
              <a:t>Cycle of Artificial Intelligence with Human Head and Stock Market Analysis Chart in Blue Highlights - stock illustration</a:t>
            </a:r>
            <a:r>
              <a:rPr lang="en" sz="900">
                <a:solidFill>
                  <a:srgbClr val="000000"/>
                </a:solidFill>
                <a:latin typeface="Times New Roman"/>
                <a:ea typeface="Times New Roman"/>
                <a:cs typeface="Times New Roman"/>
                <a:sym typeface="Times New Roman"/>
              </a:rPr>
              <a:t>. Getty Images. https://www.gettyimages.com/detail/illustration/cycle-of-artificial-intelligence-with-human-royalty-free-illustration/2216518596</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satyamsss. (2024, February 21). Fake news prediction LSTM 97% accurate. </a:t>
            </a:r>
            <a:r>
              <a:rPr i="1" lang="en" sz="900">
                <a:solidFill>
                  <a:srgbClr val="000000"/>
                </a:solidFill>
                <a:latin typeface="Times New Roman"/>
                <a:ea typeface="Times New Roman"/>
                <a:cs typeface="Times New Roman"/>
                <a:sym typeface="Times New Roman"/>
              </a:rPr>
              <a:t>Kaggle</a:t>
            </a:r>
            <a:r>
              <a:rPr lang="en" sz="900">
                <a:solidFill>
                  <a:srgbClr val="000000"/>
                </a:solidFill>
                <a:latin typeface="Times New Roman"/>
                <a:ea typeface="Times New Roman"/>
                <a:cs typeface="Times New Roman"/>
                <a:sym typeface="Times New Roman"/>
              </a:rPr>
              <a:t>. https://www.kaggle.com/code/satyamsss/fake-news-prediction-lstm-97-accurate</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sorbetto. (2020, August 9). </a:t>
            </a:r>
            <a:r>
              <a:rPr i="1" lang="en" sz="900">
                <a:solidFill>
                  <a:srgbClr val="000000"/>
                </a:solidFill>
                <a:latin typeface="Times New Roman"/>
                <a:ea typeface="Times New Roman"/>
                <a:cs typeface="Times New Roman"/>
                <a:sym typeface="Times New Roman"/>
              </a:rPr>
              <a:t>Internet - Fake News - stock illustration</a:t>
            </a:r>
            <a:r>
              <a:rPr lang="en" sz="900">
                <a:solidFill>
                  <a:srgbClr val="000000"/>
                </a:solidFill>
                <a:latin typeface="Times New Roman"/>
                <a:ea typeface="Times New Roman"/>
                <a:cs typeface="Times New Roman"/>
                <a:sym typeface="Times New Roman"/>
              </a:rPr>
              <a:t>. Getty Images. https://www.gettyimages.com/detail/illustration/internet-fake-news-royalty-free-illustration/1264479476</a:t>
            </a:r>
            <a:endParaRPr sz="900">
              <a:solidFill>
                <a:srgbClr val="000000"/>
              </a:solidFill>
              <a:latin typeface="Times New Roman"/>
              <a:ea typeface="Times New Roman"/>
              <a:cs typeface="Times New Roman"/>
              <a:sym typeface="Times New Roman"/>
            </a:endParaRPr>
          </a:p>
          <a:p>
            <a:pPr indent="-457200" lvl="0" marL="0" rtl="0" algn="l">
              <a:lnSpc>
                <a:spcPct val="100000"/>
              </a:lnSpc>
              <a:spcBef>
                <a:spcPts val="1000"/>
              </a:spcBef>
              <a:spcAft>
                <a:spcPts val="0"/>
              </a:spcAft>
              <a:buNone/>
            </a:pPr>
            <a:r>
              <a:rPr lang="en" sz="900">
                <a:solidFill>
                  <a:srgbClr val="000000"/>
                </a:solidFill>
                <a:latin typeface="Times New Roman"/>
                <a:ea typeface="Times New Roman"/>
                <a:cs typeface="Times New Roman"/>
                <a:sym typeface="Times New Roman"/>
              </a:rPr>
              <a:t>zimhadi1. (2023, October 4). Logestic_Reg, SVM, naive_bayes, random_forset. </a:t>
            </a:r>
            <a:r>
              <a:rPr i="1" lang="en" sz="900">
                <a:solidFill>
                  <a:srgbClr val="000000"/>
                </a:solidFill>
                <a:latin typeface="Times New Roman"/>
                <a:ea typeface="Times New Roman"/>
                <a:cs typeface="Times New Roman"/>
                <a:sym typeface="Times New Roman"/>
              </a:rPr>
              <a:t>Kaggle</a:t>
            </a:r>
            <a:r>
              <a:rPr lang="en" sz="900">
                <a:solidFill>
                  <a:srgbClr val="000000"/>
                </a:solidFill>
                <a:latin typeface="Times New Roman"/>
                <a:ea typeface="Times New Roman"/>
                <a:cs typeface="Times New Roman"/>
                <a:sym typeface="Times New Roman"/>
              </a:rPr>
              <a:t>. https://www.kaggle.com/code/zimhadi1/logestic-reg-svm-naive-bayes-random-forset </a:t>
            </a:r>
            <a:endParaRPr sz="9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idx="1" type="body"/>
          </p:nvPr>
        </p:nvSpPr>
        <p:spPr>
          <a:xfrm>
            <a:off x="3251625" y="1723575"/>
            <a:ext cx="5069400" cy="2481900"/>
          </a:xfrm>
          <a:prstGeom prst="rect">
            <a:avLst/>
          </a:prstGeom>
        </p:spPr>
        <p:txBody>
          <a:bodyPr anchorCtr="0" anchor="t" bIns="91425" lIns="91425" spcFirstLastPara="1" rIns="91425" wrap="square" tIns="91425">
            <a:noAutofit/>
          </a:bodyPr>
          <a:lstStyle/>
          <a:p>
            <a:pPr indent="-9144" lvl="0" marL="100584" rtl="0" algn="l">
              <a:spcBef>
                <a:spcPts val="0"/>
              </a:spcBef>
              <a:spcAft>
                <a:spcPts val="0"/>
              </a:spcAft>
              <a:buNone/>
            </a:pPr>
            <a:r>
              <a:rPr lang="en"/>
              <a:t>Social media fosters an environment for many sources of live news, which can go unverified:</a:t>
            </a:r>
            <a:endParaRPr/>
          </a:p>
          <a:p>
            <a:pPr indent="-330200" lvl="0" marL="548640" rtl="0" algn="l">
              <a:spcBef>
                <a:spcPts val="0"/>
              </a:spcBef>
              <a:spcAft>
                <a:spcPts val="0"/>
              </a:spcAft>
              <a:buSzPts val="1600"/>
              <a:buChar char="●"/>
            </a:pPr>
            <a:r>
              <a:rPr lang="en"/>
              <a:t>Twitter/X</a:t>
            </a:r>
            <a:endParaRPr/>
          </a:p>
          <a:p>
            <a:pPr indent="-330200" lvl="0" marL="548640" rtl="0" algn="l">
              <a:spcBef>
                <a:spcPts val="0"/>
              </a:spcBef>
              <a:spcAft>
                <a:spcPts val="0"/>
              </a:spcAft>
              <a:buSzPts val="1600"/>
              <a:buChar char="●"/>
            </a:pPr>
            <a:r>
              <a:rPr lang="en"/>
              <a:t>Facebook</a:t>
            </a:r>
            <a:endParaRPr/>
          </a:p>
          <a:p>
            <a:pPr indent="-330200" lvl="0" marL="548640" rtl="0" algn="l">
              <a:spcBef>
                <a:spcPts val="0"/>
              </a:spcBef>
              <a:spcAft>
                <a:spcPts val="0"/>
              </a:spcAft>
              <a:buSzPts val="1600"/>
              <a:buChar char="●"/>
            </a:pPr>
            <a:r>
              <a:rPr lang="en"/>
              <a:t>Instagram</a:t>
            </a:r>
            <a:endParaRPr/>
          </a:p>
          <a:p>
            <a:pPr indent="-330200" lvl="0" marL="548640" rtl="0" algn="l">
              <a:spcBef>
                <a:spcPts val="0"/>
              </a:spcBef>
              <a:spcAft>
                <a:spcPts val="0"/>
              </a:spcAft>
              <a:buSzPts val="1600"/>
              <a:buChar char="●"/>
            </a:pPr>
            <a:r>
              <a:rPr lang="en"/>
              <a:t>Tik Tok</a:t>
            </a:r>
            <a:endParaRPr/>
          </a:p>
          <a:p>
            <a:pPr indent="0" lvl="0" marL="0" rtl="0" algn="l">
              <a:spcBef>
                <a:spcPts val="1600"/>
              </a:spcBef>
              <a:spcAft>
                <a:spcPts val="0"/>
              </a:spcAft>
              <a:buNone/>
            </a:pPr>
            <a:r>
              <a:t/>
            </a:r>
            <a:endParaRPr sz="1600"/>
          </a:p>
          <a:p>
            <a:pPr indent="-9144" lvl="0" marL="100584" rtl="0" algn="l">
              <a:spcBef>
                <a:spcPts val="1600"/>
              </a:spcBef>
              <a:spcAft>
                <a:spcPts val="0"/>
              </a:spcAft>
              <a:buNone/>
            </a:pPr>
            <a:r>
              <a:t/>
            </a:r>
            <a:endParaRPr/>
          </a:p>
        </p:txBody>
      </p:sp>
      <p:sp>
        <p:nvSpPr>
          <p:cNvPr id="462" name="Google Shape;462;p43"/>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the </a:t>
            </a:r>
            <a:r>
              <a:rPr lang="en">
                <a:solidFill>
                  <a:schemeClr val="accent1"/>
                </a:solidFill>
              </a:rPr>
              <a:t>problem?</a:t>
            </a:r>
            <a:endParaRPr>
              <a:solidFill>
                <a:schemeClr val="accent1"/>
              </a:solidFill>
            </a:endParaRPr>
          </a:p>
        </p:txBody>
      </p:sp>
      <p:grpSp>
        <p:nvGrpSpPr>
          <p:cNvPr id="463" name="Google Shape;463;p43"/>
          <p:cNvGrpSpPr/>
          <p:nvPr/>
        </p:nvGrpSpPr>
        <p:grpSpPr>
          <a:xfrm>
            <a:off x="811958" y="1596120"/>
            <a:ext cx="288718" cy="287953"/>
            <a:chOff x="-937025" y="2064750"/>
            <a:chExt cx="292225" cy="291450"/>
          </a:xfrm>
        </p:grpSpPr>
        <p:sp>
          <p:nvSpPr>
            <p:cNvPr id="464" name="Google Shape;464;p43"/>
            <p:cNvSpPr/>
            <p:nvPr/>
          </p:nvSpPr>
          <p:spPr>
            <a:xfrm>
              <a:off x="-834625" y="2134850"/>
              <a:ext cx="86650" cy="85075"/>
            </a:xfrm>
            <a:custGeom>
              <a:rect b="b" l="l" r="r" t="t"/>
              <a:pathLst>
                <a:path extrusionOk="0" h="3403" w="3466">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93E0D9"/>
            </a:solidFill>
            <a:ln>
              <a:noFill/>
            </a:ln>
          </p:spPr>
          <p:txBody>
            <a:bodyPr anchorCtr="0" anchor="ctr" bIns="62575" lIns="62575" spcFirstLastPara="1" rIns="62575" wrap="square" tIns="62575">
              <a:noAutofit/>
            </a:bodyPr>
            <a:lstStyle/>
            <a:p>
              <a:pPr indent="0" lvl="0" marL="0" rtl="0" algn="l">
                <a:spcBef>
                  <a:spcPts val="0"/>
                </a:spcBef>
                <a:spcAft>
                  <a:spcPts val="0"/>
                </a:spcAft>
                <a:buNone/>
              </a:pPr>
              <a:r>
                <a:t/>
              </a:r>
              <a:endParaRPr sz="958"/>
            </a:p>
          </p:txBody>
        </p:sp>
        <p:sp>
          <p:nvSpPr>
            <p:cNvPr id="465" name="Google Shape;465;p43"/>
            <p:cNvSpPr/>
            <p:nvPr/>
          </p:nvSpPr>
          <p:spPr>
            <a:xfrm>
              <a:off x="-936225" y="2304975"/>
              <a:ext cx="289850" cy="51225"/>
            </a:xfrm>
            <a:custGeom>
              <a:rect b="b" l="l" r="r" t="t"/>
              <a:pathLst>
                <a:path extrusionOk="0" h="2049" w="11594">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93E0D9"/>
            </a:solidFill>
            <a:ln>
              <a:noFill/>
            </a:ln>
          </p:spPr>
          <p:txBody>
            <a:bodyPr anchorCtr="0" anchor="ctr" bIns="62575" lIns="62575" spcFirstLastPara="1" rIns="62575" wrap="square" tIns="62575">
              <a:noAutofit/>
            </a:bodyPr>
            <a:lstStyle/>
            <a:p>
              <a:pPr indent="0" lvl="0" marL="0" rtl="0" algn="l">
                <a:spcBef>
                  <a:spcPts val="0"/>
                </a:spcBef>
                <a:spcAft>
                  <a:spcPts val="0"/>
                </a:spcAft>
                <a:buNone/>
              </a:pPr>
              <a:r>
                <a:t/>
              </a:r>
              <a:endParaRPr sz="958"/>
            </a:p>
          </p:txBody>
        </p:sp>
        <p:sp>
          <p:nvSpPr>
            <p:cNvPr id="466" name="Google Shape;466;p43"/>
            <p:cNvSpPr/>
            <p:nvPr/>
          </p:nvSpPr>
          <p:spPr>
            <a:xfrm>
              <a:off x="-937025" y="2064750"/>
              <a:ext cx="292225" cy="223125"/>
            </a:xfrm>
            <a:custGeom>
              <a:rect b="b" l="l" r="r" t="t"/>
              <a:pathLst>
                <a:path extrusionOk="0" h="8925" w="11689">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93E0D9"/>
            </a:solidFill>
            <a:ln>
              <a:noFill/>
            </a:ln>
          </p:spPr>
          <p:txBody>
            <a:bodyPr anchorCtr="0" anchor="ctr" bIns="62575" lIns="62575" spcFirstLastPara="1" rIns="62575" wrap="square" tIns="62575">
              <a:noAutofit/>
            </a:bodyPr>
            <a:lstStyle/>
            <a:p>
              <a:pPr indent="0" lvl="0" marL="0" rtl="0" algn="l">
                <a:spcBef>
                  <a:spcPts val="0"/>
                </a:spcBef>
                <a:spcAft>
                  <a:spcPts val="0"/>
                </a:spcAft>
                <a:buNone/>
              </a:pPr>
              <a:r>
                <a:t/>
              </a:r>
              <a:endParaRPr sz="958"/>
            </a:p>
          </p:txBody>
        </p:sp>
      </p:grpSp>
      <p:grpSp>
        <p:nvGrpSpPr>
          <p:cNvPr id="467" name="Google Shape;467;p43"/>
          <p:cNvGrpSpPr/>
          <p:nvPr/>
        </p:nvGrpSpPr>
        <p:grpSpPr>
          <a:xfrm>
            <a:off x="6137778" y="2153142"/>
            <a:ext cx="2183256" cy="1990250"/>
            <a:chOff x="10393100" y="2230848"/>
            <a:chExt cx="2070025" cy="1887029"/>
          </a:xfrm>
        </p:grpSpPr>
        <p:sp>
          <p:nvSpPr>
            <p:cNvPr id="468" name="Google Shape;468;p43"/>
            <p:cNvSpPr/>
            <p:nvPr/>
          </p:nvSpPr>
          <p:spPr>
            <a:xfrm>
              <a:off x="10393125" y="2230848"/>
              <a:ext cx="2070000" cy="502200"/>
            </a:xfrm>
            <a:prstGeom prst="bevel">
              <a:avLst>
                <a:gd fmla="val 17936" name="adj"/>
              </a:avLst>
            </a:prstGeom>
            <a:solidFill>
              <a:schemeClr val="lt2"/>
            </a:solidFill>
            <a:ln cap="flat" cmpd="sng" w="6550">
              <a:solidFill>
                <a:srgbClr val="666666"/>
              </a:solidFill>
              <a:prstDash val="solid"/>
              <a:round/>
              <a:headEnd len="sm" w="sm" type="none"/>
              <a:tailEnd len="sm" w="sm" type="none"/>
            </a:ln>
            <a:effectLst>
              <a:outerShdw blurRad="39294" rotWithShape="0" algn="bl" dir="5400000" dist="13098">
                <a:srgbClr val="000000">
                  <a:alpha val="50000"/>
                </a:srgbClr>
              </a:outerShdw>
            </a:effectLst>
          </p:spPr>
          <p:txBody>
            <a:bodyPr anchorCtr="0" anchor="ctr" bIns="62850" lIns="62850" spcFirstLastPara="1" rIns="62850" wrap="square" tIns="62850">
              <a:noAutofit/>
            </a:bodyPr>
            <a:lstStyle/>
            <a:p>
              <a:pPr indent="0" lvl="0" marL="0" rtl="0" algn="l">
                <a:spcBef>
                  <a:spcPts val="0"/>
                </a:spcBef>
                <a:spcAft>
                  <a:spcPts val="0"/>
                </a:spcAft>
                <a:buNone/>
              </a:pPr>
              <a:r>
                <a:t/>
              </a:r>
              <a:endParaRPr sz="1246"/>
            </a:p>
          </p:txBody>
        </p:sp>
        <p:sp>
          <p:nvSpPr>
            <p:cNvPr id="469" name="Google Shape;469;p43"/>
            <p:cNvSpPr/>
            <p:nvPr/>
          </p:nvSpPr>
          <p:spPr>
            <a:xfrm>
              <a:off x="10934337" y="2349230"/>
              <a:ext cx="265561" cy="265561"/>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grpSp>
          <p:nvGrpSpPr>
            <p:cNvPr id="470" name="Google Shape;470;p43"/>
            <p:cNvGrpSpPr/>
            <p:nvPr/>
          </p:nvGrpSpPr>
          <p:grpSpPr>
            <a:xfrm>
              <a:off x="11295300" y="2349145"/>
              <a:ext cx="265588" cy="265561"/>
              <a:chOff x="812101" y="2571761"/>
              <a:chExt cx="417066" cy="417024"/>
            </a:xfrm>
          </p:grpSpPr>
          <p:sp>
            <p:nvSpPr>
              <p:cNvPr id="471" name="Google Shape;471;p43"/>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sp>
            <p:nvSpPr>
              <p:cNvPr id="472" name="Google Shape;472;p43"/>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sp>
            <p:nvSpPr>
              <p:cNvPr id="473" name="Google Shape;473;p43"/>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sp>
            <p:nvSpPr>
              <p:cNvPr id="474" name="Google Shape;474;p43"/>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grpSp>
        <p:sp>
          <p:nvSpPr>
            <p:cNvPr id="475" name="Google Shape;475;p43"/>
            <p:cNvSpPr/>
            <p:nvPr/>
          </p:nvSpPr>
          <p:spPr>
            <a:xfrm>
              <a:off x="10573362" y="2349219"/>
              <a:ext cx="265561" cy="265561"/>
            </a:xfrm>
            <a:custGeom>
              <a:rect b="b" l="l" r="r" t="t"/>
              <a:pathLst>
                <a:path extrusionOk="0" h="19982" w="19982">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grpSp>
          <p:nvGrpSpPr>
            <p:cNvPr id="476" name="Google Shape;476;p43"/>
            <p:cNvGrpSpPr/>
            <p:nvPr/>
          </p:nvGrpSpPr>
          <p:grpSpPr>
            <a:xfrm>
              <a:off x="12017283" y="2351804"/>
              <a:ext cx="260198" cy="260198"/>
              <a:chOff x="2038375" y="3798025"/>
              <a:chExt cx="841792" cy="841792"/>
            </a:xfrm>
          </p:grpSpPr>
          <p:sp>
            <p:nvSpPr>
              <p:cNvPr id="477" name="Google Shape;477;p43"/>
              <p:cNvSpPr/>
              <p:nvPr/>
            </p:nvSpPr>
            <p:spPr>
              <a:xfrm>
                <a:off x="2186646" y="3907135"/>
                <a:ext cx="545341" cy="623694"/>
              </a:xfrm>
              <a:custGeom>
                <a:rect b="b" l="l" r="r" t="t"/>
                <a:pathLst>
                  <a:path extrusionOk="0" h="208768" w="182541">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sp>
            <p:nvSpPr>
              <p:cNvPr id="478" name="Google Shape;478;p43"/>
              <p:cNvSpPr/>
              <p:nvPr/>
            </p:nvSpPr>
            <p:spPr>
              <a:xfrm>
                <a:off x="2038375" y="3798025"/>
                <a:ext cx="841792" cy="841792"/>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anchorCtr="0" anchor="ctr" bIns="62850" lIns="62850" spcFirstLastPara="1" rIns="62850" wrap="square" tIns="62850">
                <a:noAutofit/>
              </a:bodyPr>
              <a:lstStyle/>
              <a:p>
                <a:pPr indent="0" lvl="0" marL="0" rtl="0" algn="l">
                  <a:spcBef>
                    <a:spcPts val="0"/>
                  </a:spcBef>
                  <a:spcAft>
                    <a:spcPts val="0"/>
                  </a:spcAft>
                  <a:buNone/>
                </a:pPr>
                <a:r>
                  <a:t/>
                </a:r>
                <a:endParaRPr/>
              </a:p>
            </p:txBody>
          </p:sp>
        </p:grpSp>
        <p:grpSp>
          <p:nvGrpSpPr>
            <p:cNvPr id="479" name="Google Shape;479;p43"/>
            <p:cNvGrpSpPr/>
            <p:nvPr/>
          </p:nvGrpSpPr>
          <p:grpSpPr>
            <a:xfrm>
              <a:off x="11656211" y="2349173"/>
              <a:ext cx="265561" cy="265561"/>
              <a:chOff x="4500573" y="2571753"/>
              <a:chExt cx="417024" cy="417024"/>
            </a:xfrm>
          </p:grpSpPr>
          <p:sp>
            <p:nvSpPr>
              <p:cNvPr id="480" name="Google Shape;480;p43"/>
              <p:cNvSpPr/>
              <p:nvPr/>
            </p:nvSpPr>
            <p:spPr>
              <a:xfrm>
                <a:off x="4550263" y="2632817"/>
                <a:ext cx="317683" cy="293244"/>
              </a:xfrm>
              <a:custGeom>
                <a:rect b="b" l="l" r="r" t="t"/>
                <a:pathLst>
                  <a:path extrusionOk="0" h="14051" w="15222">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solidFill>
                <a:schemeClr val="dk1"/>
              </a:solidFill>
              <a:ln>
                <a:noFill/>
              </a:ln>
            </p:spPr>
            <p:txBody>
              <a:bodyPr anchorCtr="0" anchor="ctr" bIns="62825" lIns="62825" spcFirstLastPara="1" rIns="62825" wrap="square" tIns="62825">
                <a:noAutofit/>
              </a:bodyPr>
              <a:lstStyle/>
              <a:p>
                <a:pPr indent="0" lvl="0" marL="0" rtl="0" algn="l">
                  <a:spcBef>
                    <a:spcPts val="0"/>
                  </a:spcBef>
                  <a:spcAft>
                    <a:spcPts val="0"/>
                  </a:spcAft>
                  <a:buNone/>
                </a:pPr>
                <a:r>
                  <a:t/>
                </a:r>
                <a:endParaRPr sz="962"/>
              </a:p>
            </p:txBody>
          </p:sp>
          <p:sp>
            <p:nvSpPr>
              <p:cNvPr id="481" name="Google Shape;481;p43"/>
              <p:cNvSpPr/>
              <p:nvPr/>
            </p:nvSpPr>
            <p:spPr>
              <a:xfrm>
                <a:off x="4500573" y="2571753"/>
                <a:ext cx="417024" cy="417024"/>
              </a:xfrm>
              <a:custGeom>
                <a:rect b="b" l="l" r="r" t="t"/>
                <a:pathLst>
                  <a:path extrusionOk="0" h="19982" w="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anchorCtr="0" anchor="ctr" bIns="62825" lIns="62825" spcFirstLastPara="1" rIns="62825" wrap="square" tIns="62825">
                <a:noAutofit/>
              </a:bodyPr>
              <a:lstStyle/>
              <a:p>
                <a:pPr indent="0" lvl="0" marL="0" rtl="0" algn="l">
                  <a:spcBef>
                    <a:spcPts val="0"/>
                  </a:spcBef>
                  <a:spcAft>
                    <a:spcPts val="0"/>
                  </a:spcAft>
                  <a:buNone/>
                </a:pPr>
                <a:r>
                  <a:t/>
                </a:r>
                <a:endParaRPr/>
              </a:p>
            </p:txBody>
          </p:sp>
        </p:grpSp>
        <p:pic>
          <p:nvPicPr>
            <p:cNvPr descr="Fake news on mobile phone. Social media with propaganda or hoax. Global spreading articles with lies and disinformation. Multi Ethnic hands holds cell phones. (Provided by Getty Images)" id="482" name="Google Shape;482;p43"/>
            <p:cNvPicPr preferRelativeResize="0"/>
            <p:nvPr/>
          </p:nvPicPr>
          <p:blipFill rotWithShape="1">
            <a:blip r:embed="rId3">
              <a:alphaModFix/>
            </a:blip>
            <a:srcRect b="0" l="0" r="0" t="-381"/>
            <a:stretch/>
          </p:blipFill>
          <p:spPr>
            <a:xfrm>
              <a:off x="10393100" y="2733047"/>
              <a:ext cx="2069970" cy="1384830"/>
            </a:xfrm>
            <a:prstGeom prst="rect">
              <a:avLst/>
            </a:prstGeom>
            <a:noFill/>
            <a:ln cap="flat" cmpd="sng" w="8500">
              <a:solidFill>
                <a:srgbClr val="666666"/>
              </a:solidFill>
              <a:prstDash val="solid"/>
              <a:round/>
              <a:headEnd len="sm" w="sm" type="none"/>
              <a:tailEnd len="sm" w="sm" type="none"/>
            </a:ln>
          </p:spPr>
        </p:pic>
        <p:sp>
          <p:nvSpPr>
            <p:cNvPr id="483" name="Google Shape;483;p43"/>
            <p:cNvSpPr/>
            <p:nvPr/>
          </p:nvSpPr>
          <p:spPr>
            <a:xfrm>
              <a:off x="10602927" y="2397840"/>
              <a:ext cx="206433" cy="168356"/>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1"/>
            </a:solidFill>
            <a:ln>
              <a:noFill/>
            </a:ln>
          </p:spPr>
          <p:txBody>
            <a:bodyPr anchorCtr="0" anchor="ctr" bIns="81375" lIns="81375" spcFirstLastPara="1" rIns="81375" wrap="square" tIns="81375">
              <a:noAutofit/>
            </a:bodyPr>
            <a:lstStyle/>
            <a:p>
              <a:pPr indent="0" lvl="0" marL="0" rtl="0" algn="l">
                <a:spcBef>
                  <a:spcPts val="0"/>
                </a:spcBef>
                <a:spcAft>
                  <a:spcPts val="0"/>
                </a:spcAft>
                <a:buNone/>
              </a:pPr>
              <a:r>
                <a:t/>
              </a:r>
              <a:endParaRPr sz="1246"/>
            </a:p>
          </p:txBody>
        </p:sp>
      </p:grpSp>
      <p:sp>
        <p:nvSpPr>
          <p:cNvPr id="484" name="Google Shape;484;p43"/>
          <p:cNvSpPr txBox="1"/>
          <p:nvPr>
            <p:ph idx="1" type="body"/>
          </p:nvPr>
        </p:nvSpPr>
        <p:spPr>
          <a:xfrm>
            <a:off x="3251625" y="3280975"/>
            <a:ext cx="2974500" cy="924600"/>
          </a:xfrm>
          <a:prstGeom prst="rect">
            <a:avLst/>
          </a:prstGeom>
        </p:spPr>
        <p:txBody>
          <a:bodyPr anchorCtr="0" anchor="t" bIns="91425" lIns="91425" spcFirstLastPara="1" rIns="91425" wrap="square" tIns="91425">
            <a:noAutofit/>
          </a:bodyPr>
          <a:lstStyle/>
          <a:p>
            <a:pPr indent="-9144" lvl="0" marL="100584" rtl="0" algn="l">
              <a:spcBef>
                <a:spcPts val="0"/>
              </a:spcBef>
              <a:spcAft>
                <a:spcPts val="0"/>
              </a:spcAft>
              <a:buNone/>
            </a:pPr>
            <a:r>
              <a:rPr lang="en"/>
              <a:t>In a world full of misinformation, how can we evaluate if the news we’re reading is true or fake?</a:t>
            </a:r>
            <a:endParaRPr/>
          </a:p>
        </p:txBody>
      </p:sp>
      <p:pic>
        <p:nvPicPr>
          <p:cNvPr id="485" name="Google Shape;485;p43"/>
          <p:cNvPicPr preferRelativeResize="0"/>
          <p:nvPr/>
        </p:nvPicPr>
        <p:blipFill rotWithShape="1">
          <a:blip r:embed="rId4">
            <a:alphaModFix/>
          </a:blip>
          <a:srcRect b="0" l="29" r="19" t="0"/>
          <a:stretch/>
        </p:blipFill>
        <p:spPr>
          <a:xfrm>
            <a:off x="1422400" y="1372000"/>
            <a:ext cx="1579423" cy="1580232"/>
          </a:xfrm>
          <a:prstGeom prst="rect">
            <a:avLst/>
          </a:prstGeom>
          <a:noFill/>
          <a:ln cap="flat" cmpd="sng" w="19050">
            <a:solidFill>
              <a:srgbClr val="666666"/>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4"/>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the</a:t>
            </a:r>
            <a:r>
              <a:rPr lang="en"/>
              <a:t> </a:t>
            </a:r>
            <a:r>
              <a:rPr lang="en">
                <a:solidFill>
                  <a:schemeClr val="accent1"/>
                </a:solidFill>
              </a:rPr>
              <a:t>purpose</a:t>
            </a:r>
            <a:r>
              <a:rPr lang="en">
                <a:solidFill>
                  <a:schemeClr val="accent1"/>
                </a:solidFill>
              </a:rPr>
              <a:t>?</a:t>
            </a:r>
            <a:endParaRPr>
              <a:solidFill>
                <a:schemeClr val="accent1"/>
              </a:solidFill>
            </a:endParaRPr>
          </a:p>
        </p:txBody>
      </p:sp>
      <p:sp>
        <p:nvSpPr>
          <p:cNvPr id="491" name="Google Shape;491;p44"/>
          <p:cNvSpPr txBox="1"/>
          <p:nvPr>
            <p:ph idx="1" type="body"/>
          </p:nvPr>
        </p:nvSpPr>
        <p:spPr>
          <a:xfrm>
            <a:off x="3341925" y="1624675"/>
            <a:ext cx="4976100" cy="2764500"/>
          </a:xfrm>
          <a:prstGeom prst="rect">
            <a:avLst/>
          </a:prstGeom>
        </p:spPr>
        <p:txBody>
          <a:bodyPr anchorCtr="0" anchor="ctr" bIns="91425" lIns="91425" spcFirstLastPara="1" rIns="91425" wrap="square" tIns="91425">
            <a:noAutofit/>
          </a:bodyPr>
          <a:lstStyle/>
          <a:p>
            <a:pPr indent="-228600" lvl="0" marL="320040" rtl="0" algn="l">
              <a:spcBef>
                <a:spcPts val="0"/>
              </a:spcBef>
              <a:spcAft>
                <a:spcPts val="0"/>
              </a:spcAft>
              <a:buNone/>
            </a:pPr>
            <a:r>
              <a:rPr lang="en"/>
              <a:t>Fake news detection helps determine truthfulness of news by analyzing the content and related information. </a:t>
            </a:r>
            <a:endParaRPr/>
          </a:p>
          <a:p>
            <a:pPr indent="-228600" lvl="0" marL="320040" rtl="0" algn="l">
              <a:spcBef>
                <a:spcPts val="1600"/>
              </a:spcBef>
              <a:spcAft>
                <a:spcPts val="0"/>
              </a:spcAft>
              <a:buNone/>
            </a:pPr>
            <a:r>
              <a:rPr lang="en"/>
              <a:t>This project aimed to:</a:t>
            </a:r>
            <a:endParaRPr/>
          </a:p>
          <a:p>
            <a:pPr indent="-330200" lvl="0" marL="548640" rtl="0" algn="l">
              <a:spcBef>
                <a:spcPts val="0"/>
              </a:spcBef>
              <a:spcAft>
                <a:spcPts val="0"/>
              </a:spcAft>
              <a:buSzPts val="1600"/>
              <a:buChar char="●"/>
            </a:pPr>
            <a:r>
              <a:rPr lang="en"/>
              <a:t>Build fake news classifiers </a:t>
            </a:r>
            <a:endParaRPr/>
          </a:p>
          <a:p>
            <a:pPr indent="-330200" lvl="0" marL="548640" rtl="0" algn="l">
              <a:spcBef>
                <a:spcPts val="0"/>
              </a:spcBef>
              <a:spcAft>
                <a:spcPts val="0"/>
              </a:spcAft>
              <a:buSzPts val="1600"/>
              <a:buChar char="●"/>
            </a:pPr>
            <a:r>
              <a:rPr lang="en"/>
              <a:t>Analyze their accuracy</a:t>
            </a:r>
            <a:endParaRPr/>
          </a:p>
          <a:p>
            <a:pPr indent="-9144" lvl="0" marL="100584" rtl="0" algn="l">
              <a:spcBef>
                <a:spcPts val="1600"/>
              </a:spcBef>
              <a:spcAft>
                <a:spcPts val="0"/>
              </a:spcAft>
              <a:buNone/>
            </a:pPr>
            <a:r>
              <a:rPr lang="en"/>
              <a:t>The main objective of the project is to build and compare classification models that best detects news validity.</a:t>
            </a:r>
            <a:endParaRPr/>
          </a:p>
        </p:txBody>
      </p:sp>
      <p:grpSp>
        <p:nvGrpSpPr>
          <p:cNvPr id="492" name="Google Shape;492;p44"/>
          <p:cNvGrpSpPr/>
          <p:nvPr/>
        </p:nvGrpSpPr>
        <p:grpSpPr>
          <a:xfrm>
            <a:off x="828648" y="1572451"/>
            <a:ext cx="281710" cy="329347"/>
            <a:chOff x="-48237000" y="2342650"/>
            <a:chExt cx="256800" cy="300225"/>
          </a:xfrm>
        </p:grpSpPr>
        <p:sp>
          <p:nvSpPr>
            <p:cNvPr id="493" name="Google Shape;493;p44"/>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93E0D9"/>
            </a:solidFill>
            <a:ln>
              <a:noFill/>
            </a:ln>
          </p:spPr>
          <p:txBody>
            <a:bodyPr anchorCtr="0" anchor="ctr" bIns="84025" lIns="84025" spcFirstLastPara="1" rIns="84025" wrap="square" tIns="84025">
              <a:noAutofit/>
            </a:bodyPr>
            <a:lstStyle/>
            <a:p>
              <a:pPr indent="0" lvl="0" marL="0" rtl="0" algn="l">
                <a:spcBef>
                  <a:spcPts val="0"/>
                </a:spcBef>
                <a:spcAft>
                  <a:spcPts val="0"/>
                </a:spcAft>
                <a:buNone/>
              </a:pPr>
              <a:r>
                <a:t/>
              </a:r>
              <a:endParaRPr/>
            </a:p>
          </p:txBody>
        </p:sp>
        <p:sp>
          <p:nvSpPr>
            <p:cNvPr id="494" name="Google Shape;494;p44"/>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93E0D9"/>
            </a:solidFill>
            <a:ln>
              <a:noFill/>
            </a:ln>
          </p:spPr>
          <p:txBody>
            <a:bodyPr anchorCtr="0" anchor="ctr" bIns="84025" lIns="84025" spcFirstLastPara="1" rIns="84025" wrap="square" tIns="84025">
              <a:noAutofit/>
            </a:bodyPr>
            <a:lstStyle/>
            <a:p>
              <a:pPr indent="0" lvl="0" marL="0" rtl="0" algn="l">
                <a:spcBef>
                  <a:spcPts val="0"/>
                </a:spcBef>
                <a:spcAft>
                  <a:spcPts val="0"/>
                </a:spcAft>
                <a:buNone/>
              </a:pPr>
              <a:r>
                <a:t/>
              </a:r>
              <a:endParaRPr/>
            </a:p>
          </p:txBody>
        </p:sp>
        <p:sp>
          <p:nvSpPr>
            <p:cNvPr id="495" name="Google Shape;495;p44"/>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93E0D9"/>
            </a:solidFill>
            <a:ln>
              <a:noFill/>
            </a:ln>
          </p:spPr>
          <p:txBody>
            <a:bodyPr anchorCtr="0" anchor="ctr" bIns="84025" lIns="84025" spcFirstLastPara="1" rIns="84025" wrap="square" tIns="84025">
              <a:noAutofit/>
            </a:bodyPr>
            <a:lstStyle/>
            <a:p>
              <a:pPr indent="0" lvl="0" marL="0" rtl="0" algn="l">
                <a:spcBef>
                  <a:spcPts val="0"/>
                </a:spcBef>
                <a:spcAft>
                  <a:spcPts val="0"/>
                </a:spcAft>
                <a:buNone/>
              </a:pPr>
              <a:r>
                <a:t/>
              </a:r>
              <a:endParaRPr/>
            </a:p>
          </p:txBody>
        </p:sp>
      </p:grpSp>
      <p:pic>
        <p:nvPicPr>
          <p:cNvPr descr="Newspaper with fake articles on mobile phone. Reader holds magnifying glass and found lie in the press. Consumer found fake news in newspaper. Social media with propaganda or hoax. (Provided by Getty Images)" id="496" name="Google Shape;496;p44"/>
          <p:cNvPicPr preferRelativeResize="0"/>
          <p:nvPr/>
        </p:nvPicPr>
        <p:blipFill>
          <a:blip r:embed="rId3">
            <a:alphaModFix/>
          </a:blip>
          <a:stretch>
            <a:fillRect/>
          </a:stretch>
        </p:blipFill>
        <p:spPr>
          <a:xfrm>
            <a:off x="1422400" y="1372000"/>
            <a:ext cx="1579424" cy="1580232"/>
          </a:xfrm>
          <a:prstGeom prst="rect">
            <a:avLst/>
          </a:prstGeom>
          <a:noFill/>
          <a:ln cap="flat" cmpd="sng" w="19050">
            <a:solidFill>
              <a:srgbClr val="666666"/>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5"/>
          <p:cNvPicPr preferRelativeResize="0"/>
          <p:nvPr/>
        </p:nvPicPr>
        <p:blipFill rotWithShape="1">
          <a:blip r:embed="rId3">
            <a:alphaModFix/>
          </a:blip>
          <a:srcRect b="2861" l="4121" r="4487" t="5429"/>
          <a:stretch/>
        </p:blipFill>
        <p:spPr>
          <a:xfrm>
            <a:off x="801525" y="1581500"/>
            <a:ext cx="4399299" cy="3008475"/>
          </a:xfrm>
          <a:prstGeom prst="rect">
            <a:avLst/>
          </a:prstGeom>
          <a:noFill/>
          <a:ln cap="flat" cmpd="sng" w="19050">
            <a:solidFill>
              <a:srgbClr val="1597B7"/>
            </a:solidFill>
            <a:prstDash val="solid"/>
            <a:round/>
            <a:headEnd len="sm" w="sm" type="none"/>
            <a:tailEnd len="sm" w="sm" type="none"/>
          </a:ln>
        </p:spPr>
      </p:pic>
      <p:sp>
        <p:nvSpPr>
          <p:cNvPr id="502" name="Google Shape;502;p4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the </a:t>
            </a:r>
            <a:r>
              <a:rPr lang="en">
                <a:solidFill>
                  <a:schemeClr val="accent1"/>
                </a:solidFill>
              </a:rPr>
              <a:t>data?</a:t>
            </a:r>
            <a:endParaRPr>
              <a:solidFill>
                <a:schemeClr val="accent1"/>
              </a:solidFill>
            </a:endParaRPr>
          </a:p>
        </p:txBody>
      </p:sp>
      <p:sp>
        <p:nvSpPr>
          <p:cNvPr id="503" name="Google Shape;503;p45"/>
          <p:cNvSpPr txBox="1"/>
          <p:nvPr/>
        </p:nvSpPr>
        <p:spPr>
          <a:xfrm>
            <a:off x="5489575" y="1384775"/>
            <a:ext cx="22209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Orbitron"/>
                <a:ea typeface="Orbitron"/>
                <a:cs typeface="Orbitron"/>
                <a:sym typeface="Orbitron"/>
              </a:rPr>
              <a:t>Two  CSV Files</a:t>
            </a:r>
            <a:endParaRPr b="1" sz="1800">
              <a:solidFill>
                <a:schemeClr val="accent1"/>
              </a:solidFill>
              <a:latin typeface="Orbitron"/>
              <a:ea typeface="Orbitron"/>
              <a:cs typeface="Orbitron"/>
              <a:sym typeface="Orbitron"/>
            </a:endParaRPr>
          </a:p>
        </p:txBody>
      </p:sp>
      <p:sp>
        <p:nvSpPr>
          <p:cNvPr id="504" name="Google Shape;504;p45"/>
          <p:cNvSpPr txBox="1"/>
          <p:nvPr/>
        </p:nvSpPr>
        <p:spPr>
          <a:xfrm>
            <a:off x="5489575" y="1711325"/>
            <a:ext cx="3372000" cy="329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tamaran"/>
                <a:ea typeface="Catamaran"/>
                <a:cs typeface="Catamaran"/>
                <a:sym typeface="Catamaran"/>
              </a:rPr>
              <a:t>Downloaded from Kaggle </a:t>
            </a:r>
            <a:endParaRPr sz="1500">
              <a:solidFill>
                <a:schemeClr val="dk1"/>
              </a:solidFill>
              <a:latin typeface="Catamaran"/>
              <a:ea typeface="Catamaran"/>
              <a:cs typeface="Catamaran"/>
              <a:sym typeface="Catamaran"/>
            </a:endParaRPr>
          </a:p>
          <a:p>
            <a:pPr indent="0" lvl="0" marL="0" rtl="0" algn="l">
              <a:spcBef>
                <a:spcPts val="0"/>
              </a:spcBef>
              <a:spcAft>
                <a:spcPts val="0"/>
              </a:spcAft>
              <a:buNone/>
            </a:pPr>
            <a:r>
              <a:rPr lang="en" sz="1500">
                <a:solidFill>
                  <a:schemeClr val="dk1"/>
                </a:solidFill>
                <a:latin typeface="Catamaran"/>
                <a:ea typeface="Catamaran"/>
                <a:cs typeface="Catamaran"/>
                <a:sym typeface="Catamaran"/>
              </a:rPr>
              <a:t>ISOT Fake News Dataset. </a:t>
            </a:r>
            <a:endParaRPr sz="1500">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200">
              <a:solidFill>
                <a:schemeClr val="dk1"/>
              </a:solidFill>
              <a:latin typeface="Catamaran"/>
              <a:ea typeface="Catamaran"/>
              <a:cs typeface="Catamaran"/>
              <a:sym typeface="Catamaran"/>
            </a:endParaRPr>
          </a:p>
          <a:p>
            <a:pPr indent="0" lvl="0" marL="0" rtl="0" algn="l">
              <a:spcBef>
                <a:spcPts val="0"/>
              </a:spcBef>
              <a:spcAft>
                <a:spcPts val="0"/>
              </a:spcAft>
              <a:buNone/>
            </a:pPr>
            <a:r>
              <a:rPr lang="en" sz="1500">
                <a:solidFill>
                  <a:schemeClr val="dk1"/>
                </a:solidFill>
                <a:latin typeface="Catamaran"/>
                <a:ea typeface="Catamaran"/>
                <a:cs typeface="Catamaran"/>
                <a:sym typeface="Catamaran"/>
              </a:rPr>
              <a:t>Each file has more than 12,600 articles collected from 2016 to 2017:</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True.csv</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Fake.csv </a:t>
            </a:r>
            <a:endParaRPr sz="1500">
              <a:solidFill>
                <a:schemeClr val="dk1"/>
              </a:solidFill>
              <a:latin typeface="Catamaran"/>
              <a:ea typeface="Catamaran"/>
              <a:cs typeface="Catamaran"/>
              <a:sym typeface="Catamaran"/>
            </a:endParaRPr>
          </a:p>
          <a:p>
            <a:pPr indent="0" lvl="0" marL="457200" rtl="0" algn="l">
              <a:spcBef>
                <a:spcPts val="0"/>
              </a:spcBef>
              <a:spcAft>
                <a:spcPts val="0"/>
              </a:spcAft>
              <a:buNone/>
            </a:pPr>
            <a:r>
              <a:t/>
            </a:r>
            <a:endParaRPr sz="1500">
              <a:solidFill>
                <a:schemeClr val="dk1"/>
              </a:solidFill>
              <a:latin typeface="Catamaran"/>
              <a:ea typeface="Catamaran"/>
              <a:cs typeface="Catamaran"/>
              <a:sym typeface="Catamaran"/>
            </a:endParaRPr>
          </a:p>
          <a:p>
            <a:pPr indent="-228600" lvl="0" marL="320040" rtl="0" algn="l">
              <a:spcBef>
                <a:spcPts val="0"/>
              </a:spcBef>
              <a:spcAft>
                <a:spcPts val="0"/>
              </a:spcAft>
              <a:buNone/>
            </a:pPr>
            <a:r>
              <a:rPr lang="en" sz="1500">
                <a:solidFill>
                  <a:schemeClr val="dk1"/>
                </a:solidFill>
                <a:latin typeface="Catamaran"/>
                <a:ea typeface="Catamaran"/>
                <a:cs typeface="Catamaran"/>
                <a:sym typeface="Catamaran"/>
              </a:rPr>
              <a:t>Article information in the datasets:</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Title</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Text</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Type</a:t>
            </a:r>
            <a:endParaRPr sz="1500">
              <a:solidFill>
                <a:schemeClr val="dk1"/>
              </a:solidFill>
              <a:latin typeface="Catamaran"/>
              <a:ea typeface="Catamaran"/>
              <a:cs typeface="Catamaran"/>
              <a:sym typeface="Catamaran"/>
            </a:endParaRPr>
          </a:p>
          <a:p>
            <a:pPr indent="-323850" lvl="0" marL="457200" rtl="0" algn="l">
              <a:spcBef>
                <a:spcPts val="0"/>
              </a:spcBef>
              <a:spcAft>
                <a:spcPts val="0"/>
              </a:spcAft>
              <a:buClr>
                <a:schemeClr val="dk1"/>
              </a:buClr>
              <a:buSzPts val="1500"/>
              <a:buFont typeface="Catamaran"/>
              <a:buChar char="●"/>
            </a:pPr>
            <a:r>
              <a:rPr lang="en" sz="1500">
                <a:solidFill>
                  <a:schemeClr val="dk1"/>
                </a:solidFill>
                <a:latin typeface="Catamaran"/>
                <a:ea typeface="Catamaran"/>
                <a:cs typeface="Catamaran"/>
                <a:sym typeface="Catamaran"/>
              </a:rPr>
              <a:t>Date (of publication)</a:t>
            </a:r>
            <a:r>
              <a:rPr lang="en" sz="1500">
                <a:solidFill>
                  <a:schemeClr val="dk1"/>
                </a:solidFill>
                <a:latin typeface="Catamaran"/>
                <a:ea typeface="Catamaran"/>
                <a:cs typeface="Catamaran"/>
                <a:sym typeface="Catamaran"/>
              </a:rPr>
              <a:t> </a:t>
            </a:r>
            <a:endParaRPr sz="1500">
              <a:solidFill>
                <a:schemeClr val="dk1"/>
              </a:solidFill>
              <a:latin typeface="Catamaran"/>
              <a:ea typeface="Catamaran"/>
              <a:cs typeface="Catamaran"/>
              <a:sym typeface="Catamaran"/>
            </a:endParaRPr>
          </a:p>
        </p:txBody>
      </p:sp>
      <p:grpSp>
        <p:nvGrpSpPr>
          <p:cNvPr id="505" name="Google Shape;505;p45"/>
          <p:cNvGrpSpPr/>
          <p:nvPr/>
        </p:nvGrpSpPr>
        <p:grpSpPr>
          <a:xfrm>
            <a:off x="8032535" y="1581464"/>
            <a:ext cx="298702" cy="292713"/>
            <a:chOff x="5605689" y="3375778"/>
            <a:chExt cx="379449" cy="371888"/>
          </a:xfrm>
        </p:grpSpPr>
        <p:sp>
          <p:nvSpPr>
            <p:cNvPr id="506" name="Google Shape;506;p45"/>
            <p:cNvSpPr/>
            <p:nvPr/>
          </p:nvSpPr>
          <p:spPr>
            <a:xfrm>
              <a:off x="5711234" y="3441933"/>
              <a:ext cx="155838" cy="108921"/>
            </a:xfrm>
            <a:custGeom>
              <a:rect b="b" l="l" r="r" t="t"/>
              <a:pathLst>
                <a:path extrusionOk="0" h="3097" w="4431">
                  <a:moveTo>
                    <a:pt x="2215" y="644"/>
                  </a:moveTo>
                  <a:cubicBezTo>
                    <a:pt x="3001" y="644"/>
                    <a:pt x="3501" y="810"/>
                    <a:pt x="3716" y="882"/>
                  </a:cubicBezTo>
                  <a:cubicBezTo>
                    <a:pt x="3501" y="1001"/>
                    <a:pt x="2977" y="1120"/>
                    <a:pt x="2215" y="1120"/>
                  </a:cubicBezTo>
                  <a:cubicBezTo>
                    <a:pt x="1453" y="1120"/>
                    <a:pt x="953" y="977"/>
                    <a:pt x="739" y="882"/>
                  </a:cubicBezTo>
                  <a:cubicBezTo>
                    <a:pt x="929" y="763"/>
                    <a:pt x="1453" y="644"/>
                    <a:pt x="2215" y="644"/>
                  </a:cubicBezTo>
                  <a:close/>
                  <a:moveTo>
                    <a:pt x="3763" y="1549"/>
                  </a:moveTo>
                  <a:lnTo>
                    <a:pt x="3763" y="2144"/>
                  </a:lnTo>
                  <a:cubicBezTo>
                    <a:pt x="3644" y="2239"/>
                    <a:pt x="3097" y="2430"/>
                    <a:pt x="2192" y="2430"/>
                  </a:cubicBezTo>
                  <a:cubicBezTo>
                    <a:pt x="1310" y="2430"/>
                    <a:pt x="763" y="2263"/>
                    <a:pt x="620" y="2144"/>
                  </a:cubicBezTo>
                  <a:lnTo>
                    <a:pt x="620" y="1549"/>
                  </a:lnTo>
                  <a:cubicBezTo>
                    <a:pt x="667" y="1573"/>
                    <a:pt x="715" y="1573"/>
                    <a:pt x="763" y="1596"/>
                  </a:cubicBezTo>
                  <a:cubicBezTo>
                    <a:pt x="1144" y="1715"/>
                    <a:pt x="1668" y="1787"/>
                    <a:pt x="2192" y="1787"/>
                  </a:cubicBezTo>
                  <a:cubicBezTo>
                    <a:pt x="2715" y="1787"/>
                    <a:pt x="3239" y="1715"/>
                    <a:pt x="3620" y="1596"/>
                  </a:cubicBezTo>
                  <a:cubicBezTo>
                    <a:pt x="3692" y="1573"/>
                    <a:pt x="3716" y="1573"/>
                    <a:pt x="3763" y="1549"/>
                  </a:cubicBezTo>
                  <a:close/>
                  <a:moveTo>
                    <a:pt x="2192" y="1"/>
                  </a:moveTo>
                  <a:cubicBezTo>
                    <a:pt x="1668" y="1"/>
                    <a:pt x="1144" y="48"/>
                    <a:pt x="763" y="167"/>
                  </a:cubicBezTo>
                  <a:cubicBezTo>
                    <a:pt x="263" y="334"/>
                    <a:pt x="1" y="572"/>
                    <a:pt x="1" y="882"/>
                  </a:cubicBezTo>
                  <a:lnTo>
                    <a:pt x="1" y="2192"/>
                  </a:lnTo>
                  <a:cubicBezTo>
                    <a:pt x="1" y="2501"/>
                    <a:pt x="263" y="2739"/>
                    <a:pt x="763" y="2906"/>
                  </a:cubicBezTo>
                  <a:cubicBezTo>
                    <a:pt x="1144" y="3025"/>
                    <a:pt x="1668" y="3097"/>
                    <a:pt x="2192" y="3097"/>
                  </a:cubicBezTo>
                  <a:cubicBezTo>
                    <a:pt x="2715" y="3097"/>
                    <a:pt x="3239" y="3025"/>
                    <a:pt x="3620" y="2906"/>
                  </a:cubicBezTo>
                  <a:cubicBezTo>
                    <a:pt x="4121" y="2763"/>
                    <a:pt x="4406" y="2525"/>
                    <a:pt x="4406" y="2192"/>
                  </a:cubicBezTo>
                  <a:lnTo>
                    <a:pt x="4406" y="882"/>
                  </a:lnTo>
                  <a:cubicBezTo>
                    <a:pt x="4430" y="572"/>
                    <a:pt x="4168" y="334"/>
                    <a:pt x="3620" y="167"/>
                  </a:cubicBezTo>
                  <a:cubicBezTo>
                    <a:pt x="3239" y="48"/>
                    <a:pt x="2715" y="1"/>
                    <a:pt x="2192" y="1"/>
                  </a:cubicBezTo>
                  <a:close/>
                </a:path>
              </a:pathLst>
            </a:custGeom>
            <a:solidFill>
              <a:srgbClr val="93E0D9"/>
            </a:solidFill>
            <a:ln>
              <a:noFill/>
            </a:ln>
          </p:spPr>
          <p:txBody>
            <a:bodyPr anchorCtr="0" anchor="ctr" bIns="71950" lIns="71950" spcFirstLastPara="1" rIns="71950" wrap="square" tIns="71950">
              <a:noAutofit/>
            </a:bodyPr>
            <a:lstStyle/>
            <a:p>
              <a:pPr indent="0" lvl="0" marL="0" rtl="0" algn="l">
                <a:spcBef>
                  <a:spcPts val="0"/>
                </a:spcBef>
                <a:spcAft>
                  <a:spcPts val="0"/>
                </a:spcAft>
                <a:buNone/>
              </a:pPr>
              <a:r>
                <a:t/>
              </a:r>
              <a:endParaRPr/>
            </a:p>
          </p:txBody>
        </p:sp>
        <p:sp>
          <p:nvSpPr>
            <p:cNvPr id="507" name="Google Shape;507;p45"/>
            <p:cNvSpPr/>
            <p:nvPr/>
          </p:nvSpPr>
          <p:spPr>
            <a:xfrm>
              <a:off x="5605689" y="3375778"/>
              <a:ext cx="379449" cy="371888"/>
            </a:xfrm>
            <a:custGeom>
              <a:rect b="b" l="l" r="r" t="t"/>
              <a:pathLst>
                <a:path extrusionOk="0" h="10574" w="10789">
                  <a:moveTo>
                    <a:pt x="5383" y="667"/>
                  </a:moveTo>
                  <a:lnTo>
                    <a:pt x="5788" y="1310"/>
                  </a:lnTo>
                  <a:lnTo>
                    <a:pt x="8384" y="1310"/>
                  </a:lnTo>
                  <a:lnTo>
                    <a:pt x="8384" y="5597"/>
                  </a:lnTo>
                  <a:lnTo>
                    <a:pt x="1954" y="5597"/>
                  </a:lnTo>
                  <a:lnTo>
                    <a:pt x="1978" y="1096"/>
                  </a:lnTo>
                  <a:lnTo>
                    <a:pt x="2335" y="667"/>
                  </a:lnTo>
                  <a:close/>
                  <a:moveTo>
                    <a:pt x="1477" y="8788"/>
                  </a:moveTo>
                  <a:lnTo>
                    <a:pt x="1620" y="9002"/>
                  </a:lnTo>
                  <a:lnTo>
                    <a:pt x="2359" y="9002"/>
                  </a:lnTo>
                  <a:lnTo>
                    <a:pt x="2359" y="9979"/>
                  </a:lnTo>
                  <a:lnTo>
                    <a:pt x="668" y="9979"/>
                  </a:lnTo>
                  <a:lnTo>
                    <a:pt x="668" y="8788"/>
                  </a:lnTo>
                  <a:close/>
                  <a:moveTo>
                    <a:pt x="5407" y="8788"/>
                  </a:moveTo>
                  <a:lnTo>
                    <a:pt x="5550" y="9002"/>
                  </a:lnTo>
                  <a:lnTo>
                    <a:pt x="6288" y="9002"/>
                  </a:lnTo>
                  <a:lnTo>
                    <a:pt x="6288" y="9979"/>
                  </a:lnTo>
                  <a:lnTo>
                    <a:pt x="4597" y="9979"/>
                  </a:lnTo>
                  <a:lnTo>
                    <a:pt x="4597" y="8788"/>
                  </a:lnTo>
                  <a:close/>
                  <a:moveTo>
                    <a:pt x="9289" y="8788"/>
                  </a:moveTo>
                  <a:lnTo>
                    <a:pt x="9455" y="9002"/>
                  </a:lnTo>
                  <a:lnTo>
                    <a:pt x="10217" y="9002"/>
                  </a:lnTo>
                  <a:lnTo>
                    <a:pt x="10217" y="9979"/>
                  </a:lnTo>
                  <a:lnTo>
                    <a:pt x="8503" y="9979"/>
                  </a:lnTo>
                  <a:lnTo>
                    <a:pt x="8503" y="8788"/>
                  </a:lnTo>
                  <a:close/>
                  <a:moveTo>
                    <a:pt x="2097" y="0"/>
                  </a:moveTo>
                  <a:lnTo>
                    <a:pt x="1382" y="834"/>
                  </a:lnTo>
                  <a:lnTo>
                    <a:pt x="1382" y="6192"/>
                  </a:lnTo>
                  <a:lnTo>
                    <a:pt x="4907" y="6192"/>
                  </a:lnTo>
                  <a:lnTo>
                    <a:pt x="4907" y="6811"/>
                  </a:lnTo>
                  <a:lnTo>
                    <a:pt x="954" y="6811"/>
                  </a:lnTo>
                  <a:lnTo>
                    <a:pt x="954" y="8097"/>
                  </a:lnTo>
                  <a:lnTo>
                    <a:pt x="1" y="8097"/>
                  </a:lnTo>
                  <a:lnTo>
                    <a:pt x="1" y="10574"/>
                  </a:lnTo>
                  <a:lnTo>
                    <a:pt x="2978" y="10574"/>
                  </a:lnTo>
                  <a:lnTo>
                    <a:pt x="2978" y="8312"/>
                  </a:lnTo>
                  <a:lnTo>
                    <a:pt x="1954" y="8312"/>
                  </a:lnTo>
                  <a:lnTo>
                    <a:pt x="1787" y="8097"/>
                  </a:lnTo>
                  <a:lnTo>
                    <a:pt x="1620" y="8097"/>
                  </a:lnTo>
                  <a:lnTo>
                    <a:pt x="1620" y="7478"/>
                  </a:lnTo>
                  <a:lnTo>
                    <a:pt x="4907" y="7478"/>
                  </a:lnTo>
                  <a:lnTo>
                    <a:pt x="4907" y="8097"/>
                  </a:lnTo>
                  <a:lnTo>
                    <a:pt x="3930" y="8097"/>
                  </a:lnTo>
                  <a:lnTo>
                    <a:pt x="3930" y="10574"/>
                  </a:lnTo>
                  <a:lnTo>
                    <a:pt x="6907" y="10574"/>
                  </a:lnTo>
                  <a:lnTo>
                    <a:pt x="6907" y="8312"/>
                  </a:lnTo>
                  <a:lnTo>
                    <a:pt x="5883" y="8312"/>
                  </a:lnTo>
                  <a:lnTo>
                    <a:pt x="5716" y="8097"/>
                  </a:lnTo>
                  <a:lnTo>
                    <a:pt x="5502" y="8097"/>
                  </a:lnTo>
                  <a:lnTo>
                    <a:pt x="5502" y="7478"/>
                  </a:lnTo>
                  <a:lnTo>
                    <a:pt x="8789" y="7478"/>
                  </a:lnTo>
                  <a:lnTo>
                    <a:pt x="8789" y="8097"/>
                  </a:lnTo>
                  <a:lnTo>
                    <a:pt x="7812" y="8097"/>
                  </a:lnTo>
                  <a:lnTo>
                    <a:pt x="7812" y="10574"/>
                  </a:lnTo>
                  <a:lnTo>
                    <a:pt x="10789" y="10574"/>
                  </a:lnTo>
                  <a:lnTo>
                    <a:pt x="10789" y="8312"/>
                  </a:lnTo>
                  <a:lnTo>
                    <a:pt x="9813" y="8312"/>
                  </a:lnTo>
                  <a:lnTo>
                    <a:pt x="9813" y="8335"/>
                  </a:lnTo>
                  <a:lnTo>
                    <a:pt x="9670" y="8121"/>
                  </a:lnTo>
                  <a:lnTo>
                    <a:pt x="9455" y="8121"/>
                  </a:lnTo>
                  <a:lnTo>
                    <a:pt x="9455" y="6859"/>
                  </a:lnTo>
                  <a:lnTo>
                    <a:pt x="5526" y="6859"/>
                  </a:lnTo>
                  <a:lnTo>
                    <a:pt x="5526" y="6216"/>
                  </a:lnTo>
                  <a:lnTo>
                    <a:pt x="9074" y="6216"/>
                  </a:lnTo>
                  <a:lnTo>
                    <a:pt x="9074" y="667"/>
                  </a:lnTo>
                  <a:lnTo>
                    <a:pt x="6169" y="667"/>
                  </a:lnTo>
                  <a:lnTo>
                    <a:pt x="5764" y="0"/>
                  </a:lnTo>
                  <a:close/>
                </a:path>
              </a:pathLst>
            </a:custGeom>
            <a:solidFill>
              <a:srgbClr val="93E0D9"/>
            </a:solidFill>
            <a:ln>
              <a:noFill/>
            </a:ln>
          </p:spPr>
          <p:txBody>
            <a:bodyPr anchorCtr="0" anchor="ctr" bIns="71950" lIns="71950" spcFirstLastPara="1" rIns="71950" wrap="square" tIns="71950">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6"/>
          <p:cNvSpPr/>
          <p:nvPr/>
        </p:nvSpPr>
        <p:spPr>
          <a:xfrm>
            <a:off x="3233240" y="3031584"/>
            <a:ext cx="51930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6"/>
          <p:cNvSpPr/>
          <p:nvPr/>
        </p:nvSpPr>
        <p:spPr>
          <a:xfrm>
            <a:off x="717750" y="1593695"/>
            <a:ext cx="2202900" cy="2208600"/>
          </a:xfrm>
          <a:prstGeom prst="bevel">
            <a:avLst>
              <a:gd fmla="val 9055"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txBox="1"/>
          <p:nvPr>
            <p:ph type="title"/>
          </p:nvPr>
        </p:nvSpPr>
        <p:spPr>
          <a:xfrm>
            <a:off x="3373490" y="1597315"/>
            <a:ext cx="4912500" cy="15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Libraries and Preprocessing</a:t>
            </a:r>
            <a:endParaRPr sz="4500"/>
          </a:p>
        </p:txBody>
      </p:sp>
      <p:sp>
        <p:nvSpPr>
          <p:cNvPr id="515" name="Google Shape;515;p46"/>
          <p:cNvSpPr txBox="1"/>
          <p:nvPr>
            <p:ph idx="1" type="subTitle"/>
          </p:nvPr>
        </p:nvSpPr>
        <p:spPr>
          <a:xfrm>
            <a:off x="3611990" y="3184519"/>
            <a:ext cx="4435500" cy="43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Workflow for Getting Started</a:t>
            </a:r>
            <a:endParaRPr sz="1800"/>
          </a:p>
        </p:txBody>
      </p:sp>
      <p:sp>
        <p:nvSpPr>
          <p:cNvPr id="516" name="Google Shape;516;p46"/>
          <p:cNvSpPr txBox="1"/>
          <p:nvPr>
            <p:ph idx="2" type="title"/>
          </p:nvPr>
        </p:nvSpPr>
        <p:spPr>
          <a:xfrm>
            <a:off x="902000" y="2104165"/>
            <a:ext cx="18078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17" name="Google Shape;517;p46"/>
          <p:cNvGrpSpPr/>
          <p:nvPr/>
        </p:nvGrpSpPr>
        <p:grpSpPr>
          <a:xfrm>
            <a:off x="5980726" y="701559"/>
            <a:ext cx="2445529" cy="770700"/>
            <a:chOff x="5980726" y="701559"/>
            <a:chExt cx="2445529" cy="770700"/>
          </a:xfrm>
        </p:grpSpPr>
        <p:grpSp>
          <p:nvGrpSpPr>
            <p:cNvPr id="518" name="Google Shape;518;p46"/>
            <p:cNvGrpSpPr/>
            <p:nvPr/>
          </p:nvGrpSpPr>
          <p:grpSpPr>
            <a:xfrm>
              <a:off x="7657654" y="701559"/>
              <a:ext cx="768600" cy="770700"/>
              <a:chOff x="7657704" y="3832845"/>
              <a:chExt cx="768600" cy="770700"/>
            </a:xfrm>
          </p:grpSpPr>
          <p:sp>
            <p:nvSpPr>
              <p:cNvPr id="519" name="Google Shape;519;p46"/>
              <p:cNvSpPr/>
              <p:nvPr/>
            </p:nvSpPr>
            <p:spPr>
              <a:xfrm>
                <a:off x="7657704"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6"/>
              <p:cNvSpPr/>
              <p:nvPr/>
            </p:nvSpPr>
            <p:spPr>
              <a:xfrm>
                <a:off x="7902433" y="4061610"/>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46"/>
            <p:cNvGrpSpPr/>
            <p:nvPr/>
          </p:nvGrpSpPr>
          <p:grpSpPr>
            <a:xfrm>
              <a:off x="6819190" y="701559"/>
              <a:ext cx="768600" cy="770700"/>
              <a:chOff x="6819240" y="3832845"/>
              <a:chExt cx="768600" cy="770700"/>
            </a:xfrm>
          </p:grpSpPr>
          <p:sp>
            <p:nvSpPr>
              <p:cNvPr id="522" name="Google Shape;522;p46"/>
              <p:cNvSpPr/>
              <p:nvPr/>
            </p:nvSpPr>
            <p:spPr>
              <a:xfrm>
                <a:off x="6819240"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rot="5400000">
                <a:off x="7063946"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46"/>
            <p:cNvGrpSpPr/>
            <p:nvPr/>
          </p:nvGrpSpPr>
          <p:grpSpPr>
            <a:xfrm>
              <a:off x="5980726" y="701559"/>
              <a:ext cx="768600" cy="770700"/>
              <a:chOff x="5980776" y="3832845"/>
              <a:chExt cx="768600" cy="770700"/>
            </a:xfrm>
          </p:grpSpPr>
          <p:sp>
            <p:nvSpPr>
              <p:cNvPr id="525" name="Google Shape;525;p46"/>
              <p:cNvSpPr/>
              <p:nvPr/>
            </p:nvSpPr>
            <p:spPr>
              <a:xfrm>
                <a:off x="5980776" y="3832845"/>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rot="10800000">
                <a:off x="6225421" y="4061642"/>
                <a:ext cx="279140" cy="31310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7"/>
          <p:cNvSpPr txBox="1"/>
          <p:nvPr/>
        </p:nvSpPr>
        <p:spPr>
          <a:xfrm>
            <a:off x="3635438" y="3569597"/>
            <a:ext cx="1883700" cy="7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C3B1"/>
                </a:solidFill>
                <a:latin typeface="Orbitron"/>
                <a:ea typeface="Orbitron"/>
                <a:cs typeface="Orbitron"/>
                <a:sym typeface="Orbitron"/>
              </a:rPr>
              <a:t>Machine Learning with Scikit-learn</a:t>
            </a:r>
            <a:endParaRPr b="1" sz="1600">
              <a:solidFill>
                <a:srgbClr val="00C3B1"/>
              </a:solidFill>
              <a:latin typeface="Orbitron"/>
              <a:ea typeface="Orbitron"/>
              <a:cs typeface="Orbitron"/>
              <a:sym typeface="Orbitron"/>
            </a:endParaRPr>
          </a:p>
        </p:txBody>
      </p:sp>
      <p:sp>
        <p:nvSpPr>
          <p:cNvPr id="532" name="Google Shape;532;p47"/>
          <p:cNvSpPr/>
          <p:nvPr/>
        </p:nvSpPr>
        <p:spPr>
          <a:xfrm>
            <a:off x="3350550" y="1363836"/>
            <a:ext cx="2440200" cy="819300"/>
          </a:xfrm>
          <a:prstGeom prst="bevel">
            <a:avLst>
              <a:gd fmla="val 16630"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7"/>
          <p:cNvSpPr/>
          <p:nvPr/>
        </p:nvSpPr>
        <p:spPr>
          <a:xfrm>
            <a:off x="1288134" y="274050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7"/>
          <p:cNvSpPr/>
          <p:nvPr/>
        </p:nvSpPr>
        <p:spPr>
          <a:xfrm>
            <a:off x="4193894" y="274050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7"/>
          <p:cNvSpPr/>
          <p:nvPr/>
        </p:nvSpPr>
        <p:spPr>
          <a:xfrm>
            <a:off x="7097850" y="274050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7"/>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Required </a:t>
            </a:r>
            <a:r>
              <a:rPr lang="en">
                <a:solidFill>
                  <a:schemeClr val="accent1"/>
                </a:solidFill>
              </a:rPr>
              <a:t>Packages</a:t>
            </a:r>
            <a:endParaRPr>
              <a:solidFill>
                <a:schemeClr val="accent1"/>
              </a:solidFill>
            </a:endParaRPr>
          </a:p>
        </p:txBody>
      </p:sp>
      <p:sp>
        <p:nvSpPr>
          <p:cNvPr id="537" name="Google Shape;537;p47"/>
          <p:cNvSpPr txBox="1"/>
          <p:nvPr/>
        </p:nvSpPr>
        <p:spPr>
          <a:xfrm>
            <a:off x="732084" y="4118350"/>
            <a:ext cx="1880700" cy="484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solidFill>
                <a:schemeClr val="dk1"/>
              </a:solidFill>
              <a:latin typeface="Catamaran"/>
              <a:ea typeface="Catamaran"/>
              <a:cs typeface="Catamaran"/>
              <a:sym typeface="Catamaran"/>
            </a:endParaRPr>
          </a:p>
        </p:txBody>
      </p:sp>
      <p:sp>
        <p:nvSpPr>
          <p:cNvPr id="538" name="Google Shape;538;p47"/>
          <p:cNvSpPr txBox="1"/>
          <p:nvPr/>
        </p:nvSpPr>
        <p:spPr>
          <a:xfrm>
            <a:off x="3486800" y="1363836"/>
            <a:ext cx="2163900" cy="819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dk2"/>
                </a:solidFill>
                <a:latin typeface="Orbitron"/>
                <a:ea typeface="Orbitron"/>
                <a:cs typeface="Orbitron"/>
                <a:sym typeface="Orbitron"/>
              </a:rPr>
              <a:t>Installs</a:t>
            </a:r>
            <a:endParaRPr b="1" sz="2000">
              <a:solidFill>
                <a:schemeClr val="dk2"/>
              </a:solidFill>
              <a:latin typeface="Orbitron"/>
              <a:ea typeface="Orbitron"/>
              <a:cs typeface="Orbitron"/>
              <a:sym typeface="Orbitron"/>
            </a:endParaRPr>
          </a:p>
        </p:txBody>
      </p:sp>
      <p:sp>
        <p:nvSpPr>
          <p:cNvPr id="539" name="Google Shape;539;p47"/>
          <p:cNvSpPr txBox="1"/>
          <p:nvPr/>
        </p:nvSpPr>
        <p:spPr>
          <a:xfrm>
            <a:off x="6541800" y="4118350"/>
            <a:ext cx="1880700" cy="484800"/>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Clr>
                <a:schemeClr val="dk1"/>
              </a:buClr>
              <a:buSzPts val="1100"/>
              <a:buFont typeface="Arial"/>
              <a:buNone/>
            </a:pPr>
            <a:r>
              <a:t/>
            </a:r>
            <a:endParaRPr>
              <a:solidFill>
                <a:schemeClr val="dk1"/>
              </a:solidFill>
              <a:latin typeface="Catamaran"/>
              <a:ea typeface="Catamaran"/>
              <a:cs typeface="Catamaran"/>
              <a:sym typeface="Catamaran"/>
            </a:endParaRPr>
          </a:p>
        </p:txBody>
      </p:sp>
      <p:cxnSp>
        <p:nvCxnSpPr>
          <p:cNvPr id="540" name="Google Shape;540;p47"/>
          <p:cNvCxnSpPr>
            <a:stCxn id="538" idx="2"/>
            <a:endCxn id="534" idx="6"/>
          </p:cNvCxnSpPr>
          <p:nvPr/>
        </p:nvCxnSpPr>
        <p:spPr>
          <a:xfrm>
            <a:off x="4568750" y="2183136"/>
            <a:ext cx="9300" cy="557400"/>
          </a:xfrm>
          <a:prstGeom prst="straightConnector1">
            <a:avLst/>
          </a:prstGeom>
          <a:noFill/>
          <a:ln cap="flat" cmpd="sng" w="19050">
            <a:solidFill>
              <a:schemeClr val="dk1"/>
            </a:solidFill>
            <a:prstDash val="solid"/>
            <a:round/>
            <a:headEnd len="med" w="med" type="none"/>
            <a:tailEnd len="med" w="med" type="none"/>
          </a:ln>
        </p:spPr>
      </p:cxnSp>
      <p:grpSp>
        <p:nvGrpSpPr>
          <p:cNvPr id="541" name="Google Shape;541;p47"/>
          <p:cNvGrpSpPr/>
          <p:nvPr/>
        </p:nvGrpSpPr>
        <p:grpSpPr>
          <a:xfrm>
            <a:off x="4388469" y="2941878"/>
            <a:ext cx="379449" cy="379449"/>
            <a:chOff x="2350143" y="1596809"/>
            <a:chExt cx="379449" cy="379449"/>
          </a:xfrm>
        </p:grpSpPr>
        <p:sp>
          <p:nvSpPr>
            <p:cNvPr id="542" name="Google Shape;542;p47"/>
            <p:cNvSpPr/>
            <p:nvPr/>
          </p:nvSpPr>
          <p:spPr>
            <a:xfrm>
              <a:off x="2350143" y="1596809"/>
              <a:ext cx="158335" cy="178453"/>
            </a:xfrm>
            <a:custGeom>
              <a:rect b="b" l="l" r="r" t="t"/>
              <a:pathLst>
                <a:path extrusionOk="0" h="5074" w="4502">
                  <a:moveTo>
                    <a:pt x="3834" y="644"/>
                  </a:moveTo>
                  <a:lnTo>
                    <a:pt x="3834" y="3168"/>
                  </a:lnTo>
                  <a:lnTo>
                    <a:pt x="619" y="3168"/>
                  </a:lnTo>
                  <a:lnTo>
                    <a:pt x="619" y="644"/>
                  </a:lnTo>
                  <a:close/>
                  <a:moveTo>
                    <a:pt x="0" y="1"/>
                  </a:moveTo>
                  <a:lnTo>
                    <a:pt x="0" y="3811"/>
                  </a:lnTo>
                  <a:lnTo>
                    <a:pt x="1905" y="3811"/>
                  </a:lnTo>
                  <a:lnTo>
                    <a:pt x="1905" y="4454"/>
                  </a:lnTo>
                  <a:lnTo>
                    <a:pt x="1119" y="4454"/>
                  </a:lnTo>
                  <a:lnTo>
                    <a:pt x="1119" y="5073"/>
                  </a:lnTo>
                  <a:lnTo>
                    <a:pt x="3334" y="5073"/>
                  </a:lnTo>
                  <a:lnTo>
                    <a:pt x="3334" y="4454"/>
                  </a:lnTo>
                  <a:lnTo>
                    <a:pt x="2548" y="4454"/>
                  </a:lnTo>
                  <a:lnTo>
                    <a:pt x="2548" y="3811"/>
                  </a:lnTo>
                  <a:lnTo>
                    <a:pt x="4501" y="3811"/>
                  </a:lnTo>
                  <a:lnTo>
                    <a:pt x="4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2350143" y="1797841"/>
              <a:ext cx="158335" cy="178417"/>
            </a:xfrm>
            <a:custGeom>
              <a:rect b="b" l="l" r="r" t="t"/>
              <a:pathLst>
                <a:path extrusionOk="0" h="5073" w="4502">
                  <a:moveTo>
                    <a:pt x="3834" y="643"/>
                  </a:moveTo>
                  <a:lnTo>
                    <a:pt x="3834" y="3167"/>
                  </a:lnTo>
                  <a:lnTo>
                    <a:pt x="619" y="3167"/>
                  </a:lnTo>
                  <a:lnTo>
                    <a:pt x="619" y="643"/>
                  </a:lnTo>
                  <a:close/>
                  <a:moveTo>
                    <a:pt x="0" y="0"/>
                  </a:moveTo>
                  <a:lnTo>
                    <a:pt x="0" y="3810"/>
                  </a:lnTo>
                  <a:lnTo>
                    <a:pt x="1905" y="3810"/>
                  </a:lnTo>
                  <a:lnTo>
                    <a:pt x="1905" y="4453"/>
                  </a:lnTo>
                  <a:lnTo>
                    <a:pt x="1119" y="4453"/>
                  </a:lnTo>
                  <a:lnTo>
                    <a:pt x="1119" y="5073"/>
                  </a:lnTo>
                  <a:lnTo>
                    <a:pt x="3334" y="5073"/>
                  </a:lnTo>
                  <a:lnTo>
                    <a:pt x="3334" y="4453"/>
                  </a:lnTo>
                  <a:lnTo>
                    <a:pt x="2548" y="4453"/>
                  </a:lnTo>
                  <a:lnTo>
                    <a:pt x="2548" y="3810"/>
                  </a:lnTo>
                  <a:lnTo>
                    <a:pt x="4501" y="3810"/>
                  </a:lnTo>
                  <a:lnTo>
                    <a:pt x="45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2530213" y="1663808"/>
              <a:ext cx="51102" cy="222837"/>
            </a:xfrm>
            <a:custGeom>
              <a:rect b="b" l="l" r="r" t="t"/>
              <a:pathLst>
                <a:path extrusionOk="0" h="6336" w="1453">
                  <a:moveTo>
                    <a:pt x="0" y="1"/>
                  </a:moveTo>
                  <a:lnTo>
                    <a:pt x="0" y="644"/>
                  </a:lnTo>
                  <a:lnTo>
                    <a:pt x="500" y="644"/>
                  </a:lnTo>
                  <a:lnTo>
                    <a:pt x="500" y="5716"/>
                  </a:lnTo>
                  <a:lnTo>
                    <a:pt x="0" y="5716"/>
                  </a:lnTo>
                  <a:lnTo>
                    <a:pt x="0" y="6335"/>
                  </a:lnTo>
                  <a:lnTo>
                    <a:pt x="1143" y="6335"/>
                  </a:lnTo>
                  <a:lnTo>
                    <a:pt x="1143" y="3430"/>
                  </a:lnTo>
                  <a:lnTo>
                    <a:pt x="1453" y="3430"/>
                  </a:lnTo>
                  <a:lnTo>
                    <a:pt x="1453" y="2763"/>
                  </a:lnTo>
                  <a:lnTo>
                    <a:pt x="1143" y="2763"/>
                  </a:lnTo>
                  <a:lnTo>
                    <a:pt x="1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
            <p:cNvSpPr/>
            <p:nvPr/>
          </p:nvSpPr>
          <p:spPr>
            <a:xfrm>
              <a:off x="2602242" y="1654594"/>
              <a:ext cx="127351" cy="237925"/>
            </a:xfrm>
            <a:custGeom>
              <a:rect b="b" l="l" r="r" t="t"/>
              <a:pathLst>
                <a:path extrusionOk="0" h="6765" w="3621">
                  <a:moveTo>
                    <a:pt x="2977" y="668"/>
                  </a:moveTo>
                  <a:lnTo>
                    <a:pt x="2977" y="6145"/>
                  </a:lnTo>
                  <a:lnTo>
                    <a:pt x="667" y="6145"/>
                  </a:lnTo>
                  <a:lnTo>
                    <a:pt x="667" y="668"/>
                  </a:lnTo>
                  <a:close/>
                  <a:moveTo>
                    <a:pt x="0" y="1"/>
                  </a:moveTo>
                  <a:lnTo>
                    <a:pt x="0" y="6764"/>
                  </a:lnTo>
                  <a:lnTo>
                    <a:pt x="3620" y="6764"/>
                  </a:lnTo>
                  <a:lnTo>
                    <a:pt x="36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7"/>
            <p:cNvSpPr/>
            <p:nvPr/>
          </p:nvSpPr>
          <p:spPr>
            <a:xfrm>
              <a:off x="2648314" y="1700666"/>
              <a:ext cx="36858" cy="21805"/>
            </a:xfrm>
            <a:custGeom>
              <a:rect b="b" l="l" r="r" t="t"/>
              <a:pathLst>
                <a:path extrusionOk="0" h="620" w="1048">
                  <a:moveTo>
                    <a:pt x="0" y="1"/>
                  </a:moveTo>
                  <a:lnTo>
                    <a:pt x="0" y="620"/>
                  </a:lnTo>
                  <a:lnTo>
                    <a:pt x="1048" y="620"/>
                  </a:lnTo>
                  <a:lnTo>
                    <a:pt x="1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p:nvPr/>
          </p:nvSpPr>
          <p:spPr>
            <a:xfrm>
              <a:off x="2647470" y="1776880"/>
              <a:ext cx="36893" cy="22649"/>
            </a:xfrm>
            <a:custGeom>
              <a:rect b="b" l="l" r="r" t="t"/>
              <a:pathLst>
                <a:path extrusionOk="0" h="644" w="1049">
                  <a:moveTo>
                    <a:pt x="0" y="1"/>
                  </a:moveTo>
                  <a:lnTo>
                    <a:pt x="0" y="644"/>
                  </a:lnTo>
                  <a:lnTo>
                    <a:pt x="1048" y="644"/>
                  </a:lnTo>
                  <a:lnTo>
                    <a:pt x="1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7"/>
            <p:cNvSpPr/>
            <p:nvPr/>
          </p:nvSpPr>
          <p:spPr>
            <a:xfrm>
              <a:off x="2647470" y="1824641"/>
              <a:ext cx="36893" cy="21805"/>
            </a:xfrm>
            <a:custGeom>
              <a:rect b="b" l="l" r="r" t="t"/>
              <a:pathLst>
                <a:path extrusionOk="0" h="620" w="1049">
                  <a:moveTo>
                    <a:pt x="0" y="0"/>
                  </a:moveTo>
                  <a:lnTo>
                    <a:pt x="0" y="619"/>
                  </a:lnTo>
                  <a:lnTo>
                    <a:pt x="1048" y="619"/>
                  </a:lnTo>
                  <a:lnTo>
                    <a:pt x="10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47"/>
          <p:cNvGrpSpPr/>
          <p:nvPr/>
        </p:nvGrpSpPr>
        <p:grpSpPr>
          <a:xfrm>
            <a:off x="1538402" y="2926446"/>
            <a:ext cx="268066" cy="377796"/>
            <a:chOff x="8099102" y="3374090"/>
            <a:chExt cx="268066" cy="377796"/>
          </a:xfrm>
        </p:grpSpPr>
        <p:sp>
          <p:nvSpPr>
            <p:cNvPr id="550" name="Google Shape;550;p47"/>
            <p:cNvSpPr/>
            <p:nvPr/>
          </p:nvSpPr>
          <p:spPr>
            <a:xfrm>
              <a:off x="8099102" y="3374090"/>
              <a:ext cx="268066" cy="377796"/>
            </a:xfrm>
            <a:custGeom>
              <a:rect b="b" l="l" r="r" t="t"/>
              <a:pathLst>
                <a:path extrusionOk="0" h="10742" w="7622">
                  <a:moveTo>
                    <a:pt x="3811" y="620"/>
                  </a:moveTo>
                  <a:cubicBezTo>
                    <a:pt x="4692" y="620"/>
                    <a:pt x="5526" y="739"/>
                    <a:pt x="6169" y="953"/>
                  </a:cubicBezTo>
                  <a:cubicBezTo>
                    <a:pt x="6812" y="1144"/>
                    <a:pt x="6955" y="1382"/>
                    <a:pt x="6955" y="1453"/>
                  </a:cubicBezTo>
                  <a:cubicBezTo>
                    <a:pt x="6955" y="1501"/>
                    <a:pt x="6812" y="1739"/>
                    <a:pt x="6169" y="1954"/>
                  </a:cubicBezTo>
                  <a:cubicBezTo>
                    <a:pt x="5526" y="2168"/>
                    <a:pt x="4692" y="2287"/>
                    <a:pt x="3811" y="2287"/>
                  </a:cubicBezTo>
                  <a:cubicBezTo>
                    <a:pt x="2906" y="2287"/>
                    <a:pt x="2073" y="2168"/>
                    <a:pt x="1453" y="1954"/>
                  </a:cubicBezTo>
                  <a:cubicBezTo>
                    <a:pt x="810" y="1739"/>
                    <a:pt x="644" y="1501"/>
                    <a:pt x="644" y="1453"/>
                  </a:cubicBezTo>
                  <a:cubicBezTo>
                    <a:pt x="644" y="1382"/>
                    <a:pt x="810" y="1192"/>
                    <a:pt x="1453" y="953"/>
                  </a:cubicBezTo>
                  <a:cubicBezTo>
                    <a:pt x="2073" y="739"/>
                    <a:pt x="2906" y="620"/>
                    <a:pt x="3811" y="620"/>
                  </a:cubicBezTo>
                  <a:close/>
                  <a:moveTo>
                    <a:pt x="6931" y="2311"/>
                  </a:moveTo>
                  <a:lnTo>
                    <a:pt x="6931" y="4073"/>
                  </a:lnTo>
                  <a:lnTo>
                    <a:pt x="7002" y="4073"/>
                  </a:lnTo>
                  <a:cubicBezTo>
                    <a:pt x="7002" y="4121"/>
                    <a:pt x="6835" y="4359"/>
                    <a:pt x="6192" y="4573"/>
                  </a:cubicBezTo>
                  <a:cubicBezTo>
                    <a:pt x="5573" y="4787"/>
                    <a:pt x="4740" y="4907"/>
                    <a:pt x="3811" y="4907"/>
                  </a:cubicBezTo>
                  <a:cubicBezTo>
                    <a:pt x="2882" y="4907"/>
                    <a:pt x="2073" y="4787"/>
                    <a:pt x="1430" y="4573"/>
                  </a:cubicBezTo>
                  <a:cubicBezTo>
                    <a:pt x="763" y="4359"/>
                    <a:pt x="620" y="4121"/>
                    <a:pt x="620" y="4073"/>
                  </a:cubicBezTo>
                  <a:lnTo>
                    <a:pt x="620" y="2311"/>
                  </a:lnTo>
                  <a:cubicBezTo>
                    <a:pt x="763" y="2406"/>
                    <a:pt x="977" y="2501"/>
                    <a:pt x="1215" y="2573"/>
                  </a:cubicBezTo>
                  <a:cubicBezTo>
                    <a:pt x="1906" y="2787"/>
                    <a:pt x="2835" y="2930"/>
                    <a:pt x="3787" y="2930"/>
                  </a:cubicBezTo>
                  <a:cubicBezTo>
                    <a:pt x="4740" y="2930"/>
                    <a:pt x="5645" y="2811"/>
                    <a:pt x="6335" y="2573"/>
                  </a:cubicBezTo>
                  <a:cubicBezTo>
                    <a:pt x="6574" y="2501"/>
                    <a:pt x="6788" y="2406"/>
                    <a:pt x="6931" y="2311"/>
                  </a:cubicBezTo>
                  <a:close/>
                  <a:moveTo>
                    <a:pt x="6931" y="4930"/>
                  </a:moveTo>
                  <a:lnTo>
                    <a:pt x="6931" y="6693"/>
                  </a:lnTo>
                  <a:lnTo>
                    <a:pt x="7002" y="6693"/>
                  </a:lnTo>
                  <a:cubicBezTo>
                    <a:pt x="7002" y="6740"/>
                    <a:pt x="6835" y="6978"/>
                    <a:pt x="6192" y="7193"/>
                  </a:cubicBezTo>
                  <a:cubicBezTo>
                    <a:pt x="5573" y="7407"/>
                    <a:pt x="4740" y="7526"/>
                    <a:pt x="3811" y="7526"/>
                  </a:cubicBezTo>
                  <a:cubicBezTo>
                    <a:pt x="2882" y="7526"/>
                    <a:pt x="2073" y="7407"/>
                    <a:pt x="1430" y="7193"/>
                  </a:cubicBezTo>
                  <a:cubicBezTo>
                    <a:pt x="763" y="6978"/>
                    <a:pt x="620" y="6740"/>
                    <a:pt x="620" y="6693"/>
                  </a:cubicBezTo>
                  <a:lnTo>
                    <a:pt x="620" y="4930"/>
                  </a:lnTo>
                  <a:cubicBezTo>
                    <a:pt x="763" y="5026"/>
                    <a:pt x="977" y="5121"/>
                    <a:pt x="1215" y="5192"/>
                  </a:cubicBezTo>
                  <a:cubicBezTo>
                    <a:pt x="1906" y="5407"/>
                    <a:pt x="2835" y="5550"/>
                    <a:pt x="3787" y="5550"/>
                  </a:cubicBezTo>
                  <a:cubicBezTo>
                    <a:pt x="4740" y="5550"/>
                    <a:pt x="5645" y="5430"/>
                    <a:pt x="6335" y="5192"/>
                  </a:cubicBezTo>
                  <a:cubicBezTo>
                    <a:pt x="6574" y="5121"/>
                    <a:pt x="6788" y="5026"/>
                    <a:pt x="6931" y="4930"/>
                  </a:cubicBezTo>
                  <a:close/>
                  <a:moveTo>
                    <a:pt x="6931" y="7526"/>
                  </a:moveTo>
                  <a:lnTo>
                    <a:pt x="6931" y="9288"/>
                  </a:lnTo>
                  <a:cubicBezTo>
                    <a:pt x="7002" y="9336"/>
                    <a:pt x="6835" y="9574"/>
                    <a:pt x="6192" y="9788"/>
                  </a:cubicBezTo>
                  <a:cubicBezTo>
                    <a:pt x="5573" y="10003"/>
                    <a:pt x="4740" y="10122"/>
                    <a:pt x="3811" y="10122"/>
                  </a:cubicBezTo>
                  <a:cubicBezTo>
                    <a:pt x="2882" y="10122"/>
                    <a:pt x="2073" y="10003"/>
                    <a:pt x="1430" y="9788"/>
                  </a:cubicBezTo>
                  <a:cubicBezTo>
                    <a:pt x="763" y="9574"/>
                    <a:pt x="620" y="9336"/>
                    <a:pt x="620" y="9288"/>
                  </a:cubicBezTo>
                  <a:lnTo>
                    <a:pt x="620" y="7526"/>
                  </a:lnTo>
                  <a:cubicBezTo>
                    <a:pt x="763" y="7621"/>
                    <a:pt x="977" y="7693"/>
                    <a:pt x="1215" y="7788"/>
                  </a:cubicBezTo>
                  <a:cubicBezTo>
                    <a:pt x="1906" y="8002"/>
                    <a:pt x="2835" y="8145"/>
                    <a:pt x="3787" y="8145"/>
                  </a:cubicBezTo>
                  <a:cubicBezTo>
                    <a:pt x="4740" y="8145"/>
                    <a:pt x="5645" y="8026"/>
                    <a:pt x="6335" y="7788"/>
                  </a:cubicBezTo>
                  <a:cubicBezTo>
                    <a:pt x="6574" y="7693"/>
                    <a:pt x="6788" y="7621"/>
                    <a:pt x="6931" y="7526"/>
                  </a:cubicBezTo>
                  <a:close/>
                  <a:moveTo>
                    <a:pt x="3811" y="1"/>
                  </a:moveTo>
                  <a:cubicBezTo>
                    <a:pt x="2858" y="1"/>
                    <a:pt x="1930" y="120"/>
                    <a:pt x="1239" y="358"/>
                  </a:cubicBezTo>
                  <a:cubicBezTo>
                    <a:pt x="239" y="668"/>
                    <a:pt x="1" y="1120"/>
                    <a:pt x="1" y="1453"/>
                  </a:cubicBezTo>
                  <a:lnTo>
                    <a:pt x="1" y="9288"/>
                  </a:lnTo>
                  <a:cubicBezTo>
                    <a:pt x="1" y="9598"/>
                    <a:pt x="215" y="10050"/>
                    <a:pt x="1239" y="10384"/>
                  </a:cubicBezTo>
                  <a:cubicBezTo>
                    <a:pt x="1930" y="10598"/>
                    <a:pt x="2858" y="10741"/>
                    <a:pt x="3811" y="10741"/>
                  </a:cubicBezTo>
                  <a:cubicBezTo>
                    <a:pt x="4764" y="10741"/>
                    <a:pt x="5692" y="10622"/>
                    <a:pt x="6359" y="10384"/>
                  </a:cubicBezTo>
                  <a:cubicBezTo>
                    <a:pt x="7383" y="10050"/>
                    <a:pt x="7621" y="9598"/>
                    <a:pt x="7621" y="9288"/>
                  </a:cubicBezTo>
                  <a:lnTo>
                    <a:pt x="7621" y="1453"/>
                  </a:lnTo>
                  <a:cubicBezTo>
                    <a:pt x="7621" y="1120"/>
                    <a:pt x="7407" y="668"/>
                    <a:pt x="6359" y="358"/>
                  </a:cubicBezTo>
                  <a:cubicBezTo>
                    <a:pt x="5692" y="144"/>
                    <a:pt x="4764" y="1"/>
                    <a:pt x="3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7"/>
            <p:cNvSpPr/>
            <p:nvPr/>
          </p:nvSpPr>
          <p:spPr>
            <a:xfrm>
              <a:off x="8295104" y="3491347"/>
              <a:ext cx="25147" cy="21805"/>
            </a:xfrm>
            <a:custGeom>
              <a:rect b="b" l="l" r="r" t="t"/>
              <a:pathLst>
                <a:path extrusionOk="0" h="620" w="715">
                  <a:moveTo>
                    <a:pt x="358" y="1"/>
                  </a:moveTo>
                  <a:cubicBezTo>
                    <a:pt x="191" y="1"/>
                    <a:pt x="48" y="120"/>
                    <a:pt x="24" y="263"/>
                  </a:cubicBezTo>
                  <a:cubicBezTo>
                    <a:pt x="0" y="477"/>
                    <a:pt x="143" y="620"/>
                    <a:pt x="310" y="620"/>
                  </a:cubicBezTo>
                  <a:cubicBezTo>
                    <a:pt x="477" y="620"/>
                    <a:pt x="619" y="501"/>
                    <a:pt x="643" y="358"/>
                  </a:cubicBezTo>
                  <a:cubicBezTo>
                    <a:pt x="715" y="168"/>
                    <a:pt x="524"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7"/>
            <p:cNvSpPr/>
            <p:nvPr/>
          </p:nvSpPr>
          <p:spPr>
            <a:xfrm>
              <a:off x="8295104" y="3583492"/>
              <a:ext cx="25147" cy="21805"/>
            </a:xfrm>
            <a:custGeom>
              <a:rect b="b" l="l" r="r" t="t"/>
              <a:pathLst>
                <a:path extrusionOk="0" h="620" w="715">
                  <a:moveTo>
                    <a:pt x="358" y="0"/>
                  </a:moveTo>
                  <a:cubicBezTo>
                    <a:pt x="191" y="0"/>
                    <a:pt x="48" y="96"/>
                    <a:pt x="24" y="262"/>
                  </a:cubicBezTo>
                  <a:cubicBezTo>
                    <a:pt x="0" y="453"/>
                    <a:pt x="143" y="620"/>
                    <a:pt x="310" y="620"/>
                  </a:cubicBezTo>
                  <a:cubicBezTo>
                    <a:pt x="477" y="620"/>
                    <a:pt x="619" y="500"/>
                    <a:pt x="643" y="358"/>
                  </a:cubicBezTo>
                  <a:cubicBezTo>
                    <a:pt x="715" y="143"/>
                    <a:pt x="524"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7"/>
            <p:cNvSpPr/>
            <p:nvPr/>
          </p:nvSpPr>
          <p:spPr>
            <a:xfrm>
              <a:off x="8295104" y="3675603"/>
              <a:ext cx="25147" cy="21841"/>
            </a:xfrm>
            <a:custGeom>
              <a:rect b="b" l="l" r="r" t="t"/>
              <a:pathLst>
                <a:path extrusionOk="0" h="621" w="715">
                  <a:moveTo>
                    <a:pt x="358" y="1"/>
                  </a:moveTo>
                  <a:cubicBezTo>
                    <a:pt x="191" y="1"/>
                    <a:pt x="48" y="120"/>
                    <a:pt x="24" y="263"/>
                  </a:cubicBezTo>
                  <a:cubicBezTo>
                    <a:pt x="0" y="453"/>
                    <a:pt x="143" y="620"/>
                    <a:pt x="310" y="620"/>
                  </a:cubicBezTo>
                  <a:cubicBezTo>
                    <a:pt x="477" y="620"/>
                    <a:pt x="619" y="501"/>
                    <a:pt x="643" y="358"/>
                  </a:cubicBezTo>
                  <a:cubicBezTo>
                    <a:pt x="715" y="144"/>
                    <a:pt x="524" y="1"/>
                    <a:pt x="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47"/>
          <p:cNvSpPr txBox="1"/>
          <p:nvPr/>
        </p:nvSpPr>
        <p:spPr>
          <a:xfrm>
            <a:off x="621675" y="3569600"/>
            <a:ext cx="21015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00C3B1"/>
                </a:solidFill>
                <a:latin typeface="Orbitron"/>
                <a:ea typeface="Orbitron"/>
                <a:cs typeface="Orbitron"/>
                <a:sym typeface="Orbitron"/>
              </a:rPr>
              <a:t>Data &amp; </a:t>
            </a:r>
            <a:r>
              <a:rPr b="1" lang="en" sz="2000">
                <a:solidFill>
                  <a:srgbClr val="00C3B1"/>
                </a:solidFill>
                <a:latin typeface="Orbitron"/>
                <a:ea typeface="Orbitron"/>
                <a:cs typeface="Orbitron"/>
                <a:sym typeface="Orbitron"/>
              </a:rPr>
              <a:t>Visualization</a:t>
            </a:r>
            <a:endParaRPr b="1" sz="2000">
              <a:solidFill>
                <a:srgbClr val="00C3B1"/>
              </a:solidFill>
              <a:latin typeface="Orbitron"/>
              <a:ea typeface="Orbitron"/>
              <a:cs typeface="Orbitron"/>
              <a:sym typeface="Orbitron"/>
            </a:endParaRPr>
          </a:p>
        </p:txBody>
      </p:sp>
      <p:sp>
        <p:nvSpPr>
          <p:cNvPr id="555" name="Google Shape;555;p47"/>
          <p:cNvSpPr txBox="1"/>
          <p:nvPr/>
        </p:nvSpPr>
        <p:spPr>
          <a:xfrm>
            <a:off x="6431425" y="3569600"/>
            <a:ext cx="2163900" cy="7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C3B1"/>
                </a:solidFill>
                <a:latin typeface="Orbitron"/>
                <a:ea typeface="Orbitron"/>
                <a:cs typeface="Orbitron"/>
                <a:sym typeface="Orbitron"/>
              </a:rPr>
              <a:t>Text Preprocessing &amp; Scraping Tools</a:t>
            </a:r>
            <a:endParaRPr b="1" sz="1600">
              <a:solidFill>
                <a:srgbClr val="00C3B1"/>
              </a:solidFill>
              <a:latin typeface="Orbitron"/>
              <a:ea typeface="Orbitron"/>
              <a:cs typeface="Orbitron"/>
              <a:sym typeface="Orbitron"/>
            </a:endParaRPr>
          </a:p>
        </p:txBody>
      </p:sp>
      <p:cxnSp>
        <p:nvCxnSpPr>
          <p:cNvPr id="556" name="Google Shape;556;p47"/>
          <p:cNvCxnSpPr>
            <a:stCxn id="538" idx="2"/>
            <a:endCxn id="535" idx="6"/>
          </p:cNvCxnSpPr>
          <p:nvPr/>
        </p:nvCxnSpPr>
        <p:spPr>
          <a:xfrm flipH="1" rot="-5400000">
            <a:off x="5746700" y="1005186"/>
            <a:ext cx="557400" cy="2913300"/>
          </a:xfrm>
          <a:prstGeom prst="bentConnector3">
            <a:avLst>
              <a:gd fmla="val 49997" name="adj1"/>
            </a:avLst>
          </a:prstGeom>
          <a:noFill/>
          <a:ln cap="flat" cmpd="sng" w="19050">
            <a:solidFill>
              <a:schemeClr val="dk1"/>
            </a:solidFill>
            <a:prstDash val="solid"/>
            <a:round/>
            <a:headEnd len="med" w="med" type="none"/>
            <a:tailEnd len="med" w="med" type="none"/>
          </a:ln>
        </p:spPr>
      </p:cxnSp>
      <p:cxnSp>
        <p:nvCxnSpPr>
          <p:cNvPr id="557" name="Google Shape;557;p47"/>
          <p:cNvCxnSpPr>
            <a:stCxn id="538" idx="2"/>
            <a:endCxn id="533" idx="6"/>
          </p:cNvCxnSpPr>
          <p:nvPr/>
        </p:nvCxnSpPr>
        <p:spPr>
          <a:xfrm rot="5400000">
            <a:off x="2841950" y="1013736"/>
            <a:ext cx="557400" cy="2896200"/>
          </a:xfrm>
          <a:prstGeom prst="bentConnector3">
            <a:avLst>
              <a:gd fmla="val 49997" name="adj1"/>
            </a:avLst>
          </a:prstGeom>
          <a:noFill/>
          <a:ln cap="flat" cmpd="sng" w="19050">
            <a:solidFill>
              <a:schemeClr val="dk1"/>
            </a:solidFill>
            <a:prstDash val="solid"/>
            <a:round/>
            <a:headEnd len="med" w="med" type="none"/>
            <a:tailEnd len="med" w="med" type="none"/>
          </a:ln>
        </p:spPr>
      </p:cxnSp>
      <p:grpSp>
        <p:nvGrpSpPr>
          <p:cNvPr id="558" name="Google Shape;558;p47"/>
          <p:cNvGrpSpPr/>
          <p:nvPr/>
        </p:nvGrpSpPr>
        <p:grpSpPr>
          <a:xfrm>
            <a:off x="7291599" y="2941455"/>
            <a:ext cx="381102" cy="380293"/>
            <a:chOff x="2349299" y="4015661"/>
            <a:chExt cx="381102" cy="380293"/>
          </a:xfrm>
        </p:grpSpPr>
        <p:sp>
          <p:nvSpPr>
            <p:cNvPr id="559" name="Google Shape;559;p47"/>
            <p:cNvSpPr/>
            <p:nvPr/>
          </p:nvSpPr>
          <p:spPr>
            <a:xfrm>
              <a:off x="2408771" y="4120362"/>
              <a:ext cx="46073" cy="21805"/>
            </a:xfrm>
            <a:custGeom>
              <a:rect b="b" l="l" r="r" t="t"/>
              <a:pathLst>
                <a:path extrusionOk="0" h="620" w="1310">
                  <a:moveTo>
                    <a:pt x="0" y="0"/>
                  </a:moveTo>
                  <a:lnTo>
                    <a:pt x="0" y="620"/>
                  </a:lnTo>
                  <a:lnTo>
                    <a:pt x="1310" y="620"/>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7"/>
            <p:cNvSpPr/>
            <p:nvPr/>
          </p:nvSpPr>
          <p:spPr>
            <a:xfrm>
              <a:off x="2408771" y="4162250"/>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7"/>
            <p:cNvSpPr/>
            <p:nvPr/>
          </p:nvSpPr>
          <p:spPr>
            <a:xfrm>
              <a:off x="2408771" y="4203293"/>
              <a:ext cx="46073" cy="21805"/>
            </a:xfrm>
            <a:custGeom>
              <a:rect b="b" l="l" r="r" t="t"/>
              <a:pathLst>
                <a:path extrusionOk="0" h="620" w="1310">
                  <a:moveTo>
                    <a:pt x="0" y="0"/>
                  </a:moveTo>
                  <a:lnTo>
                    <a:pt x="0" y="619"/>
                  </a:lnTo>
                  <a:lnTo>
                    <a:pt x="1310" y="619"/>
                  </a:lnTo>
                  <a:lnTo>
                    <a:pt x="13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7"/>
            <p:cNvSpPr/>
            <p:nvPr/>
          </p:nvSpPr>
          <p:spPr>
            <a:xfrm>
              <a:off x="2408771" y="4245146"/>
              <a:ext cx="46073" cy="21805"/>
            </a:xfrm>
            <a:custGeom>
              <a:rect b="b" l="l" r="r" t="t"/>
              <a:pathLst>
                <a:path extrusionOk="0" h="620" w="1310">
                  <a:moveTo>
                    <a:pt x="0" y="1"/>
                  </a:moveTo>
                  <a:lnTo>
                    <a:pt x="0" y="620"/>
                  </a:lnTo>
                  <a:lnTo>
                    <a:pt x="1310" y="620"/>
                  </a:lnTo>
                  <a:lnTo>
                    <a:pt x="1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7"/>
            <p:cNvSpPr/>
            <p:nvPr/>
          </p:nvSpPr>
          <p:spPr>
            <a:xfrm>
              <a:off x="2597212" y="4260234"/>
              <a:ext cx="73751" cy="73751"/>
            </a:xfrm>
            <a:custGeom>
              <a:rect b="b" l="l" r="r" t="t"/>
              <a:pathLst>
                <a:path extrusionOk="0" h="2097" w="2097">
                  <a:moveTo>
                    <a:pt x="1048" y="667"/>
                  </a:moveTo>
                  <a:cubicBezTo>
                    <a:pt x="1286" y="667"/>
                    <a:pt x="1453" y="834"/>
                    <a:pt x="1453" y="1072"/>
                  </a:cubicBezTo>
                  <a:cubicBezTo>
                    <a:pt x="1453" y="1310"/>
                    <a:pt x="1286" y="1501"/>
                    <a:pt x="1048" y="1501"/>
                  </a:cubicBezTo>
                  <a:cubicBezTo>
                    <a:pt x="810" y="1501"/>
                    <a:pt x="620" y="1310"/>
                    <a:pt x="620" y="1072"/>
                  </a:cubicBezTo>
                  <a:cubicBezTo>
                    <a:pt x="620" y="834"/>
                    <a:pt x="810" y="667"/>
                    <a:pt x="1048" y="667"/>
                  </a:cubicBezTo>
                  <a:close/>
                  <a:moveTo>
                    <a:pt x="1048" y="0"/>
                  </a:moveTo>
                  <a:cubicBezTo>
                    <a:pt x="453" y="0"/>
                    <a:pt x="0" y="477"/>
                    <a:pt x="0" y="1048"/>
                  </a:cubicBezTo>
                  <a:cubicBezTo>
                    <a:pt x="0" y="1644"/>
                    <a:pt x="477" y="2096"/>
                    <a:pt x="1048" y="2096"/>
                  </a:cubicBezTo>
                  <a:cubicBezTo>
                    <a:pt x="1596" y="2096"/>
                    <a:pt x="2096" y="1620"/>
                    <a:pt x="2096" y="1048"/>
                  </a:cubicBezTo>
                  <a:cubicBezTo>
                    <a:pt x="2096" y="477"/>
                    <a:pt x="1620" y="0"/>
                    <a:pt x="1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p:nvPr/>
          </p:nvSpPr>
          <p:spPr>
            <a:xfrm>
              <a:off x="2349299" y="4015661"/>
              <a:ext cx="381102" cy="380293"/>
            </a:xfrm>
            <a:custGeom>
              <a:rect b="b" l="l" r="r" t="t"/>
              <a:pathLst>
                <a:path extrusionOk="0" h="10813" w="10836">
                  <a:moveTo>
                    <a:pt x="1334" y="620"/>
                  </a:moveTo>
                  <a:lnTo>
                    <a:pt x="1334" y="1310"/>
                  </a:lnTo>
                  <a:lnTo>
                    <a:pt x="643" y="1310"/>
                  </a:lnTo>
                  <a:lnTo>
                    <a:pt x="643" y="620"/>
                  </a:lnTo>
                  <a:close/>
                  <a:moveTo>
                    <a:pt x="9074" y="620"/>
                  </a:moveTo>
                  <a:lnTo>
                    <a:pt x="9074" y="1310"/>
                  </a:lnTo>
                  <a:lnTo>
                    <a:pt x="1953" y="1310"/>
                  </a:lnTo>
                  <a:lnTo>
                    <a:pt x="1953" y="620"/>
                  </a:lnTo>
                  <a:close/>
                  <a:moveTo>
                    <a:pt x="9074" y="1930"/>
                  </a:moveTo>
                  <a:lnTo>
                    <a:pt x="9074" y="5930"/>
                  </a:lnTo>
                  <a:cubicBezTo>
                    <a:pt x="9026" y="5883"/>
                    <a:pt x="8978" y="5859"/>
                    <a:pt x="8931" y="5859"/>
                  </a:cubicBezTo>
                  <a:lnTo>
                    <a:pt x="8812" y="5287"/>
                  </a:lnTo>
                  <a:lnTo>
                    <a:pt x="7430" y="5287"/>
                  </a:lnTo>
                  <a:lnTo>
                    <a:pt x="7311" y="5859"/>
                  </a:lnTo>
                  <a:cubicBezTo>
                    <a:pt x="7264" y="5883"/>
                    <a:pt x="7192" y="5883"/>
                    <a:pt x="7168" y="5930"/>
                  </a:cubicBezTo>
                  <a:lnTo>
                    <a:pt x="6692" y="5621"/>
                  </a:lnTo>
                  <a:lnTo>
                    <a:pt x="5716" y="6597"/>
                  </a:lnTo>
                  <a:lnTo>
                    <a:pt x="6002" y="7073"/>
                  </a:lnTo>
                  <a:cubicBezTo>
                    <a:pt x="5978" y="7145"/>
                    <a:pt x="5954" y="7169"/>
                    <a:pt x="5954" y="7240"/>
                  </a:cubicBezTo>
                  <a:lnTo>
                    <a:pt x="5382" y="7359"/>
                  </a:lnTo>
                  <a:lnTo>
                    <a:pt x="5382" y="8217"/>
                  </a:lnTo>
                  <a:lnTo>
                    <a:pt x="691" y="8217"/>
                  </a:lnTo>
                  <a:lnTo>
                    <a:pt x="691" y="1930"/>
                  </a:lnTo>
                  <a:close/>
                  <a:moveTo>
                    <a:pt x="8240" y="5930"/>
                  </a:moveTo>
                  <a:lnTo>
                    <a:pt x="8335" y="6335"/>
                  </a:lnTo>
                  <a:lnTo>
                    <a:pt x="8502" y="6407"/>
                  </a:lnTo>
                  <a:cubicBezTo>
                    <a:pt x="8621" y="6430"/>
                    <a:pt x="8788" y="6478"/>
                    <a:pt x="8907" y="6550"/>
                  </a:cubicBezTo>
                  <a:lnTo>
                    <a:pt x="9074" y="6645"/>
                  </a:lnTo>
                  <a:lnTo>
                    <a:pt x="9431" y="6407"/>
                  </a:lnTo>
                  <a:lnTo>
                    <a:pt x="9693" y="6669"/>
                  </a:lnTo>
                  <a:lnTo>
                    <a:pt x="9455" y="7026"/>
                  </a:lnTo>
                  <a:lnTo>
                    <a:pt x="9550" y="7193"/>
                  </a:lnTo>
                  <a:cubicBezTo>
                    <a:pt x="9621" y="7312"/>
                    <a:pt x="9669" y="7431"/>
                    <a:pt x="9693" y="7597"/>
                  </a:cubicBezTo>
                  <a:lnTo>
                    <a:pt x="9764" y="7764"/>
                  </a:lnTo>
                  <a:lnTo>
                    <a:pt x="10169" y="7859"/>
                  </a:lnTo>
                  <a:lnTo>
                    <a:pt x="10169" y="8217"/>
                  </a:lnTo>
                  <a:lnTo>
                    <a:pt x="9764" y="8312"/>
                  </a:lnTo>
                  <a:lnTo>
                    <a:pt x="9693" y="8479"/>
                  </a:lnTo>
                  <a:cubicBezTo>
                    <a:pt x="9669" y="8598"/>
                    <a:pt x="9621" y="8740"/>
                    <a:pt x="9550" y="8860"/>
                  </a:cubicBezTo>
                  <a:lnTo>
                    <a:pt x="9455" y="9050"/>
                  </a:lnTo>
                  <a:lnTo>
                    <a:pt x="9693" y="9407"/>
                  </a:lnTo>
                  <a:lnTo>
                    <a:pt x="9431" y="9669"/>
                  </a:lnTo>
                  <a:lnTo>
                    <a:pt x="9074" y="9431"/>
                  </a:lnTo>
                  <a:lnTo>
                    <a:pt x="8907" y="9526"/>
                  </a:lnTo>
                  <a:cubicBezTo>
                    <a:pt x="8788" y="9574"/>
                    <a:pt x="8669" y="9645"/>
                    <a:pt x="8502" y="9669"/>
                  </a:cubicBezTo>
                  <a:lnTo>
                    <a:pt x="8335" y="9741"/>
                  </a:lnTo>
                  <a:lnTo>
                    <a:pt x="8240" y="10146"/>
                  </a:lnTo>
                  <a:lnTo>
                    <a:pt x="7883" y="10146"/>
                  </a:lnTo>
                  <a:lnTo>
                    <a:pt x="7788" y="9741"/>
                  </a:lnTo>
                  <a:lnTo>
                    <a:pt x="7621" y="9669"/>
                  </a:lnTo>
                  <a:cubicBezTo>
                    <a:pt x="7502" y="9645"/>
                    <a:pt x="7359" y="9574"/>
                    <a:pt x="7216" y="9526"/>
                  </a:cubicBezTo>
                  <a:lnTo>
                    <a:pt x="7049" y="9431"/>
                  </a:lnTo>
                  <a:lnTo>
                    <a:pt x="6692" y="9669"/>
                  </a:lnTo>
                  <a:lnTo>
                    <a:pt x="6430" y="9407"/>
                  </a:lnTo>
                  <a:lnTo>
                    <a:pt x="6668" y="9050"/>
                  </a:lnTo>
                  <a:lnTo>
                    <a:pt x="6573" y="8860"/>
                  </a:lnTo>
                  <a:cubicBezTo>
                    <a:pt x="6502" y="8740"/>
                    <a:pt x="6454" y="8621"/>
                    <a:pt x="6430" y="8479"/>
                  </a:cubicBezTo>
                  <a:lnTo>
                    <a:pt x="6359" y="8312"/>
                  </a:lnTo>
                  <a:lnTo>
                    <a:pt x="5954" y="8217"/>
                  </a:lnTo>
                  <a:lnTo>
                    <a:pt x="5954" y="7859"/>
                  </a:lnTo>
                  <a:lnTo>
                    <a:pt x="6359" y="7764"/>
                  </a:lnTo>
                  <a:lnTo>
                    <a:pt x="6430" y="7597"/>
                  </a:lnTo>
                  <a:cubicBezTo>
                    <a:pt x="6454" y="7478"/>
                    <a:pt x="6502" y="7312"/>
                    <a:pt x="6573" y="7193"/>
                  </a:cubicBezTo>
                  <a:lnTo>
                    <a:pt x="6668" y="7026"/>
                  </a:lnTo>
                  <a:lnTo>
                    <a:pt x="6430" y="6669"/>
                  </a:lnTo>
                  <a:lnTo>
                    <a:pt x="6692" y="6407"/>
                  </a:lnTo>
                  <a:lnTo>
                    <a:pt x="7049" y="6645"/>
                  </a:lnTo>
                  <a:lnTo>
                    <a:pt x="7216" y="6550"/>
                  </a:lnTo>
                  <a:cubicBezTo>
                    <a:pt x="7335" y="6478"/>
                    <a:pt x="7454" y="6430"/>
                    <a:pt x="7621" y="6407"/>
                  </a:cubicBezTo>
                  <a:lnTo>
                    <a:pt x="7788" y="6335"/>
                  </a:lnTo>
                  <a:lnTo>
                    <a:pt x="7883" y="5930"/>
                  </a:lnTo>
                  <a:close/>
                  <a:moveTo>
                    <a:pt x="0" y="1"/>
                  </a:moveTo>
                  <a:lnTo>
                    <a:pt x="0" y="1930"/>
                  </a:lnTo>
                  <a:lnTo>
                    <a:pt x="0" y="8860"/>
                  </a:lnTo>
                  <a:lnTo>
                    <a:pt x="5906" y="8860"/>
                  </a:lnTo>
                  <a:cubicBezTo>
                    <a:pt x="5954" y="8931"/>
                    <a:pt x="5954" y="8955"/>
                    <a:pt x="5978" y="9026"/>
                  </a:cubicBezTo>
                  <a:lnTo>
                    <a:pt x="5668" y="9503"/>
                  </a:lnTo>
                  <a:lnTo>
                    <a:pt x="6668" y="10479"/>
                  </a:lnTo>
                  <a:lnTo>
                    <a:pt x="7145" y="10169"/>
                  </a:lnTo>
                  <a:cubicBezTo>
                    <a:pt x="7192" y="10217"/>
                    <a:pt x="7240" y="10241"/>
                    <a:pt x="7288" y="10241"/>
                  </a:cubicBezTo>
                  <a:lnTo>
                    <a:pt x="7407" y="10812"/>
                  </a:lnTo>
                  <a:lnTo>
                    <a:pt x="8788" y="10812"/>
                  </a:lnTo>
                  <a:lnTo>
                    <a:pt x="8883" y="10241"/>
                  </a:lnTo>
                  <a:cubicBezTo>
                    <a:pt x="8955" y="10217"/>
                    <a:pt x="9002" y="10217"/>
                    <a:pt x="9050" y="10169"/>
                  </a:cubicBezTo>
                  <a:lnTo>
                    <a:pt x="9526" y="10479"/>
                  </a:lnTo>
                  <a:lnTo>
                    <a:pt x="10502" y="9503"/>
                  </a:lnTo>
                  <a:lnTo>
                    <a:pt x="10217" y="9026"/>
                  </a:lnTo>
                  <a:cubicBezTo>
                    <a:pt x="10241" y="8955"/>
                    <a:pt x="10264" y="8931"/>
                    <a:pt x="10264" y="8860"/>
                  </a:cubicBezTo>
                  <a:lnTo>
                    <a:pt x="10836" y="8717"/>
                  </a:lnTo>
                  <a:lnTo>
                    <a:pt x="10836" y="7359"/>
                  </a:lnTo>
                  <a:lnTo>
                    <a:pt x="10264" y="7240"/>
                  </a:lnTo>
                  <a:cubicBezTo>
                    <a:pt x="10241" y="7169"/>
                    <a:pt x="10241" y="7145"/>
                    <a:pt x="10217" y="7073"/>
                  </a:cubicBezTo>
                  <a:lnTo>
                    <a:pt x="10502" y="6597"/>
                  </a:lnTo>
                  <a:lnTo>
                    <a:pt x="9693" y="5811"/>
                  </a:lnTo>
                  <a:lnTo>
                    <a:pt x="9693" y="1930"/>
                  </a:lnTo>
                  <a:lnTo>
                    <a:pt x="9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7"/>
            <p:cNvSpPr/>
            <p:nvPr/>
          </p:nvSpPr>
          <p:spPr>
            <a:xfrm>
              <a:off x="2493355" y="4120362"/>
              <a:ext cx="140750" cy="21805"/>
            </a:xfrm>
            <a:custGeom>
              <a:rect b="b" l="l" r="r" t="t"/>
              <a:pathLst>
                <a:path extrusionOk="0" h="620" w="4002">
                  <a:moveTo>
                    <a:pt x="0" y="0"/>
                  </a:moveTo>
                  <a:lnTo>
                    <a:pt x="0" y="620"/>
                  </a:lnTo>
                  <a:lnTo>
                    <a:pt x="4001" y="620"/>
                  </a:lnTo>
                  <a:lnTo>
                    <a:pt x="4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p:nvPr/>
          </p:nvSpPr>
          <p:spPr>
            <a:xfrm>
              <a:off x="2492511" y="4162250"/>
              <a:ext cx="108921" cy="21805"/>
            </a:xfrm>
            <a:custGeom>
              <a:rect b="b" l="l" r="r" t="t"/>
              <a:pathLst>
                <a:path extrusionOk="0" h="620" w="3097">
                  <a:moveTo>
                    <a:pt x="1" y="0"/>
                  </a:moveTo>
                  <a:lnTo>
                    <a:pt x="1" y="619"/>
                  </a:lnTo>
                  <a:lnTo>
                    <a:pt x="3096" y="619"/>
                  </a:lnTo>
                  <a:lnTo>
                    <a:pt x="3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p:nvPr/>
          </p:nvSpPr>
          <p:spPr>
            <a:xfrm>
              <a:off x="2492511" y="4203293"/>
              <a:ext cx="66190" cy="21805"/>
            </a:xfrm>
            <a:custGeom>
              <a:rect b="b" l="l" r="r" t="t"/>
              <a:pathLst>
                <a:path extrusionOk="0" h="620" w="1882">
                  <a:moveTo>
                    <a:pt x="1" y="0"/>
                  </a:moveTo>
                  <a:lnTo>
                    <a:pt x="1" y="619"/>
                  </a:lnTo>
                  <a:lnTo>
                    <a:pt x="1882" y="619"/>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p:nvPr/>
          </p:nvSpPr>
          <p:spPr>
            <a:xfrm>
              <a:off x="2493355" y="4245146"/>
              <a:ext cx="32708" cy="21805"/>
            </a:xfrm>
            <a:custGeom>
              <a:rect b="b" l="l" r="r" t="t"/>
              <a:pathLst>
                <a:path extrusionOk="0" h="620" w="930">
                  <a:moveTo>
                    <a:pt x="0" y="1"/>
                  </a:moveTo>
                  <a:lnTo>
                    <a:pt x="0" y="620"/>
                  </a:lnTo>
                  <a:lnTo>
                    <a:pt x="929" y="620"/>
                  </a:ln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8"/>
          <p:cNvSpPr txBox="1"/>
          <p:nvPr>
            <p:ph type="title"/>
          </p:nvPr>
        </p:nvSpPr>
        <p:spPr>
          <a:xfrm>
            <a:off x="716400" y="1407450"/>
            <a:ext cx="3657000" cy="14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Handling &amp; Visualization</a:t>
            </a:r>
            <a:endParaRPr>
              <a:solidFill>
                <a:schemeClr val="accent1"/>
              </a:solidFill>
            </a:endParaRPr>
          </a:p>
        </p:txBody>
      </p:sp>
      <p:sp>
        <p:nvSpPr>
          <p:cNvPr id="574" name="Google Shape;574;p48"/>
          <p:cNvSpPr txBox="1"/>
          <p:nvPr>
            <p:ph idx="1" type="subTitle"/>
          </p:nvPr>
        </p:nvSpPr>
        <p:spPr>
          <a:xfrm>
            <a:off x="716400" y="2717100"/>
            <a:ext cx="3430200" cy="10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Used for reading, cleaning, manipulating, structuring, and visualizing data/ results.</a:t>
            </a:r>
            <a:endParaRPr/>
          </a:p>
        </p:txBody>
      </p:sp>
      <p:grpSp>
        <p:nvGrpSpPr>
          <p:cNvPr id="575" name="Google Shape;575;p48"/>
          <p:cNvGrpSpPr/>
          <p:nvPr/>
        </p:nvGrpSpPr>
        <p:grpSpPr>
          <a:xfrm>
            <a:off x="717748" y="547962"/>
            <a:ext cx="3524473" cy="770700"/>
            <a:chOff x="717748" y="547962"/>
            <a:chExt cx="3524473" cy="770700"/>
          </a:xfrm>
        </p:grpSpPr>
        <p:grpSp>
          <p:nvGrpSpPr>
            <p:cNvPr id="576" name="Google Shape;576;p48"/>
            <p:cNvGrpSpPr/>
            <p:nvPr/>
          </p:nvGrpSpPr>
          <p:grpSpPr>
            <a:xfrm>
              <a:off x="2635120" y="547962"/>
              <a:ext cx="1607100" cy="770700"/>
              <a:chOff x="6439045" y="973325"/>
              <a:chExt cx="1607100" cy="770700"/>
            </a:xfrm>
          </p:grpSpPr>
          <p:sp>
            <p:nvSpPr>
              <p:cNvPr id="577" name="Google Shape;577;p48"/>
              <p:cNvSpPr/>
              <p:nvPr/>
            </p:nvSpPr>
            <p:spPr>
              <a:xfrm>
                <a:off x="6439045" y="973325"/>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txBox="1"/>
              <p:nvPr/>
            </p:nvSpPr>
            <p:spPr>
              <a:xfrm>
                <a:off x="6644250" y="1185275"/>
                <a:ext cx="1202400" cy="34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Orbitron"/>
                    <a:ea typeface="Orbitron"/>
                    <a:cs typeface="Orbitron"/>
                    <a:sym typeface="Orbitron"/>
                  </a:rPr>
                  <a:t>“CTRL”</a:t>
                </a:r>
                <a:endParaRPr b="1" sz="1800">
                  <a:solidFill>
                    <a:schemeClr val="dk1"/>
                  </a:solidFill>
                  <a:latin typeface="Orbitron"/>
                  <a:ea typeface="Orbitron"/>
                  <a:cs typeface="Orbitron"/>
                  <a:sym typeface="Orbitron"/>
                </a:endParaRPr>
              </a:p>
            </p:txBody>
          </p:sp>
        </p:grpSp>
        <p:grpSp>
          <p:nvGrpSpPr>
            <p:cNvPr id="579" name="Google Shape;579;p48"/>
            <p:cNvGrpSpPr/>
            <p:nvPr/>
          </p:nvGrpSpPr>
          <p:grpSpPr>
            <a:xfrm>
              <a:off x="717748" y="547962"/>
              <a:ext cx="1824300" cy="770700"/>
              <a:chOff x="4530590" y="973325"/>
              <a:chExt cx="1824300" cy="770700"/>
            </a:xfrm>
          </p:grpSpPr>
          <p:sp>
            <p:nvSpPr>
              <p:cNvPr id="580" name="Google Shape;580;p48"/>
              <p:cNvSpPr/>
              <p:nvPr/>
            </p:nvSpPr>
            <p:spPr>
              <a:xfrm>
                <a:off x="4530590" y="973325"/>
                <a:ext cx="18243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48"/>
              <p:cNvGrpSpPr/>
              <p:nvPr/>
            </p:nvGrpSpPr>
            <p:grpSpPr>
              <a:xfrm>
                <a:off x="4866951" y="1190700"/>
                <a:ext cx="1151579" cy="335950"/>
                <a:chOff x="4944375" y="1202084"/>
                <a:chExt cx="1151579" cy="335950"/>
              </a:xfrm>
            </p:grpSpPr>
            <p:sp>
              <p:nvSpPr>
                <p:cNvPr id="582" name="Google Shape;582;p48"/>
                <p:cNvSpPr/>
                <p:nvPr/>
              </p:nvSpPr>
              <p:spPr>
                <a:xfrm>
                  <a:off x="5816870" y="1202084"/>
                  <a:ext cx="279083" cy="313168"/>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48"/>
                <p:cNvCxnSpPr/>
                <p:nvPr/>
              </p:nvCxnSpPr>
              <p:spPr>
                <a:xfrm rot="10800000">
                  <a:off x="4944375" y="1353298"/>
                  <a:ext cx="1091700" cy="0"/>
                </a:xfrm>
                <a:prstGeom prst="straightConnector1">
                  <a:avLst/>
                </a:prstGeom>
                <a:noFill/>
                <a:ln cap="flat" cmpd="sng" w="38100">
                  <a:solidFill>
                    <a:schemeClr val="accent1"/>
                  </a:solidFill>
                  <a:prstDash val="solid"/>
                  <a:round/>
                  <a:headEnd len="med" w="med" type="none"/>
                  <a:tailEnd len="med" w="med" type="none"/>
                </a:ln>
              </p:spPr>
            </p:cxnSp>
            <p:cxnSp>
              <p:nvCxnSpPr>
                <p:cNvPr id="584" name="Google Shape;584;p48"/>
                <p:cNvCxnSpPr/>
                <p:nvPr/>
              </p:nvCxnSpPr>
              <p:spPr>
                <a:xfrm>
                  <a:off x="4949250" y="1334034"/>
                  <a:ext cx="0" cy="204000"/>
                </a:xfrm>
                <a:prstGeom prst="straightConnector1">
                  <a:avLst/>
                </a:prstGeom>
                <a:noFill/>
                <a:ln cap="flat" cmpd="sng" w="38100">
                  <a:solidFill>
                    <a:schemeClr val="accent1"/>
                  </a:solidFill>
                  <a:prstDash val="solid"/>
                  <a:round/>
                  <a:headEnd len="med" w="med" type="none"/>
                  <a:tailEnd len="med" w="med" type="none"/>
                </a:ln>
              </p:spPr>
            </p:cxnSp>
          </p:grpSp>
        </p:grpSp>
      </p:grpSp>
      <p:pic>
        <p:nvPicPr>
          <p:cNvPr id="585" name="Google Shape;585;p48" title="Screenshot 2025-08-06 135209.png"/>
          <p:cNvPicPr preferRelativeResize="0"/>
          <p:nvPr/>
        </p:nvPicPr>
        <p:blipFill rotWithShape="1">
          <a:blip r:embed="rId3">
            <a:alphaModFix/>
          </a:blip>
          <a:srcRect b="-5053" l="-1834" r="-1834" t="-5053"/>
          <a:stretch/>
        </p:blipFill>
        <p:spPr>
          <a:xfrm>
            <a:off x="4373400" y="547950"/>
            <a:ext cx="4681728" cy="3959352"/>
          </a:xfrm>
          <a:prstGeom prst="rect">
            <a:avLst/>
          </a:prstGeom>
          <a:noFill/>
          <a:ln>
            <a:noFill/>
          </a:ln>
          <a:effectLst>
            <a:outerShdw blurRad="57150" rotWithShape="0" algn="bl" dir="5400000" dist="19050">
              <a:srgbClr val="000000">
                <a:alpha val="50000"/>
              </a:srgbClr>
            </a:outerShdw>
          </a:effectLst>
        </p:spPr>
      </p:pic>
      <p:grpSp>
        <p:nvGrpSpPr>
          <p:cNvPr id="586" name="Google Shape;586;p48"/>
          <p:cNvGrpSpPr/>
          <p:nvPr/>
        </p:nvGrpSpPr>
        <p:grpSpPr>
          <a:xfrm>
            <a:off x="717754" y="3795228"/>
            <a:ext cx="3330446" cy="770700"/>
            <a:chOff x="717754" y="2755112"/>
            <a:chExt cx="3330446" cy="770700"/>
          </a:xfrm>
        </p:grpSpPr>
        <p:grpSp>
          <p:nvGrpSpPr>
            <p:cNvPr id="587" name="Google Shape;587;p48"/>
            <p:cNvGrpSpPr/>
            <p:nvPr/>
          </p:nvGrpSpPr>
          <p:grpSpPr>
            <a:xfrm>
              <a:off x="3279600" y="2755112"/>
              <a:ext cx="768600" cy="770700"/>
              <a:chOff x="6819240" y="3007097"/>
              <a:chExt cx="768600" cy="770700"/>
            </a:xfrm>
          </p:grpSpPr>
          <p:sp>
            <p:nvSpPr>
              <p:cNvPr id="588" name="Google Shape;588;p48"/>
              <p:cNvSpPr/>
              <p:nvPr/>
            </p:nvSpPr>
            <p:spPr>
              <a:xfrm>
                <a:off x="6819240" y="3007097"/>
                <a:ext cx="7686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7016398" y="3205313"/>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rot="-5400000">
                <a:off x="7097345" y="3273352"/>
                <a:ext cx="212318" cy="23820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48"/>
            <p:cNvGrpSpPr/>
            <p:nvPr/>
          </p:nvGrpSpPr>
          <p:grpSpPr>
            <a:xfrm>
              <a:off x="717754" y="2755112"/>
              <a:ext cx="768600" cy="770700"/>
              <a:chOff x="1098154" y="973324"/>
              <a:chExt cx="768600" cy="770700"/>
            </a:xfrm>
          </p:grpSpPr>
          <p:sp>
            <p:nvSpPr>
              <p:cNvPr id="592" name="Google Shape;592;p48"/>
              <p:cNvSpPr/>
              <p:nvPr/>
            </p:nvSpPr>
            <p:spPr>
              <a:xfrm>
                <a:off x="1098154" y="973324"/>
                <a:ext cx="768600" cy="770700"/>
              </a:xfrm>
              <a:prstGeom prst="bevel">
                <a:avLst>
                  <a:gd fmla="val 17936"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8"/>
              <p:cNvSpPr/>
              <p:nvPr/>
            </p:nvSpPr>
            <p:spPr>
              <a:xfrm>
                <a:off x="1295373" y="1171624"/>
                <a:ext cx="374100" cy="37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4" name="Google Shape;594;p48"/>
          <p:cNvGrpSpPr/>
          <p:nvPr/>
        </p:nvGrpSpPr>
        <p:grpSpPr>
          <a:xfrm>
            <a:off x="1579420" y="3795224"/>
            <a:ext cx="1607100" cy="770700"/>
            <a:chOff x="6298595" y="3538374"/>
            <a:chExt cx="1607100" cy="770700"/>
          </a:xfrm>
        </p:grpSpPr>
        <p:sp>
          <p:nvSpPr>
            <p:cNvPr id="595" name="Google Shape;595;p48"/>
            <p:cNvSpPr/>
            <p:nvPr/>
          </p:nvSpPr>
          <p:spPr>
            <a:xfrm>
              <a:off x="6298595" y="3538374"/>
              <a:ext cx="1607100" cy="770700"/>
            </a:xfrm>
            <a:prstGeom prst="bevel">
              <a:avLst>
                <a:gd fmla="val 17936" name="adj"/>
              </a:avLst>
            </a:prstGeom>
            <a:solidFill>
              <a:schemeClr val="dk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48"/>
            <p:cNvGrpSpPr/>
            <p:nvPr/>
          </p:nvGrpSpPr>
          <p:grpSpPr>
            <a:xfrm>
              <a:off x="7075633" y="3764867"/>
              <a:ext cx="599445" cy="317700"/>
              <a:chOff x="7075633" y="3764867"/>
              <a:chExt cx="599445" cy="317700"/>
            </a:xfrm>
          </p:grpSpPr>
          <p:sp>
            <p:nvSpPr>
              <p:cNvPr id="597" name="Google Shape;597;p48"/>
              <p:cNvSpPr/>
              <p:nvPr/>
            </p:nvSpPr>
            <p:spPr>
              <a:xfrm>
                <a:off x="7075633"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7210551"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8"/>
              <p:cNvSpPr/>
              <p:nvPr/>
            </p:nvSpPr>
            <p:spPr>
              <a:xfrm>
                <a:off x="7345468"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
              <p:cNvSpPr/>
              <p:nvPr/>
            </p:nvSpPr>
            <p:spPr>
              <a:xfrm>
                <a:off x="7480386" y="3764867"/>
                <a:ext cx="194692" cy="317700"/>
              </a:xfrm>
              <a:custGeom>
                <a:rect b="b" l="l" r="r" t="t"/>
                <a:pathLst>
                  <a:path extrusionOk="0" h="8066" w="4943">
                    <a:moveTo>
                      <a:pt x="1574" y="1"/>
                    </a:moveTo>
                    <a:lnTo>
                      <a:pt x="1" y="24"/>
                    </a:lnTo>
                    <a:lnTo>
                      <a:pt x="3369" y="4045"/>
                    </a:lnTo>
                    <a:lnTo>
                      <a:pt x="1" y="8065"/>
                    </a:lnTo>
                    <a:lnTo>
                      <a:pt x="1574" y="8065"/>
                    </a:lnTo>
                    <a:lnTo>
                      <a:pt x="4942" y="4045"/>
                    </a:lnTo>
                    <a:lnTo>
                      <a:pt x="1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1" name="Google Shape;601;p48"/>
          <p:cNvGrpSpPr/>
          <p:nvPr/>
        </p:nvGrpSpPr>
        <p:grpSpPr>
          <a:xfrm>
            <a:off x="1011350" y="4060958"/>
            <a:ext cx="169739" cy="239221"/>
            <a:chOff x="8099102" y="3374090"/>
            <a:chExt cx="268066" cy="377796"/>
          </a:xfrm>
        </p:grpSpPr>
        <p:sp>
          <p:nvSpPr>
            <p:cNvPr id="602" name="Google Shape;602;p48"/>
            <p:cNvSpPr/>
            <p:nvPr/>
          </p:nvSpPr>
          <p:spPr>
            <a:xfrm>
              <a:off x="8099102" y="3374090"/>
              <a:ext cx="268066" cy="377796"/>
            </a:xfrm>
            <a:custGeom>
              <a:rect b="b" l="l" r="r" t="t"/>
              <a:pathLst>
                <a:path extrusionOk="0" h="10742" w="7622">
                  <a:moveTo>
                    <a:pt x="3811" y="620"/>
                  </a:moveTo>
                  <a:cubicBezTo>
                    <a:pt x="4692" y="620"/>
                    <a:pt x="5526" y="739"/>
                    <a:pt x="6169" y="953"/>
                  </a:cubicBezTo>
                  <a:cubicBezTo>
                    <a:pt x="6812" y="1144"/>
                    <a:pt x="6955" y="1382"/>
                    <a:pt x="6955" y="1453"/>
                  </a:cubicBezTo>
                  <a:cubicBezTo>
                    <a:pt x="6955" y="1501"/>
                    <a:pt x="6812" y="1739"/>
                    <a:pt x="6169" y="1954"/>
                  </a:cubicBezTo>
                  <a:cubicBezTo>
                    <a:pt x="5526" y="2168"/>
                    <a:pt x="4692" y="2287"/>
                    <a:pt x="3811" y="2287"/>
                  </a:cubicBezTo>
                  <a:cubicBezTo>
                    <a:pt x="2906" y="2287"/>
                    <a:pt x="2073" y="2168"/>
                    <a:pt x="1453" y="1954"/>
                  </a:cubicBezTo>
                  <a:cubicBezTo>
                    <a:pt x="810" y="1739"/>
                    <a:pt x="644" y="1501"/>
                    <a:pt x="644" y="1453"/>
                  </a:cubicBezTo>
                  <a:cubicBezTo>
                    <a:pt x="644" y="1382"/>
                    <a:pt x="810" y="1192"/>
                    <a:pt x="1453" y="953"/>
                  </a:cubicBezTo>
                  <a:cubicBezTo>
                    <a:pt x="2073" y="739"/>
                    <a:pt x="2906" y="620"/>
                    <a:pt x="3811" y="620"/>
                  </a:cubicBezTo>
                  <a:close/>
                  <a:moveTo>
                    <a:pt x="6931" y="2311"/>
                  </a:moveTo>
                  <a:lnTo>
                    <a:pt x="6931" y="4073"/>
                  </a:lnTo>
                  <a:lnTo>
                    <a:pt x="7002" y="4073"/>
                  </a:lnTo>
                  <a:cubicBezTo>
                    <a:pt x="7002" y="4121"/>
                    <a:pt x="6835" y="4359"/>
                    <a:pt x="6192" y="4573"/>
                  </a:cubicBezTo>
                  <a:cubicBezTo>
                    <a:pt x="5573" y="4787"/>
                    <a:pt x="4740" y="4907"/>
                    <a:pt x="3811" y="4907"/>
                  </a:cubicBezTo>
                  <a:cubicBezTo>
                    <a:pt x="2882" y="4907"/>
                    <a:pt x="2073" y="4787"/>
                    <a:pt x="1430" y="4573"/>
                  </a:cubicBezTo>
                  <a:cubicBezTo>
                    <a:pt x="763" y="4359"/>
                    <a:pt x="620" y="4121"/>
                    <a:pt x="620" y="4073"/>
                  </a:cubicBezTo>
                  <a:lnTo>
                    <a:pt x="620" y="2311"/>
                  </a:lnTo>
                  <a:cubicBezTo>
                    <a:pt x="763" y="2406"/>
                    <a:pt x="977" y="2501"/>
                    <a:pt x="1215" y="2573"/>
                  </a:cubicBezTo>
                  <a:cubicBezTo>
                    <a:pt x="1906" y="2787"/>
                    <a:pt x="2835" y="2930"/>
                    <a:pt x="3787" y="2930"/>
                  </a:cubicBezTo>
                  <a:cubicBezTo>
                    <a:pt x="4740" y="2930"/>
                    <a:pt x="5645" y="2811"/>
                    <a:pt x="6335" y="2573"/>
                  </a:cubicBezTo>
                  <a:cubicBezTo>
                    <a:pt x="6574" y="2501"/>
                    <a:pt x="6788" y="2406"/>
                    <a:pt x="6931" y="2311"/>
                  </a:cubicBezTo>
                  <a:close/>
                  <a:moveTo>
                    <a:pt x="6931" y="4930"/>
                  </a:moveTo>
                  <a:lnTo>
                    <a:pt x="6931" y="6693"/>
                  </a:lnTo>
                  <a:lnTo>
                    <a:pt x="7002" y="6693"/>
                  </a:lnTo>
                  <a:cubicBezTo>
                    <a:pt x="7002" y="6740"/>
                    <a:pt x="6835" y="6978"/>
                    <a:pt x="6192" y="7193"/>
                  </a:cubicBezTo>
                  <a:cubicBezTo>
                    <a:pt x="5573" y="7407"/>
                    <a:pt x="4740" y="7526"/>
                    <a:pt x="3811" y="7526"/>
                  </a:cubicBezTo>
                  <a:cubicBezTo>
                    <a:pt x="2882" y="7526"/>
                    <a:pt x="2073" y="7407"/>
                    <a:pt x="1430" y="7193"/>
                  </a:cubicBezTo>
                  <a:cubicBezTo>
                    <a:pt x="763" y="6978"/>
                    <a:pt x="620" y="6740"/>
                    <a:pt x="620" y="6693"/>
                  </a:cubicBezTo>
                  <a:lnTo>
                    <a:pt x="620" y="4930"/>
                  </a:lnTo>
                  <a:cubicBezTo>
                    <a:pt x="763" y="5026"/>
                    <a:pt x="977" y="5121"/>
                    <a:pt x="1215" y="5192"/>
                  </a:cubicBezTo>
                  <a:cubicBezTo>
                    <a:pt x="1906" y="5407"/>
                    <a:pt x="2835" y="5550"/>
                    <a:pt x="3787" y="5550"/>
                  </a:cubicBezTo>
                  <a:cubicBezTo>
                    <a:pt x="4740" y="5550"/>
                    <a:pt x="5645" y="5430"/>
                    <a:pt x="6335" y="5192"/>
                  </a:cubicBezTo>
                  <a:cubicBezTo>
                    <a:pt x="6574" y="5121"/>
                    <a:pt x="6788" y="5026"/>
                    <a:pt x="6931" y="4930"/>
                  </a:cubicBezTo>
                  <a:close/>
                  <a:moveTo>
                    <a:pt x="6931" y="7526"/>
                  </a:moveTo>
                  <a:lnTo>
                    <a:pt x="6931" y="9288"/>
                  </a:lnTo>
                  <a:cubicBezTo>
                    <a:pt x="7002" y="9336"/>
                    <a:pt x="6835" y="9574"/>
                    <a:pt x="6192" y="9788"/>
                  </a:cubicBezTo>
                  <a:cubicBezTo>
                    <a:pt x="5573" y="10003"/>
                    <a:pt x="4740" y="10122"/>
                    <a:pt x="3811" y="10122"/>
                  </a:cubicBezTo>
                  <a:cubicBezTo>
                    <a:pt x="2882" y="10122"/>
                    <a:pt x="2073" y="10003"/>
                    <a:pt x="1430" y="9788"/>
                  </a:cubicBezTo>
                  <a:cubicBezTo>
                    <a:pt x="763" y="9574"/>
                    <a:pt x="620" y="9336"/>
                    <a:pt x="620" y="9288"/>
                  </a:cubicBezTo>
                  <a:lnTo>
                    <a:pt x="620" y="7526"/>
                  </a:lnTo>
                  <a:cubicBezTo>
                    <a:pt x="763" y="7621"/>
                    <a:pt x="977" y="7693"/>
                    <a:pt x="1215" y="7788"/>
                  </a:cubicBezTo>
                  <a:cubicBezTo>
                    <a:pt x="1906" y="8002"/>
                    <a:pt x="2835" y="8145"/>
                    <a:pt x="3787" y="8145"/>
                  </a:cubicBezTo>
                  <a:cubicBezTo>
                    <a:pt x="4740" y="8145"/>
                    <a:pt x="5645" y="8026"/>
                    <a:pt x="6335" y="7788"/>
                  </a:cubicBezTo>
                  <a:cubicBezTo>
                    <a:pt x="6574" y="7693"/>
                    <a:pt x="6788" y="7621"/>
                    <a:pt x="6931" y="7526"/>
                  </a:cubicBezTo>
                  <a:close/>
                  <a:moveTo>
                    <a:pt x="3811" y="1"/>
                  </a:moveTo>
                  <a:cubicBezTo>
                    <a:pt x="2858" y="1"/>
                    <a:pt x="1930" y="120"/>
                    <a:pt x="1239" y="358"/>
                  </a:cubicBezTo>
                  <a:cubicBezTo>
                    <a:pt x="239" y="668"/>
                    <a:pt x="1" y="1120"/>
                    <a:pt x="1" y="1453"/>
                  </a:cubicBezTo>
                  <a:lnTo>
                    <a:pt x="1" y="9288"/>
                  </a:lnTo>
                  <a:cubicBezTo>
                    <a:pt x="1" y="9598"/>
                    <a:pt x="215" y="10050"/>
                    <a:pt x="1239" y="10384"/>
                  </a:cubicBezTo>
                  <a:cubicBezTo>
                    <a:pt x="1930" y="10598"/>
                    <a:pt x="2858" y="10741"/>
                    <a:pt x="3811" y="10741"/>
                  </a:cubicBezTo>
                  <a:cubicBezTo>
                    <a:pt x="4764" y="10741"/>
                    <a:pt x="5692" y="10622"/>
                    <a:pt x="6359" y="10384"/>
                  </a:cubicBezTo>
                  <a:cubicBezTo>
                    <a:pt x="7383" y="10050"/>
                    <a:pt x="7621" y="9598"/>
                    <a:pt x="7621" y="9288"/>
                  </a:cubicBezTo>
                  <a:lnTo>
                    <a:pt x="7621" y="1453"/>
                  </a:lnTo>
                  <a:cubicBezTo>
                    <a:pt x="7621" y="1120"/>
                    <a:pt x="7407" y="668"/>
                    <a:pt x="6359" y="358"/>
                  </a:cubicBezTo>
                  <a:cubicBezTo>
                    <a:pt x="5692" y="144"/>
                    <a:pt x="4764" y="1"/>
                    <a:pt x="3811" y="1"/>
                  </a:cubicBezTo>
                  <a:close/>
                </a:path>
              </a:pathLst>
            </a:custGeom>
            <a:solidFill>
              <a:srgbClr val="FFFFFF"/>
            </a:solidFill>
            <a:ln>
              <a:noFill/>
            </a:ln>
          </p:spPr>
          <p:txBody>
            <a:bodyPr anchorCtr="0" anchor="ctr" bIns="57900" lIns="57900" spcFirstLastPara="1" rIns="57900" wrap="square" tIns="57900">
              <a:noAutofit/>
            </a:bodyPr>
            <a:lstStyle/>
            <a:p>
              <a:pPr indent="0" lvl="0" marL="0" rtl="0" algn="l">
                <a:spcBef>
                  <a:spcPts val="0"/>
                </a:spcBef>
                <a:spcAft>
                  <a:spcPts val="0"/>
                </a:spcAft>
                <a:buNone/>
              </a:pPr>
              <a:r>
                <a:t/>
              </a:r>
              <a:endParaRPr/>
            </a:p>
          </p:txBody>
        </p:sp>
        <p:sp>
          <p:nvSpPr>
            <p:cNvPr id="603" name="Google Shape;603;p48"/>
            <p:cNvSpPr/>
            <p:nvPr/>
          </p:nvSpPr>
          <p:spPr>
            <a:xfrm>
              <a:off x="8295104" y="3491347"/>
              <a:ext cx="25147" cy="21805"/>
            </a:xfrm>
            <a:custGeom>
              <a:rect b="b" l="l" r="r" t="t"/>
              <a:pathLst>
                <a:path extrusionOk="0" h="620" w="715">
                  <a:moveTo>
                    <a:pt x="358" y="1"/>
                  </a:moveTo>
                  <a:cubicBezTo>
                    <a:pt x="191" y="1"/>
                    <a:pt x="48" y="120"/>
                    <a:pt x="24" y="263"/>
                  </a:cubicBezTo>
                  <a:cubicBezTo>
                    <a:pt x="0" y="477"/>
                    <a:pt x="143" y="620"/>
                    <a:pt x="310" y="620"/>
                  </a:cubicBezTo>
                  <a:cubicBezTo>
                    <a:pt x="477" y="620"/>
                    <a:pt x="619" y="501"/>
                    <a:pt x="643" y="358"/>
                  </a:cubicBezTo>
                  <a:cubicBezTo>
                    <a:pt x="715" y="168"/>
                    <a:pt x="524" y="1"/>
                    <a:pt x="358" y="1"/>
                  </a:cubicBezTo>
                  <a:close/>
                </a:path>
              </a:pathLst>
            </a:custGeom>
            <a:solidFill>
              <a:srgbClr val="FFFFFF"/>
            </a:solidFill>
            <a:ln>
              <a:noFill/>
            </a:ln>
          </p:spPr>
          <p:txBody>
            <a:bodyPr anchorCtr="0" anchor="ctr" bIns="57900" lIns="57900" spcFirstLastPara="1" rIns="57900" wrap="square" tIns="57900">
              <a:noAutofit/>
            </a:bodyPr>
            <a:lstStyle/>
            <a:p>
              <a:pPr indent="0" lvl="0" marL="0" rtl="0" algn="l">
                <a:spcBef>
                  <a:spcPts val="0"/>
                </a:spcBef>
                <a:spcAft>
                  <a:spcPts val="0"/>
                </a:spcAft>
                <a:buNone/>
              </a:pPr>
              <a:r>
                <a:t/>
              </a:r>
              <a:endParaRPr/>
            </a:p>
          </p:txBody>
        </p:sp>
        <p:sp>
          <p:nvSpPr>
            <p:cNvPr id="604" name="Google Shape;604;p48"/>
            <p:cNvSpPr/>
            <p:nvPr/>
          </p:nvSpPr>
          <p:spPr>
            <a:xfrm>
              <a:off x="8295104" y="3583492"/>
              <a:ext cx="25147" cy="21805"/>
            </a:xfrm>
            <a:custGeom>
              <a:rect b="b" l="l" r="r" t="t"/>
              <a:pathLst>
                <a:path extrusionOk="0" h="620" w="715">
                  <a:moveTo>
                    <a:pt x="358" y="0"/>
                  </a:moveTo>
                  <a:cubicBezTo>
                    <a:pt x="191" y="0"/>
                    <a:pt x="48" y="96"/>
                    <a:pt x="24" y="262"/>
                  </a:cubicBezTo>
                  <a:cubicBezTo>
                    <a:pt x="0" y="453"/>
                    <a:pt x="143" y="620"/>
                    <a:pt x="310" y="620"/>
                  </a:cubicBezTo>
                  <a:cubicBezTo>
                    <a:pt x="477" y="620"/>
                    <a:pt x="619" y="500"/>
                    <a:pt x="643" y="358"/>
                  </a:cubicBezTo>
                  <a:cubicBezTo>
                    <a:pt x="715" y="143"/>
                    <a:pt x="524" y="0"/>
                    <a:pt x="358" y="0"/>
                  </a:cubicBezTo>
                  <a:close/>
                </a:path>
              </a:pathLst>
            </a:custGeom>
            <a:solidFill>
              <a:srgbClr val="FFFFFF"/>
            </a:solidFill>
            <a:ln>
              <a:noFill/>
            </a:ln>
          </p:spPr>
          <p:txBody>
            <a:bodyPr anchorCtr="0" anchor="ctr" bIns="57900" lIns="57900" spcFirstLastPara="1" rIns="57900" wrap="square" tIns="57900">
              <a:noAutofit/>
            </a:bodyPr>
            <a:lstStyle/>
            <a:p>
              <a:pPr indent="0" lvl="0" marL="0" rtl="0" algn="l">
                <a:spcBef>
                  <a:spcPts val="0"/>
                </a:spcBef>
                <a:spcAft>
                  <a:spcPts val="0"/>
                </a:spcAft>
                <a:buNone/>
              </a:pPr>
              <a:r>
                <a:t/>
              </a:r>
              <a:endParaRPr/>
            </a:p>
          </p:txBody>
        </p:sp>
        <p:sp>
          <p:nvSpPr>
            <p:cNvPr id="605" name="Google Shape;605;p48"/>
            <p:cNvSpPr/>
            <p:nvPr/>
          </p:nvSpPr>
          <p:spPr>
            <a:xfrm>
              <a:off x="8295104" y="3675603"/>
              <a:ext cx="25147" cy="21841"/>
            </a:xfrm>
            <a:custGeom>
              <a:rect b="b" l="l" r="r" t="t"/>
              <a:pathLst>
                <a:path extrusionOk="0" h="621" w="715">
                  <a:moveTo>
                    <a:pt x="358" y="1"/>
                  </a:moveTo>
                  <a:cubicBezTo>
                    <a:pt x="191" y="1"/>
                    <a:pt x="48" y="120"/>
                    <a:pt x="24" y="263"/>
                  </a:cubicBezTo>
                  <a:cubicBezTo>
                    <a:pt x="0" y="453"/>
                    <a:pt x="143" y="620"/>
                    <a:pt x="310" y="620"/>
                  </a:cubicBezTo>
                  <a:cubicBezTo>
                    <a:pt x="477" y="620"/>
                    <a:pt x="619" y="501"/>
                    <a:pt x="643" y="358"/>
                  </a:cubicBezTo>
                  <a:cubicBezTo>
                    <a:pt x="715" y="144"/>
                    <a:pt x="524" y="1"/>
                    <a:pt x="358" y="1"/>
                  </a:cubicBezTo>
                  <a:close/>
                </a:path>
              </a:pathLst>
            </a:custGeom>
            <a:solidFill>
              <a:srgbClr val="FFFFFF"/>
            </a:solidFill>
            <a:ln>
              <a:noFill/>
            </a:ln>
          </p:spPr>
          <p:txBody>
            <a:bodyPr anchorCtr="0" anchor="ctr" bIns="57900" lIns="57900" spcFirstLastPara="1" rIns="57900" wrap="square" tIns="5790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00C3B1"/>
      </a:accent1>
      <a:accent2>
        <a:srgbClr val="0C2E3A"/>
      </a:accent2>
      <a:accent3>
        <a:srgbClr val="FFFFFF"/>
      </a:accent3>
      <a:accent4>
        <a:srgbClr val="FFFFFF"/>
      </a:accent4>
      <a:accent5>
        <a:srgbClr val="FFFFFF"/>
      </a:accent5>
      <a:accent6>
        <a:srgbClr val="FFFFFF"/>
      </a:accent6>
      <a:hlink>
        <a:srgbClr val="1597B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