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0" r:id="rId3"/>
    <p:sldId id="289" r:id="rId4"/>
    <p:sldId id="291" r:id="rId5"/>
    <p:sldId id="295" r:id="rId6"/>
    <p:sldId id="294" r:id="rId7"/>
    <p:sldId id="293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A96"/>
    <a:srgbClr val="F7FF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4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C562-8DE1-4473-BFD6-6910747321B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3DFDF-28C4-4D20-A2E4-21282C0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2EAB-E789-4EFA-963E-56EF31F3BD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87D78-44E8-4976-88FA-32E4D267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9050" y="-10430"/>
            <a:ext cx="9163051" cy="4491942"/>
          </a:xfrm>
          <a:prstGeom prst="rect">
            <a:avLst/>
          </a:prstGeom>
          <a:gradFill flip="none" rotWithShape="1">
            <a:gsLst>
              <a:gs pos="53000">
                <a:srgbClr val="71C578"/>
              </a:gs>
              <a:gs pos="0">
                <a:schemeClr val="accent1"/>
              </a:gs>
              <a:gs pos="100000">
                <a:srgbClr val="00B0F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73344"/>
            <a:ext cx="9137652" cy="80168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6348" y="3575033"/>
            <a:ext cx="9131299" cy="482600"/>
          </a:xfrm>
        </p:spPr>
        <p:txBody>
          <a:bodyPr>
            <a:normAutofit/>
          </a:bodyPr>
          <a:lstStyle>
            <a:lvl1pPr marL="0" indent="0" algn="ctr">
              <a:buNone/>
              <a:defRPr sz="2000" i="1" cap="none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82"/>
          <a:stretch/>
        </p:blipFill>
        <p:spPr>
          <a:xfrm>
            <a:off x="1553290" y="5115982"/>
            <a:ext cx="5814404" cy="820856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091268" y="-19918"/>
            <a:ext cx="7052734" cy="2398189"/>
            <a:chOff x="2091268" y="-19918"/>
            <a:chExt cx="7052734" cy="2398189"/>
          </a:xfrm>
        </p:grpSpPr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 rot="5400000">
              <a:off x="7668283" y="87190"/>
              <a:ext cx="30435" cy="290830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122"/>
            <p:cNvSpPr>
              <a:spLocks noEditPoints="1"/>
            </p:cNvSpPr>
            <p:nvPr/>
          </p:nvSpPr>
          <p:spPr bwMode="auto">
            <a:xfrm rot="5400000">
              <a:off x="5993315" y="1417384"/>
              <a:ext cx="243471" cy="2540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 rot="5400000">
              <a:off x="3534805" y="1412355"/>
              <a:ext cx="243471" cy="251884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 rot="5400000">
              <a:off x="6125365" y="-2459783"/>
              <a:ext cx="36521" cy="597535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125"/>
            <p:cNvSpPr>
              <a:spLocks noEditPoints="1"/>
            </p:cNvSpPr>
            <p:nvPr/>
          </p:nvSpPr>
          <p:spPr bwMode="auto">
            <a:xfrm rot="5400000">
              <a:off x="2919914" y="400892"/>
              <a:ext cx="243471" cy="2540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6"/>
            <p:cNvSpPr/>
            <p:nvPr/>
          </p:nvSpPr>
          <p:spPr bwMode="auto">
            <a:xfrm rot="5400000">
              <a:off x="8428546" y="-284425"/>
              <a:ext cx="194777" cy="1210734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7"/>
            <p:cNvSpPr/>
            <p:nvPr/>
          </p:nvSpPr>
          <p:spPr bwMode="auto">
            <a:xfrm rot="5400000">
              <a:off x="7683314" y="668820"/>
              <a:ext cx="480856" cy="2402418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 rot="5400000">
              <a:off x="6493906" y="2021034"/>
              <a:ext cx="243471" cy="251884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29"/>
            <p:cNvSpPr/>
            <p:nvPr/>
          </p:nvSpPr>
          <p:spPr bwMode="auto">
            <a:xfrm rot="5400000">
              <a:off x="7943534" y="1032248"/>
              <a:ext cx="474768" cy="1900767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30"/>
            <p:cNvSpPr/>
            <p:nvPr/>
          </p:nvSpPr>
          <p:spPr bwMode="auto">
            <a:xfrm rot="5400000">
              <a:off x="8438071" y="1568868"/>
              <a:ext cx="194777" cy="1217084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31"/>
            <p:cNvSpPr>
              <a:spLocks noEditPoints="1"/>
            </p:cNvSpPr>
            <p:nvPr/>
          </p:nvSpPr>
          <p:spPr bwMode="auto">
            <a:xfrm rot="5400000">
              <a:off x="7000848" y="2129536"/>
              <a:ext cx="243471" cy="2540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 rot="5400000">
              <a:off x="7690882" y="2129536"/>
              <a:ext cx="243471" cy="2540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35"/>
            <p:cNvSpPr/>
            <p:nvPr/>
          </p:nvSpPr>
          <p:spPr bwMode="auto">
            <a:xfrm rot="5400000">
              <a:off x="8434896" y="689459"/>
              <a:ext cx="194777" cy="1210734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 rot="5400000">
              <a:off x="7690882" y="1082611"/>
              <a:ext cx="243471" cy="2540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37"/>
            <p:cNvSpPr>
              <a:spLocks noEditPoints="1"/>
            </p:cNvSpPr>
            <p:nvPr/>
          </p:nvSpPr>
          <p:spPr bwMode="auto">
            <a:xfrm rot="5400000">
              <a:off x="6823048" y="1113046"/>
              <a:ext cx="243471" cy="2540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 rot="5400000">
              <a:off x="7690882" y="60033"/>
              <a:ext cx="243471" cy="2540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1"/>
            <p:cNvSpPr/>
            <p:nvPr/>
          </p:nvSpPr>
          <p:spPr bwMode="auto">
            <a:xfrm rot="5400000">
              <a:off x="3684568" y="-112503"/>
              <a:ext cx="170430" cy="3556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 rot="5400000">
              <a:off x="3363356" y="61092"/>
              <a:ext cx="243471" cy="251884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3"/>
            <p:cNvSpPr/>
            <p:nvPr/>
          </p:nvSpPr>
          <p:spPr bwMode="auto">
            <a:xfrm rot="5400000">
              <a:off x="6686003" y="-114619"/>
              <a:ext cx="170430" cy="359833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4"/>
            <p:cNvSpPr>
              <a:spLocks noEditPoints="1"/>
            </p:cNvSpPr>
            <p:nvPr/>
          </p:nvSpPr>
          <p:spPr bwMode="auto">
            <a:xfrm rot="5400000">
              <a:off x="6937348" y="60033"/>
              <a:ext cx="243471" cy="2540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45"/>
            <p:cNvSpPr/>
            <p:nvPr/>
          </p:nvSpPr>
          <p:spPr bwMode="auto">
            <a:xfrm rot="5400000">
              <a:off x="7900547" y="27289"/>
              <a:ext cx="395641" cy="2078567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2"/>
            <p:cNvSpPr/>
            <p:nvPr/>
          </p:nvSpPr>
          <p:spPr bwMode="auto">
            <a:xfrm rot="5400000">
              <a:off x="6100864" y="909754"/>
              <a:ext cx="273906" cy="1007534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 rot="5400000">
              <a:off x="5533339" y="1178805"/>
              <a:ext cx="213038" cy="213784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4"/>
            <p:cNvSpPr/>
            <p:nvPr/>
          </p:nvSpPr>
          <p:spPr bwMode="auto">
            <a:xfrm rot="5400000">
              <a:off x="6045904" y="-1535190"/>
              <a:ext cx="815628" cy="5367868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5"/>
            <p:cNvSpPr/>
            <p:nvPr/>
          </p:nvSpPr>
          <p:spPr bwMode="auto">
            <a:xfrm rot="5400000">
              <a:off x="6891583" y="1318186"/>
              <a:ext cx="182603" cy="63500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6"/>
            <p:cNvSpPr>
              <a:spLocks noEditPoints="1"/>
            </p:cNvSpPr>
            <p:nvPr/>
          </p:nvSpPr>
          <p:spPr bwMode="auto">
            <a:xfrm rot="5400000">
              <a:off x="6536119" y="1639804"/>
              <a:ext cx="139996" cy="143933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7"/>
            <p:cNvSpPr/>
            <p:nvPr/>
          </p:nvSpPr>
          <p:spPr bwMode="auto">
            <a:xfrm rot="5400000">
              <a:off x="4179073" y="114062"/>
              <a:ext cx="182603" cy="632884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 rot="5400000">
              <a:off x="3823610" y="281394"/>
              <a:ext cx="139996" cy="146051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59"/>
            <p:cNvSpPr/>
            <p:nvPr/>
          </p:nvSpPr>
          <p:spPr bwMode="auto">
            <a:xfrm rot="5400000">
              <a:off x="5880085" y="-242415"/>
              <a:ext cx="146083" cy="603251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60"/>
            <p:cNvSpPr>
              <a:spLocks noEditPoints="1"/>
            </p:cNvSpPr>
            <p:nvPr/>
          </p:nvSpPr>
          <p:spPr bwMode="auto">
            <a:xfrm rot="5400000">
              <a:off x="6245079" y="44009"/>
              <a:ext cx="139996" cy="146051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73"/>
            <p:cNvSpPr/>
            <p:nvPr/>
          </p:nvSpPr>
          <p:spPr bwMode="auto">
            <a:xfrm rot="5400000">
              <a:off x="5579635" y="-2628138"/>
              <a:ext cx="298253" cy="6805086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74"/>
            <p:cNvSpPr>
              <a:spLocks noEditPoints="1"/>
            </p:cNvSpPr>
            <p:nvPr userDrawn="1"/>
          </p:nvSpPr>
          <p:spPr bwMode="auto">
            <a:xfrm rot="5400000">
              <a:off x="2096401" y="784489"/>
              <a:ext cx="237385" cy="247651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Rectangle 11"/>
          <p:cNvSpPr/>
          <p:nvPr userDrawn="1"/>
        </p:nvSpPr>
        <p:spPr>
          <a:xfrm>
            <a:off x="-19049" y="6540137"/>
            <a:ext cx="9163049" cy="317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536864"/>
            <a:ext cx="912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latin typeface="Century Gothic" panose="020B0502020202020204" pitchFamily="34" charset="0"/>
              </a:rPr>
              <a:t>www.codedco.co</a:t>
            </a:r>
            <a:endParaRPr lang="en-US" sz="14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175004" y="50763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Roboto"/>
              </a:rPr>
              <a:t>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06082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60" y="36258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6" y="488018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4649-2299-4077-93AB-35C401F123F1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0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5" y="348343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4158343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495C-D8C9-4507-9028-7E3B6E183AD1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1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1" y="296091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6" y="3052048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96410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C937-661C-4D35-9DED-4A5519B71922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81" y="4049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5" y="245146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96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5" y="1361615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885228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C40F-16A2-4F72-B169-279B8998EAE2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4437" y="383177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34435" y="2448040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4436" y="3133840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4452" y="2451212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64452" y="3137012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7709" y="2448040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7709" y="3133840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C08-92A5-4259-80E6-664045A0677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4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348335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143331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405733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719594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143331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405733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719592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143330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405733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719590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C7C2-5F38-420A-9806-FDF674D5F7A9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8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EB4-29BE-4F24-ACA3-FE37252A5357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9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304799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304799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BC10-24FA-481F-8454-F5DE5B264BD2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00596" y="205810"/>
            <a:ext cx="8281850" cy="5658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596" y="846632"/>
            <a:ext cx="8281850" cy="49445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9668" y="6505937"/>
            <a:ext cx="1558835" cy="365125"/>
          </a:xfrm>
        </p:spPr>
        <p:txBody>
          <a:bodyPr/>
          <a:lstStyle>
            <a:lvl1pPr algn="l">
              <a:defRPr/>
            </a:lvl1pPr>
          </a:lstStyle>
          <a:p>
            <a:fld id="{FDFDB7E6-C8AC-4F1F-A79A-EBC96D7EAB3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977" y="6505938"/>
            <a:ext cx="683993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CODEDCO for Colorado: A Case for Support </a:t>
            </a:r>
            <a:r>
              <a:rPr lang="en-US" i="0" dirty="0" smtClean="0">
                <a:latin typeface="Roboto"/>
              </a:rPr>
              <a:t>©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3595" y="6065839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0" y="2366963"/>
            <a:ext cx="9144000" cy="2124075"/>
          </a:xfrm>
          <a:prstGeom prst="rect">
            <a:avLst/>
          </a:prstGeom>
          <a:gradFill flip="none" rotWithShape="1">
            <a:gsLst>
              <a:gs pos="38344">
                <a:srgbClr val="71C578"/>
              </a:gs>
              <a:gs pos="16000">
                <a:schemeClr val="accent1"/>
              </a:gs>
              <a:gs pos="100000">
                <a:srgbClr val="00B0F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56000">
                <a:srgbClr val="96FA96"/>
              </a:gs>
              <a:gs pos="82000">
                <a:schemeClr val="accent1"/>
              </a:gs>
              <a:gs pos="649">
                <a:srgbClr val="00B0F0"/>
              </a:gs>
              <a:gs pos="28000">
                <a:schemeClr val="tx2"/>
              </a:gs>
              <a:gs pos="100000">
                <a:srgbClr val="00B0F0"/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 userDrawn="1"/>
          </p:nvSpPr>
          <p:spPr bwMode="auto">
            <a:xfrm>
              <a:off x="76200" y="597811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525680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2728583"/>
            <a:ext cx="7429499" cy="793752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95425" y="3546476"/>
            <a:ext cx="7419975" cy="446087"/>
          </a:xfrm>
        </p:spPr>
        <p:txBody>
          <a:bodyPr>
            <a:normAutofit/>
          </a:bodyPr>
          <a:lstStyle>
            <a:lvl1pPr marL="0" indent="0" algn="r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6B78-6677-4605-B34C-C1ABF521A957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5719"/>
          <a:stretch/>
        </p:blipFill>
        <p:spPr>
          <a:xfrm>
            <a:off x="5339984" y="331680"/>
            <a:ext cx="3495454" cy="5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8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9920" y="176180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3013" y="176180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5C16-9BE2-4F95-BA7D-9B4E1D337496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3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51" y="105322"/>
            <a:ext cx="7943305" cy="6349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0" y="1545430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6" y="2369342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0" y="1545429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8" y="2369342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7BBF-E988-4F8D-8974-055EA4EFBF8D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2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004-3F0C-468E-A85D-BD484A8F3BD6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2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746-9311-44CD-B2EE-0355569B6058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8768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181" y="47074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212756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3E27-ACA3-4AC2-93D1-38869B5D8A7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2" y="339634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7" y="339634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1979520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EFD5-D7AA-4FAE-A4E1-8326FC526F53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 rot="5400000">
            <a:off x="3099002" y="-3118919"/>
            <a:ext cx="2945998" cy="9144001"/>
            <a:chOff x="2" y="2"/>
            <a:chExt cx="2305049" cy="6857999"/>
          </a:xfrm>
          <a:solidFill>
            <a:schemeClr val="tx1">
              <a:lumMod val="95000"/>
            </a:schemeClr>
          </a:solidFill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209677" y="4765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128715" y="217646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123952" y="4021140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14340" y="9527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333377" y="448151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9"/>
            <p:cNvSpPr/>
            <p:nvPr/>
          </p:nvSpPr>
          <p:spPr bwMode="auto">
            <a:xfrm>
              <a:off x="190502" y="9527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0"/>
            <p:cNvSpPr/>
            <p:nvPr/>
          </p:nvSpPr>
          <p:spPr bwMode="auto">
            <a:xfrm>
              <a:off x="1290641" y="14290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600203" y="180181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381127" y="9527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3"/>
            <p:cNvSpPr/>
            <p:nvPr/>
          </p:nvSpPr>
          <p:spPr bwMode="auto">
            <a:xfrm>
              <a:off x="1643066" y="2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685927" y="142081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685927" y="903290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6"/>
            <p:cNvSpPr/>
            <p:nvPr/>
          </p:nvSpPr>
          <p:spPr bwMode="auto">
            <a:xfrm>
              <a:off x="1743077" y="4765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2119316" y="488952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8"/>
            <p:cNvSpPr/>
            <p:nvPr/>
          </p:nvSpPr>
          <p:spPr bwMode="auto">
            <a:xfrm>
              <a:off x="952502" y="476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866777" y="903290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890590" y="155416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61"/>
            <p:cNvSpPr/>
            <p:nvPr/>
          </p:nvSpPr>
          <p:spPr bwMode="auto">
            <a:xfrm>
              <a:off x="738190" y="5622927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647702" y="5480052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66677" y="903290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64"/>
            <p:cNvSpPr/>
            <p:nvPr/>
          </p:nvSpPr>
          <p:spPr bwMode="auto">
            <a:xfrm>
              <a:off x="2" y="3897315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66678" y="414972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66"/>
            <p:cNvSpPr/>
            <p:nvPr/>
          </p:nvSpPr>
          <p:spPr bwMode="auto">
            <a:xfrm>
              <a:off x="2" y="1644652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66677" y="1468440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68"/>
            <p:cNvSpPr/>
            <p:nvPr/>
          </p:nvSpPr>
          <p:spPr bwMode="auto">
            <a:xfrm>
              <a:off x="695327" y="4765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57152" y="488156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0"/>
            <p:cNvSpPr/>
            <p:nvPr/>
          </p:nvSpPr>
          <p:spPr bwMode="auto">
            <a:xfrm>
              <a:off x="138115" y="5060952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561977" y="643096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2940" y="6610352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auto">
            <a:xfrm>
              <a:off x="76202" y="5978120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4"/>
            <p:cNvSpPr/>
            <p:nvPr/>
          </p:nvSpPr>
          <p:spPr bwMode="auto">
            <a:xfrm>
              <a:off x="2" y="5525682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5"/>
            <p:cNvSpPr/>
            <p:nvPr/>
          </p:nvSpPr>
          <p:spPr bwMode="auto">
            <a:xfrm>
              <a:off x="1014416" y="1801815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938215" y="2547940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7"/>
            <p:cNvSpPr/>
            <p:nvPr/>
          </p:nvSpPr>
          <p:spPr bwMode="auto">
            <a:xfrm>
              <a:off x="595315" y="4764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8"/>
            <p:cNvSpPr/>
            <p:nvPr/>
          </p:nvSpPr>
          <p:spPr bwMode="auto">
            <a:xfrm>
              <a:off x="1223965" y="1382714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1300165" y="1849440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0"/>
            <p:cNvSpPr/>
            <p:nvPr/>
          </p:nvSpPr>
          <p:spPr bwMode="auto">
            <a:xfrm>
              <a:off x="280990" y="3417890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238127" y="3883027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2"/>
            <p:cNvSpPr/>
            <p:nvPr/>
          </p:nvSpPr>
          <p:spPr bwMode="auto">
            <a:xfrm>
              <a:off x="4764" y="2166939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52389" y="2066926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228726" y="4662489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85"/>
            <p:cNvSpPr/>
            <p:nvPr/>
          </p:nvSpPr>
          <p:spPr bwMode="auto">
            <a:xfrm>
              <a:off x="1319214" y="5041901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1147764" y="4481514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87"/>
            <p:cNvSpPr/>
            <p:nvPr/>
          </p:nvSpPr>
          <p:spPr bwMode="auto">
            <a:xfrm>
              <a:off x="819151" y="3983039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728664" y="3806826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1624014" y="4867276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90"/>
            <p:cNvSpPr/>
            <p:nvPr/>
          </p:nvSpPr>
          <p:spPr bwMode="auto">
            <a:xfrm>
              <a:off x="1404939" y="5422901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91"/>
            <p:cNvSpPr/>
            <p:nvPr/>
          </p:nvSpPr>
          <p:spPr bwMode="auto">
            <a:xfrm>
              <a:off x="1666876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1709738" y="5246689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1709738" y="5764214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94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96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9" name="Rectangle 158"/>
          <p:cNvSpPr/>
          <p:nvPr userDrawn="1"/>
        </p:nvSpPr>
        <p:spPr>
          <a:xfrm>
            <a:off x="-17756" y="6522149"/>
            <a:ext cx="9161756" cy="335852"/>
          </a:xfrm>
          <a:prstGeom prst="rect">
            <a:avLst/>
          </a:prstGeom>
          <a:gradFill>
            <a:gsLst>
              <a:gs pos="649">
                <a:srgbClr val="0070C0"/>
              </a:gs>
              <a:gs pos="47000">
                <a:srgbClr val="96FA96"/>
              </a:gs>
              <a:gs pos="100000">
                <a:srgbClr val="00B0F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i="1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96594" y="207466"/>
            <a:ext cx="8163825" cy="551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96595" y="888173"/>
            <a:ext cx="8163824" cy="497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8918" y="6526910"/>
            <a:ext cx="1982695" cy="331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BFFB60D5-2D3A-4E37-A22A-07FD22E16943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921291" y="6522149"/>
            <a:ext cx="8203660" cy="335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www.codedco.co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489271" y="616332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0" name="Group 159"/>
          <p:cNvGrpSpPr/>
          <p:nvPr userDrawn="1"/>
        </p:nvGrpSpPr>
        <p:grpSpPr>
          <a:xfrm>
            <a:off x="4493622" y="5712854"/>
            <a:ext cx="4650377" cy="784225"/>
            <a:chOff x="4228284" y="5329677"/>
            <a:chExt cx="4915716" cy="784225"/>
          </a:xfrm>
        </p:grpSpPr>
        <p:sp>
          <p:nvSpPr>
            <p:cNvPr id="27" name="Freeform 11"/>
            <p:cNvSpPr/>
            <p:nvPr userDrawn="1"/>
          </p:nvSpPr>
          <p:spPr bwMode="auto">
            <a:xfrm rot="5400000" flipH="1">
              <a:off x="4973817" y="5230510"/>
              <a:ext cx="152173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grpSp>
          <p:nvGrpSpPr>
            <p:cNvPr id="128" name="Group 127"/>
            <p:cNvGrpSpPr/>
            <p:nvPr userDrawn="1"/>
          </p:nvGrpSpPr>
          <p:grpSpPr>
            <a:xfrm rot="5400000" flipH="1">
              <a:off x="4444355" y="5184055"/>
              <a:ext cx="228259" cy="660401"/>
              <a:chOff x="-12993" y="3567065"/>
              <a:chExt cx="228600" cy="660401"/>
            </a:xfrm>
          </p:grpSpPr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5107" y="403855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54000">
                    <a:srgbClr val="92D050"/>
                  </a:gs>
                  <a:gs pos="0">
                    <a:srgbClr val="00B0F0"/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12993" y="3567065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54000">
                    <a:srgbClr val="92D050"/>
                  </a:gs>
                  <a:gs pos="0">
                    <a:srgbClr val="00B0F0"/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 rot="5400000">
              <a:off x="8041481" y="4370033"/>
              <a:ext cx="23813" cy="2181225"/>
            </a:xfrm>
            <a:prstGeom prst="rect">
              <a:avLst/>
            </a:pr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 rot="5400000">
              <a:off x="6781800" y="5367776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/>
            <p:cNvSpPr/>
            <p:nvPr userDrawn="1"/>
          </p:nvSpPr>
          <p:spPr bwMode="auto">
            <a:xfrm rot="5400000">
              <a:off x="8053387" y="4813740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 rot="5400000">
              <a:off x="7157244" y="5838470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/>
            <p:cNvSpPr/>
            <p:nvPr userDrawn="1"/>
          </p:nvSpPr>
          <p:spPr bwMode="auto">
            <a:xfrm rot="5400000">
              <a:off x="8243887" y="5089965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 rot="5400000">
              <a:off x="7537450" y="592340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/>
            <p:cNvSpPr>
              <a:spLocks noChangeShapeType="1"/>
            </p:cNvSpPr>
            <p:nvPr userDrawn="1"/>
          </p:nvSpPr>
          <p:spPr bwMode="auto">
            <a:xfrm rot="5400000">
              <a:off x="9139240" y="5329677"/>
              <a:ext cx="0" cy="0"/>
            </a:xfrm>
            <a:prstGeom prst="line">
              <a:avLst/>
            </a:pr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9"/>
            <p:cNvSpPr/>
            <p:nvPr userDrawn="1"/>
          </p:nvSpPr>
          <p:spPr bwMode="auto">
            <a:xfrm rot="5400000">
              <a:off x="7456489" y="5296339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auto">
            <a:xfrm rot="5400000">
              <a:off x="7188202" y="5542403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21"/>
            <p:cNvSpPr>
              <a:spLocks noChangeArrowheads="1"/>
            </p:cNvSpPr>
            <p:nvPr userDrawn="1"/>
          </p:nvSpPr>
          <p:spPr bwMode="auto">
            <a:xfrm rot="5400000" flipV="1">
              <a:off x="6584714" y="4661339"/>
              <a:ext cx="24418" cy="2181225"/>
            </a:xfrm>
            <a:prstGeom prst="rect">
              <a:avLst/>
            </a:pr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20"/>
            <p:cNvSpPr>
              <a:spLocks noEditPoints="1"/>
            </p:cNvSpPr>
            <p:nvPr userDrawn="1"/>
          </p:nvSpPr>
          <p:spPr bwMode="auto">
            <a:xfrm rot="5400000">
              <a:off x="4495665" y="5566215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54000">
                  <a:srgbClr val="92D050"/>
                </a:gs>
                <a:gs pos="0">
                  <a:srgbClr val="00B0F0"/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9" name="Picture 98"/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0"/>
          <a:stretch/>
        </p:blipFill>
        <p:spPr>
          <a:xfrm>
            <a:off x="110176" y="6025089"/>
            <a:ext cx="2746161" cy="41190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730956" y="59750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Roboto"/>
              </a:rPr>
              <a:t>™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2036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none" baseline="0">
          <a:solidFill>
            <a:srgbClr val="00B0F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0070C0"/>
        </a:buClr>
        <a:buSzPct val="125000"/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0070C0"/>
        </a:buClr>
        <a:buSzPct val="125000"/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0070C0"/>
        </a:buClr>
        <a:buSzPct val="125000"/>
        <a:buFont typeface="Courier New" panose="02070309020205020404" pitchFamily="49" charset="0"/>
        <a:buChar char="o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0070C0"/>
        </a:buClr>
        <a:buSzPct val="125000"/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0070C0"/>
        </a:buClr>
        <a:buSzPct val="125000"/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odedco.co" TargetMode="External"/><Relationship Id="rId2" Type="http://schemas.openxmlformats.org/officeDocument/2006/relationships/hyperlink" Target="http://www.codedco.c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8833"/>
            <a:ext cx="9144000" cy="801687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0521"/>
            <a:ext cx="9144000" cy="552839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Prepared </a:t>
            </a:r>
            <a:r>
              <a:rPr lang="en-US" sz="1400" b="1" dirty="0" smtClean="0"/>
              <a:t>by </a:t>
            </a:r>
            <a:r>
              <a:rPr lang="en-US" sz="1400" b="1" dirty="0" smtClean="0"/>
              <a:t>Brian Clark</a:t>
            </a:r>
          </a:p>
          <a:p>
            <a:endParaRPr lang="en-US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23360" y="5364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2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CODEDCO™?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3" y="1741714"/>
            <a:ext cx="6200501" cy="40494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CODEDCO™ </a:t>
            </a:r>
            <a:r>
              <a:rPr lang="en-US" b="1" dirty="0" smtClean="0"/>
              <a:t>is a consultancy focused on instructional technology.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The Vision:</a:t>
            </a:r>
          </a:p>
          <a:p>
            <a:pPr marL="0" indent="0" algn="ctr">
              <a:buNone/>
            </a:pPr>
            <a:r>
              <a:rPr lang="en-US" dirty="0" smtClean="0"/>
              <a:t>We </a:t>
            </a:r>
            <a:r>
              <a:rPr lang="en-US" dirty="0"/>
              <a:t>are coders &amp; educators who team up to create powerful learning experiences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B7E6-C8AC-4F1F-A79A-EBC96D7EAB3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www.codedco.co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6" y="966651"/>
            <a:ext cx="8281850" cy="4824550"/>
          </a:xfrm>
        </p:spPr>
        <p:txBody>
          <a:bodyPr/>
          <a:lstStyle/>
          <a:p>
            <a:r>
              <a:rPr lang="en-US" dirty="0" smtClean="0"/>
              <a:t>Back in 2017, I was in the process of applying to a grant to start my own venture.</a:t>
            </a:r>
          </a:p>
          <a:p>
            <a:r>
              <a:rPr lang="en-US" dirty="0" smtClean="0"/>
              <a:t>Through this process, I submitted the </a:t>
            </a:r>
            <a:r>
              <a:rPr lang="en-US" dirty="0"/>
              <a:t>name CODEDCO™ </a:t>
            </a:r>
            <a:r>
              <a:rPr lang="en-US" dirty="0" smtClean="0"/>
              <a:t>for trademarking.</a:t>
            </a:r>
          </a:p>
          <a:p>
            <a:r>
              <a:rPr lang="en-US" dirty="0" smtClean="0"/>
              <a:t>As I started this class, I passed the pre-approval stage for the trademarking process.</a:t>
            </a:r>
          </a:p>
          <a:p>
            <a:r>
              <a:rPr lang="en-US" dirty="0" smtClean="0"/>
              <a:t>Now, I have to a few months to demonstrate an “intent to use.” One way to evidence intent is through a website.</a:t>
            </a:r>
          </a:p>
          <a:p>
            <a:r>
              <a:rPr lang="en-US" dirty="0" smtClean="0"/>
              <a:t>So, for my final project, I decided to build an official website for my venture.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B7E6-C8AC-4F1F-A79A-EBC96D7EAB3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www.codedco.co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6" y="966652"/>
            <a:ext cx="8281850" cy="4824550"/>
          </a:xfrm>
        </p:spPr>
        <p:txBody>
          <a:bodyPr/>
          <a:lstStyle/>
          <a:p>
            <a:r>
              <a:rPr lang="en-US" dirty="0" smtClean="0"/>
              <a:t>For the past 12 years, I’ve focused on developing teacher training &amp; support programs for educators working in low-income communities, primarily in the US, India, &amp; Malaysia</a:t>
            </a:r>
          </a:p>
          <a:p>
            <a:r>
              <a:rPr lang="en-US" dirty="0" smtClean="0"/>
              <a:t>My goal is to focus on creating culturally responsive approaches to instructional technology design choices to meet the needs of students who otherwise lack access to opportunity</a:t>
            </a:r>
          </a:p>
          <a:p>
            <a:r>
              <a:rPr lang="en-US" dirty="0"/>
              <a:t>Starting in the fall of 2019, I hope to start a doctoral program in Instructional Technology &amp; Media at Columbia University</a:t>
            </a:r>
          </a:p>
          <a:p>
            <a:r>
              <a:rPr lang="en-US" dirty="0"/>
              <a:t>Throughout my studies &amp; beyond, it is my hope to do freelance work through CODEDCO</a:t>
            </a:r>
            <a:r>
              <a:rPr lang="en-US" dirty="0" smtClean="0"/>
              <a:t>™ around the world, collaborating with coders, educators, &amp; curriculum writers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B7E6-C8AC-4F1F-A79A-EBC96D7EAB3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www.codedco.co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2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B7E6-C8AC-4F1F-A79A-EBC96D7EAB3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www.codedco.co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3" y="1209679"/>
            <a:ext cx="2816678" cy="1958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16" y="1199532"/>
            <a:ext cx="2659821" cy="1898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72" y="3796941"/>
            <a:ext cx="3501897" cy="1421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" y="3980501"/>
            <a:ext cx="3439886" cy="9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2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Domain Configuration:</a:t>
            </a:r>
          </a:p>
          <a:p>
            <a:pPr lvl="1"/>
            <a:r>
              <a:rPr lang="en-US" dirty="0" smtClean="0"/>
              <a:t>Replacing </a:t>
            </a:r>
            <a:r>
              <a:rPr lang="en-US" dirty="0" smtClean="0">
                <a:hlinkClick r:id="rId2"/>
              </a:rPr>
              <a:t>www.codedco.co</a:t>
            </a:r>
            <a:r>
              <a:rPr lang="en-US" dirty="0" smtClean="0"/>
              <a:t> in GitHub had more steps that I had imagined</a:t>
            </a:r>
          </a:p>
          <a:p>
            <a:pPr lvl="1"/>
            <a:r>
              <a:rPr lang="en-US" dirty="0" smtClean="0"/>
              <a:t>In order to set up the email address </a:t>
            </a:r>
            <a:r>
              <a:rPr lang="en-US" dirty="0" smtClean="0">
                <a:hlinkClick r:id="rId3"/>
              </a:rPr>
              <a:t>contact@codedco.co</a:t>
            </a:r>
            <a:r>
              <a:rPr lang="en-US" dirty="0" smtClean="0"/>
              <a:t>, I had to set up a mail exchange record (MX Record) through </a:t>
            </a:r>
            <a:r>
              <a:rPr lang="en-US" dirty="0" err="1" smtClean="0"/>
              <a:t>google’s</a:t>
            </a:r>
            <a:r>
              <a:rPr lang="en-US" dirty="0" smtClean="0"/>
              <a:t> Domain Network System (DNS) </a:t>
            </a:r>
          </a:p>
          <a:p>
            <a:pPr lvl="2"/>
            <a:r>
              <a:rPr lang="en-US" dirty="0" smtClean="0"/>
              <a:t>This initially “broke” my website—but I realized that it can take 72 hours for changes to take hold</a:t>
            </a:r>
          </a:p>
          <a:p>
            <a:r>
              <a:rPr lang="en-US" b="1" dirty="0" smtClean="0"/>
              <a:t>Contact Form: </a:t>
            </a:r>
          </a:p>
          <a:p>
            <a:pPr lvl="1"/>
            <a:r>
              <a:rPr lang="en-US" dirty="0" smtClean="0"/>
              <a:t>I initially tried to create a “contact form” using Nodemailer.js</a:t>
            </a:r>
          </a:p>
          <a:p>
            <a:pPr lvl="1"/>
            <a:r>
              <a:rPr lang="en-US" dirty="0" smtClean="0"/>
              <a:t>However, I learned that google considers sites like mine to be high risk (i.e. user information could be compromised)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B7E6-C8AC-4F1F-A79A-EBC96D7EAB3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www.codedco.co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7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6" y="1280160"/>
            <a:ext cx="8281850" cy="4511040"/>
          </a:xfrm>
        </p:spPr>
        <p:txBody>
          <a:bodyPr/>
          <a:lstStyle/>
          <a:p>
            <a:r>
              <a:rPr lang="en-US" dirty="0" smtClean="0"/>
              <a:t>Currently, the PayPal link connects to my personal bank account </a:t>
            </a:r>
            <a:r>
              <a:rPr lang="en-US" dirty="0" smtClean="0">
                <a:sym typeface="Wingdings" panose="05000000000000000000" pitchFamily="2" charset="2"/>
              </a:rPr>
              <a:t> I want to set CODEDCO up as an </a:t>
            </a:r>
            <a:r>
              <a:rPr lang="en-US" b="1" dirty="0" smtClean="0">
                <a:sym typeface="Wingdings" panose="05000000000000000000" pitchFamily="2" charset="2"/>
              </a:rPr>
              <a:t>LLC</a:t>
            </a:r>
            <a:r>
              <a:rPr lang="en-US" dirty="0" smtClean="0">
                <a:sym typeface="Wingdings" panose="05000000000000000000" pitchFamily="2" charset="2"/>
              </a:rPr>
              <a:t> so that the company can have its own separate bank account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B7E6-C8AC-4F1F-A79A-EBC96D7EAB3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CODEDCO for Colorado: A Case for Support </a:t>
            </a:r>
            <a:r>
              <a:rPr lang="en-US" i="0" smtClean="0">
                <a:latin typeface="Roboto"/>
              </a:rPr>
              <a:t>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6" y="3533361"/>
            <a:ext cx="2562472" cy="925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56" y="3020720"/>
            <a:ext cx="2179856" cy="1958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88" y="2946813"/>
            <a:ext cx="2460248" cy="20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0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003" y="2885337"/>
            <a:ext cx="7025641" cy="793752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7BC8-7F74-44B8-8897-DE45D1B44563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CODEDCO: A Case for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1757</TotalTime>
  <Words>417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Courier New</vt:lpstr>
      <vt:lpstr>Roboto</vt:lpstr>
      <vt:lpstr>Trebuchet MS</vt:lpstr>
      <vt:lpstr>Wingdings</vt:lpstr>
      <vt:lpstr>Circuit</vt:lpstr>
      <vt:lpstr>Final Project</vt:lpstr>
      <vt:lpstr>What is CODEDCO™?</vt:lpstr>
      <vt:lpstr>The Backstory</vt:lpstr>
      <vt:lpstr>Motivation</vt:lpstr>
      <vt:lpstr>Development</vt:lpstr>
      <vt:lpstr>Challenges</vt:lpstr>
      <vt:lpstr>Further Development</vt:lpstr>
      <vt:lpstr>Demo</vt:lpstr>
    </vt:vector>
  </TitlesOfParts>
  <Company>Teach For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Brian</dc:creator>
  <cp:lastModifiedBy>Clark, Brian</cp:lastModifiedBy>
  <cp:revision>241</cp:revision>
  <dcterms:created xsi:type="dcterms:W3CDTF">2018-01-13T21:37:42Z</dcterms:created>
  <dcterms:modified xsi:type="dcterms:W3CDTF">2018-10-18T20:16:44Z</dcterms:modified>
</cp:coreProperties>
</file>