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11621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Agency FB" pitchFamily="34" charset="0"/>
                <a:cs typeface="Aharoni" pitchFamily="2" charset="-79"/>
              </a:rPr>
              <a:t>CURSO HTML + CSS</a:t>
            </a:r>
            <a:endParaRPr lang="es-ES" dirty="0">
              <a:solidFill>
                <a:schemeClr val="tx1"/>
              </a:solidFill>
              <a:latin typeface="Agency FB" pitchFamily="34" charset="0"/>
              <a:cs typeface="Aharoni" pitchFamily="2" charset="-79"/>
            </a:endParaRPr>
          </a:p>
        </p:txBody>
      </p:sp>
      <p:pic>
        <p:nvPicPr>
          <p:cNvPr id="1027" name="Picture 3" descr="C:\Users\Public\Curso HTML\imagenes\html+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5532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266"/>
            <a:ext cx="7315200" cy="1154097"/>
          </a:xfrm>
        </p:spPr>
        <p:txBody>
          <a:bodyPr/>
          <a:lstStyle/>
          <a:p>
            <a:pPr algn="ctr"/>
            <a:r>
              <a:rPr lang="es-ES" dirty="0" smtClean="0">
                <a:latin typeface="Agency FB" pitchFamily="34" charset="0"/>
                <a:cs typeface="Aharoni" pitchFamily="2" charset="-79"/>
              </a:rPr>
              <a:t>¿QUÉ ES HTML?</a:t>
            </a:r>
            <a:endParaRPr lang="es-ES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628800"/>
            <a:ext cx="7344816" cy="3960440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>
                <a:latin typeface="Calibri" pitchFamily="34" charset="0"/>
                <a:cs typeface="Aharoni" pitchFamily="2" charset="-79"/>
              </a:rPr>
              <a:t>HTML</a:t>
            </a:r>
            <a:r>
              <a:rPr lang="es-ES" sz="2400" dirty="0">
                <a:latin typeface="Calibri" pitchFamily="34" charset="0"/>
                <a:cs typeface="Aharoni" pitchFamily="2" charset="-79"/>
              </a:rPr>
              <a:t> (HyperText Markup </a:t>
            </a:r>
            <a:r>
              <a:rPr lang="es-ES" sz="2400" dirty="0" smtClean="0">
                <a:latin typeface="Calibri" pitchFamily="34" charset="0"/>
                <a:cs typeface="Aharoni" pitchFamily="2" charset="-79"/>
              </a:rPr>
              <a:t>Language): Es </a:t>
            </a:r>
            <a:r>
              <a:rPr lang="es-ES" sz="2400" dirty="0">
                <a:latin typeface="Calibri" pitchFamily="34" charset="0"/>
                <a:cs typeface="Aharoni" pitchFamily="2" charset="-79"/>
              </a:rPr>
              <a:t>un lenguaje de marcado, esto quiere decir que codifica un documento a partir del uso de </a:t>
            </a:r>
            <a:r>
              <a:rPr lang="es-ES" sz="2400" dirty="0" smtClean="0">
                <a:latin typeface="Calibri" pitchFamily="34" charset="0"/>
                <a:cs typeface="Aharoni" pitchFamily="2" charset="-79"/>
              </a:rPr>
              <a:t>marcas y/o ‘</a:t>
            </a:r>
            <a:r>
              <a:rPr lang="es-ES" sz="2400" i="1" dirty="0" smtClean="0">
                <a:latin typeface="Calibri" pitchFamily="34" charset="0"/>
                <a:cs typeface="Aharoni" pitchFamily="2" charset="-79"/>
              </a:rPr>
              <a:t>etiquetas</a:t>
            </a:r>
            <a:r>
              <a:rPr lang="es-ES" sz="2400" i="1" dirty="0">
                <a:latin typeface="Calibri" pitchFamily="34" charset="0"/>
                <a:cs typeface="Aharoni" pitchFamily="2" charset="-79"/>
              </a:rPr>
              <a:t>’</a:t>
            </a:r>
            <a:r>
              <a:rPr lang="es-ES" sz="2400" dirty="0">
                <a:latin typeface="Calibri" pitchFamily="34" charset="0"/>
                <a:cs typeface="Aharoni" pitchFamily="2" charset="-79"/>
              </a:rPr>
              <a:t> que contienen información acerca de la estructura del mismo. </a:t>
            </a:r>
            <a:endParaRPr lang="es-ES" sz="2400" dirty="0" smtClean="0">
              <a:latin typeface="Calibri" pitchFamily="34" charset="0"/>
              <a:cs typeface="Aharoni" pitchFamily="2" charset="-79"/>
            </a:endParaRPr>
          </a:p>
          <a:p>
            <a:pPr marL="45720" indent="0">
              <a:buNone/>
            </a:pPr>
            <a:endParaRPr lang="es-ES" sz="2400" dirty="0" smtClean="0">
              <a:latin typeface="Calibri" pitchFamily="34" charset="0"/>
              <a:cs typeface="Aharoni" pitchFamily="2" charset="-79"/>
            </a:endParaRPr>
          </a:p>
          <a:p>
            <a:r>
              <a:rPr lang="es-ES" sz="2400" dirty="0" smtClean="0">
                <a:latin typeface="Calibri" pitchFamily="34" charset="0"/>
                <a:cs typeface="Aharoni" pitchFamily="2" charset="-79"/>
              </a:rPr>
              <a:t>Por medio </a:t>
            </a:r>
            <a:r>
              <a:rPr lang="es-ES" sz="2400" dirty="0">
                <a:latin typeface="Calibri" pitchFamily="34" charset="0"/>
                <a:cs typeface="Aharoni" pitchFamily="2" charset="-79"/>
              </a:rPr>
              <a:t>de estas etiquetas podemos dar forma y definir cómo será la estructura de nuestro sitio web. </a:t>
            </a:r>
            <a:br>
              <a:rPr lang="es-ES" sz="2400" dirty="0">
                <a:latin typeface="Calibri" pitchFamily="34" charset="0"/>
                <a:cs typeface="Aharoni" pitchFamily="2" charset="-79"/>
              </a:rPr>
            </a:br>
            <a:r>
              <a:rPr lang="es-ES" sz="2400" dirty="0">
                <a:latin typeface="Calibri" pitchFamily="34" charset="0"/>
                <a:cs typeface="Aharoni" pitchFamily="2" charset="-79"/>
              </a:rPr>
              <a:t>Por ejemplo definir las distintas secciones de una página o un párrafo, una imagen, una tabla, etc. HTML dispone de etiquetas para todos los elementos antes mencionados</a:t>
            </a:r>
            <a:r>
              <a:rPr lang="es-ES" sz="2400" dirty="0" smtClean="0">
                <a:latin typeface="Calibri" pitchFamily="34" charset="0"/>
                <a:cs typeface="Aharoni" pitchFamily="2" charset="-79"/>
              </a:rPr>
              <a:t>.</a:t>
            </a:r>
          </a:p>
          <a:p>
            <a:endParaRPr lang="es-ES" sz="2400" dirty="0">
              <a:latin typeface="Calibri" pitchFamily="34" charset="0"/>
              <a:cs typeface="Aharoni" pitchFamily="2" charset="-79"/>
            </a:endParaRPr>
          </a:p>
          <a:p>
            <a:r>
              <a:rPr lang="es-ES" sz="2400" dirty="0" smtClean="0">
                <a:latin typeface="Calibri" pitchFamily="34" charset="0"/>
                <a:cs typeface="Aharoni" pitchFamily="2" charset="-79"/>
              </a:rPr>
              <a:t>Etiquetas: </a:t>
            </a:r>
            <a:r>
              <a:rPr lang="es-ES" sz="2400" dirty="0">
                <a:latin typeface="Calibri" pitchFamily="34" charset="0"/>
                <a:cs typeface="Aharoni" pitchFamily="2" charset="-79"/>
              </a:rPr>
              <a:t>Palabras claves que debemos saber/memorizar para poder establecer los diferentes elementos que forman parte de la estructura de un sitio web</a:t>
            </a:r>
            <a:endParaRPr lang="es-ES" sz="2400" dirty="0" smtClean="0">
              <a:latin typeface="Calibri" pitchFamily="34" charset="0"/>
              <a:cs typeface="Aharoni" pitchFamily="2" charset="-79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7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7315200" cy="3539527"/>
          </a:xfrm>
        </p:spPr>
        <p:txBody>
          <a:bodyPr/>
          <a:lstStyle/>
          <a:p>
            <a:r>
              <a:rPr lang="es-ES" b="1" dirty="0">
                <a:latin typeface="Calibri" pitchFamily="34" charset="0"/>
              </a:rPr>
              <a:t>CSS</a:t>
            </a:r>
            <a:r>
              <a:rPr lang="es-ES" dirty="0">
                <a:latin typeface="Calibri" pitchFamily="34" charset="0"/>
              </a:rPr>
              <a:t> (</a:t>
            </a:r>
            <a:r>
              <a:rPr lang="es-ES" dirty="0" err="1">
                <a:latin typeface="Calibri" pitchFamily="34" charset="0"/>
              </a:rPr>
              <a:t>Cascading</a:t>
            </a:r>
            <a:r>
              <a:rPr lang="es-ES" dirty="0">
                <a:latin typeface="Calibri" pitchFamily="34" charset="0"/>
              </a:rPr>
              <a:t> Style </a:t>
            </a:r>
            <a:r>
              <a:rPr lang="es-ES" dirty="0" err="1">
                <a:latin typeface="Calibri" pitchFamily="34" charset="0"/>
              </a:rPr>
              <a:t>Sheets</a:t>
            </a:r>
            <a:r>
              <a:rPr lang="es-ES" dirty="0">
                <a:latin typeface="Calibri" pitchFamily="34" charset="0"/>
              </a:rPr>
              <a:t>) o Hojas de Estilo en Cascada: es un lenguaje de estilos que nos brinda herramientas para poder definir el aspecto y/o la presentación de un documento escrito en lenguaje de marcado (Ejemplo: HTML). Esto quiere decir que nos va a permitir definir y modificar cómo será la vista de la estructura de ese documento </a:t>
            </a:r>
            <a:r>
              <a:rPr lang="es-ES" dirty="0" smtClean="0">
                <a:latin typeface="Calibri" pitchFamily="34" charset="0"/>
              </a:rPr>
              <a:t>definiendo </a:t>
            </a:r>
            <a:r>
              <a:rPr lang="es-ES" dirty="0">
                <a:latin typeface="Calibri" pitchFamily="34" charset="0"/>
              </a:rPr>
              <a:t>color, margen, tipo de </a:t>
            </a:r>
            <a:r>
              <a:rPr lang="es-ES" dirty="0" smtClean="0">
                <a:latin typeface="Calibri" pitchFamily="34" charset="0"/>
              </a:rPr>
              <a:t>fuente, etc</a:t>
            </a:r>
            <a:r>
              <a:rPr lang="es-ES" dirty="0">
                <a:latin typeface="Calibri" pitchFamily="34" charset="0"/>
              </a:rPr>
              <a:t>.</a:t>
            </a:r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1126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latin typeface="Agency FB" pitchFamily="34" charset="0"/>
                <a:cs typeface="Aharoni" pitchFamily="2" charset="-79"/>
              </a:rPr>
              <a:t>¿QUÉ ES CSS?</a:t>
            </a:r>
            <a:endParaRPr lang="es-ES" dirty="0">
              <a:latin typeface="Agency FB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65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15200" cy="1154097"/>
          </a:xfrm>
        </p:spPr>
        <p:txBody>
          <a:bodyPr/>
          <a:lstStyle/>
          <a:p>
            <a:pPr algn="ctr"/>
            <a:r>
              <a:rPr lang="es-ES" dirty="0" smtClean="0">
                <a:latin typeface="Agency FB" pitchFamily="34" charset="0"/>
                <a:cs typeface="Aharoni" pitchFamily="2" charset="-79"/>
              </a:rPr>
              <a:t>ESTRUCTURA DE PÁGINA</a:t>
            </a:r>
            <a:endParaRPr lang="es-ES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608" y="1628800"/>
            <a:ext cx="73152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alibri" pitchFamily="34" charset="0"/>
              </a:rPr>
              <a:t>A partir de HTML y sus etiquetas podemos establecer la estructura de una pagina web:</a:t>
            </a:r>
          </a:p>
          <a:p>
            <a:endParaRPr lang="es-ES" b="1" dirty="0">
              <a:latin typeface="Calibri" pitchFamily="34" charset="0"/>
            </a:endParaRPr>
          </a:p>
          <a:p>
            <a:r>
              <a:rPr lang="es-ES" b="1" dirty="0" smtClean="0">
                <a:latin typeface="Calibri" pitchFamily="34" charset="0"/>
              </a:rPr>
              <a:t>Cabecera: </a:t>
            </a:r>
            <a:r>
              <a:rPr lang="es-ES" dirty="0">
                <a:latin typeface="Calibri" pitchFamily="34" charset="0"/>
              </a:rPr>
              <a:t>Generalmente compuesta por un banner y por el menú de navegación. En ella utilizaremos las etiquetas &lt;</a:t>
            </a:r>
            <a:r>
              <a:rPr lang="es-ES" dirty="0" err="1">
                <a:latin typeface="Calibri" pitchFamily="34" charset="0"/>
              </a:rPr>
              <a:t>header</a:t>
            </a:r>
            <a:r>
              <a:rPr lang="es-ES" dirty="0">
                <a:latin typeface="Calibri" pitchFamily="34" charset="0"/>
              </a:rPr>
              <a:t>&gt; y &lt;</a:t>
            </a:r>
            <a:r>
              <a:rPr lang="es-ES" dirty="0" err="1">
                <a:latin typeface="Calibri" pitchFamily="34" charset="0"/>
              </a:rPr>
              <a:t>nav</a:t>
            </a:r>
            <a:r>
              <a:rPr lang="es-ES" dirty="0">
                <a:latin typeface="Calibri" pitchFamily="34" charset="0"/>
              </a:rPr>
              <a:t>&gt; respectivamente.</a:t>
            </a:r>
            <a:endParaRPr lang="es-ES" b="1" dirty="0" smtClean="0">
              <a:latin typeface="Calibri" pitchFamily="34" charset="0"/>
            </a:endParaRPr>
          </a:p>
          <a:p>
            <a:r>
              <a:rPr lang="es-ES" b="1" dirty="0" smtClean="0">
                <a:latin typeface="Calibri" pitchFamily="34" charset="0"/>
              </a:rPr>
              <a:t>Columna principal: </a:t>
            </a:r>
            <a:r>
              <a:rPr lang="es-ES" dirty="0" smtClean="0">
                <a:latin typeface="Calibri" pitchFamily="34" charset="0"/>
              </a:rPr>
              <a:t>Compuesta </a:t>
            </a:r>
            <a:r>
              <a:rPr lang="es-ES" dirty="0">
                <a:latin typeface="Calibri" pitchFamily="34" charset="0"/>
              </a:rPr>
              <a:t>por la información más relevante de nuestra página. Se utiliza la etiqueta &lt;</a:t>
            </a:r>
            <a:r>
              <a:rPr lang="es-ES" dirty="0" err="1">
                <a:latin typeface="Calibri" pitchFamily="34" charset="0"/>
              </a:rPr>
              <a:t>section</a:t>
            </a:r>
            <a:r>
              <a:rPr lang="es-ES" dirty="0">
                <a:latin typeface="Calibri" pitchFamily="34" charset="0"/>
              </a:rPr>
              <a:t>&gt;</a:t>
            </a:r>
            <a:endParaRPr lang="es-ES" b="1" dirty="0" smtClean="0">
              <a:latin typeface="Calibri" pitchFamily="34" charset="0"/>
            </a:endParaRPr>
          </a:p>
          <a:p>
            <a:pPr lvl="0"/>
            <a:r>
              <a:rPr lang="es-ES" b="1" dirty="0">
                <a:latin typeface="Calibri" pitchFamily="34" charset="0"/>
              </a:rPr>
              <a:t>Barra lateral</a:t>
            </a:r>
            <a:r>
              <a:rPr lang="es-ES" dirty="0">
                <a:latin typeface="Calibri" pitchFamily="34" charset="0"/>
              </a:rPr>
              <a:t>: Es opcional, y puede estar compuesta por información complementaria. Se utiliza la etiqueta &lt;</a:t>
            </a:r>
            <a:r>
              <a:rPr lang="es-ES" dirty="0" err="1">
                <a:latin typeface="Calibri" pitchFamily="34" charset="0"/>
              </a:rPr>
              <a:t>aside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r>
              <a:rPr lang="es-ES" b="1" dirty="0">
                <a:latin typeface="Calibri" pitchFamily="34" charset="0"/>
              </a:rPr>
              <a:t>Pie de página</a:t>
            </a:r>
            <a:r>
              <a:rPr lang="es-ES" dirty="0">
                <a:latin typeface="Calibri" pitchFamily="34" charset="0"/>
              </a:rPr>
              <a:t>: Generalmente compuesto por información de copyright,  contacto y redes. Se utiliza la etiqueta &lt;</a:t>
            </a:r>
            <a:r>
              <a:rPr lang="es-ES" dirty="0" err="1">
                <a:latin typeface="Calibri" pitchFamily="34" charset="0"/>
              </a:rPr>
              <a:t>footer</a:t>
            </a:r>
            <a:r>
              <a:rPr lang="es-ES" dirty="0">
                <a:latin typeface="Calibri" pitchFamily="34" charset="0"/>
              </a:rPr>
              <a:t>&gt;</a:t>
            </a:r>
            <a:endParaRPr lang="es-ES" dirty="0" smtClean="0">
              <a:latin typeface="Calibri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8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560840" cy="6408712"/>
          </a:xfrm>
        </p:spPr>
      </p:pic>
    </p:spTree>
    <p:extLst>
      <p:ext uri="{BB962C8B-B14F-4D97-AF65-F5344CB8AC3E}">
        <p14:creationId xmlns:p14="http://schemas.microsoft.com/office/powerpoint/2010/main" val="17337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827584" y="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latin typeface="Agency FB" pitchFamily="34" charset="0"/>
              </a:rPr>
              <a:t>COMPOSICIÓN DE ETIQUETAS HTML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899592" y="1484784"/>
            <a:ext cx="7315200" cy="3539527"/>
          </a:xfrm>
        </p:spPr>
        <p:txBody>
          <a:bodyPr/>
          <a:lstStyle/>
          <a:p>
            <a:r>
              <a:rPr lang="es-ES" dirty="0">
                <a:latin typeface="Calibri" pitchFamily="34" charset="0"/>
              </a:rPr>
              <a:t>L</a:t>
            </a:r>
            <a:r>
              <a:rPr lang="es-ES" dirty="0" smtClean="0">
                <a:latin typeface="Calibri" pitchFamily="34" charset="0"/>
              </a:rPr>
              <a:t>as </a:t>
            </a:r>
            <a:r>
              <a:rPr lang="es-ES" dirty="0">
                <a:latin typeface="Calibri" pitchFamily="34" charset="0"/>
              </a:rPr>
              <a:t>estructuras en un documento HTML están definidas por </a:t>
            </a:r>
            <a:r>
              <a:rPr lang="es-ES" dirty="0" smtClean="0">
                <a:latin typeface="Calibri" pitchFamily="34" charset="0"/>
              </a:rPr>
              <a:t>etiquetas.</a:t>
            </a:r>
          </a:p>
        </p:txBody>
      </p:sp>
      <p:pic>
        <p:nvPicPr>
          <p:cNvPr id="2050" name="Picture 2" descr="C:\Users\Public\Curso HTML\imagenes\etique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7" y="2492896"/>
            <a:ext cx="671575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959909" y="4941168"/>
            <a:ext cx="7315200" cy="1719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200" dirty="0" smtClean="0">
                <a:latin typeface="Calibri" pitchFamily="34" charset="0"/>
              </a:rPr>
              <a:t>Ejemplos: </a:t>
            </a:r>
          </a:p>
          <a:p>
            <a:pPr lvl="0"/>
            <a:r>
              <a:rPr lang="es-ES" sz="2200" dirty="0" smtClean="0">
                <a:latin typeface="Calibri" pitchFamily="34" charset="0"/>
              </a:rPr>
              <a:t>&lt;</a:t>
            </a:r>
            <a:r>
              <a:rPr lang="es-ES" sz="2200" dirty="0">
                <a:latin typeface="Calibri" pitchFamily="34" charset="0"/>
              </a:rPr>
              <a:t>p&gt; Esto es un párrafo &lt;/p&gt;</a:t>
            </a:r>
          </a:p>
          <a:p>
            <a:pPr lvl="0"/>
            <a:r>
              <a:rPr lang="es-ES" sz="2200" dirty="0">
                <a:latin typeface="Calibri" pitchFamily="34" charset="0"/>
              </a:rPr>
              <a:t>&lt;h1&gt; Esto es un título &lt;/h1&gt;</a:t>
            </a:r>
          </a:p>
          <a:p>
            <a:pPr lvl="0"/>
            <a:r>
              <a:rPr lang="es-ES" sz="2200" dirty="0">
                <a:latin typeface="Calibri" pitchFamily="34" charset="0"/>
              </a:rPr>
              <a:t>&lt;h4&gt; Esto es un titulo mas pequeño &lt;/h4</a:t>
            </a:r>
            <a:r>
              <a:rPr lang="es-ES" sz="2200" dirty="0" smtClean="0">
                <a:latin typeface="Calibri" pitchFamily="34" charset="0"/>
              </a:rPr>
              <a:t>&gt;</a:t>
            </a:r>
          </a:p>
          <a:p>
            <a:r>
              <a:rPr lang="es-ES" sz="2200" dirty="0">
                <a:latin typeface="Calibri" pitchFamily="34" charset="0"/>
              </a:rPr>
              <a:t>&lt;br&gt; </a:t>
            </a:r>
            <a:r>
              <a:rPr lang="es-ES" sz="2200" dirty="0" smtClean="0">
                <a:latin typeface="Calibri" pitchFamily="34" charset="0"/>
              </a:rPr>
              <a:t>No </a:t>
            </a:r>
            <a:r>
              <a:rPr lang="es-ES" sz="2200" dirty="0">
                <a:latin typeface="Calibri" pitchFamily="34" charset="0"/>
              </a:rPr>
              <a:t>necesita etiqueta de cierre.</a:t>
            </a:r>
          </a:p>
          <a:p>
            <a:pPr lvl="0"/>
            <a:endParaRPr lang="es-ES" dirty="0">
              <a:latin typeface="Calibri" pitchFamily="34" charset="0"/>
            </a:endParaRPr>
          </a:p>
          <a:p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0"/>
            <a:ext cx="7315200" cy="1154097"/>
          </a:xfrm>
        </p:spPr>
        <p:txBody>
          <a:bodyPr/>
          <a:lstStyle/>
          <a:p>
            <a:pPr algn="ctr"/>
            <a:r>
              <a:rPr lang="es-ES" dirty="0" smtClean="0">
                <a:latin typeface="Agency FB" pitchFamily="34" charset="0"/>
              </a:rPr>
              <a:t>ESTRUCTURA DOCUMENTO HTML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484784"/>
            <a:ext cx="7315200" cy="3539527"/>
          </a:xfrm>
        </p:spPr>
        <p:txBody>
          <a:bodyPr/>
          <a:lstStyle/>
          <a:p>
            <a:r>
              <a:rPr lang="es-ES" dirty="0" smtClean="0">
                <a:latin typeface="Calibri" pitchFamily="34" charset="0"/>
              </a:rPr>
              <a:t>Todo documento HTML comienza con una estructura básica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255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Perspectiva</vt:lpstr>
      <vt:lpstr>CURSO HTML + CSS</vt:lpstr>
      <vt:lpstr>¿QUÉ ES HTML?</vt:lpstr>
      <vt:lpstr>Presentación de PowerPoint</vt:lpstr>
      <vt:lpstr>ESTRUCTURA DE PÁGINA</vt:lpstr>
      <vt:lpstr>Presentación de PowerPoint</vt:lpstr>
      <vt:lpstr>Presentación de PowerPoint</vt:lpstr>
      <vt:lpstr>ESTRUCTURA DOCUMENTO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HTML + CSS</dc:title>
  <dc:creator>Manu</dc:creator>
  <cp:lastModifiedBy>Manu</cp:lastModifiedBy>
  <cp:revision>5</cp:revision>
  <dcterms:created xsi:type="dcterms:W3CDTF">2020-12-14T04:27:22Z</dcterms:created>
  <dcterms:modified xsi:type="dcterms:W3CDTF">2020-12-14T05:47:35Z</dcterms:modified>
</cp:coreProperties>
</file>