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86" r:id="rId4"/>
    <p:sldId id="257" r:id="rId5"/>
    <p:sldId id="259" r:id="rId6"/>
    <p:sldId id="260" r:id="rId7"/>
    <p:sldId id="258" r:id="rId8"/>
    <p:sldId id="284" r:id="rId9"/>
    <p:sldId id="261" r:id="rId10"/>
    <p:sldId id="264" r:id="rId11"/>
    <p:sldId id="262" r:id="rId12"/>
    <p:sldId id="274" r:id="rId13"/>
    <p:sldId id="267" r:id="rId14"/>
    <p:sldId id="268" r:id="rId15"/>
    <p:sldId id="269" r:id="rId16"/>
    <p:sldId id="270" r:id="rId17"/>
    <p:sldId id="277" r:id="rId18"/>
    <p:sldId id="271" r:id="rId19"/>
    <p:sldId id="280" r:id="rId20"/>
    <p:sldId id="273" r:id="rId21"/>
    <p:sldId id="276" r:id="rId22"/>
    <p:sldId id="285" r:id="rId23"/>
    <p:sldId id="281" r:id="rId24"/>
    <p:sldId id="282" r:id="rId25"/>
    <p:sldId id="279" r:id="rId26"/>
    <p:sldId id="278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2B7225-F4A8-41AA-8777-B7A9D81F3FF2}">
          <p14:sldIdLst>
            <p14:sldId id="256"/>
          </p14:sldIdLst>
        </p14:section>
        <p14:section name="Either type" id="{7B12F257-20E7-4E3C-A74F-B0E194F3A54E}">
          <p14:sldIdLst>
            <p14:sldId id="283"/>
            <p14:sldId id="286"/>
            <p14:sldId id="257"/>
            <p14:sldId id="259"/>
            <p14:sldId id="260"/>
            <p14:sldId id="258"/>
          </p14:sldIdLst>
        </p14:section>
        <p14:section name="Curry-Howard" id="{8A984602-2B04-4395-A72D-9BA028934A46}">
          <p14:sldIdLst>
            <p14:sldId id="284"/>
            <p14:sldId id="261"/>
            <p14:sldId id="264"/>
            <p14:sldId id="262"/>
            <p14:sldId id="274"/>
            <p14:sldId id="267"/>
            <p14:sldId id="268"/>
            <p14:sldId id="269"/>
            <p14:sldId id="270"/>
            <p14:sldId id="277"/>
            <p14:sldId id="271"/>
            <p14:sldId id="280"/>
            <p14:sldId id="273"/>
            <p14:sldId id="276"/>
          </p14:sldIdLst>
        </p14:section>
        <p14:section name="Future languages" id="{6603C8BF-B446-4869-A956-49A88540FC99}">
          <p14:sldIdLst>
            <p14:sldId id="285"/>
            <p14:sldId id="281"/>
            <p14:sldId id="282"/>
            <p14:sldId id="279"/>
            <p14:sldId id="27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35E"/>
    <a:srgbClr val="8F0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erns" userId="67726_tp_dropbox" providerId="OAuth2" clId="{0E8D0714-3F68-A643-9636-C4EBA3959C01}"/>
    <pc:docChg chg="custSel modSld">
      <pc:chgData name="Brian Berns" userId="67726_tp_dropbox" providerId="OAuth2" clId="{0E8D0714-3F68-A643-9636-C4EBA3959C01}" dt="2019-04-16T15:30:08.936" v="22" actId="20577"/>
      <pc:docMkLst>
        <pc:docMk/>
      </pc:docMkLst>
      <pc:sldChg chg="modSp">
        <pc:chgData name="Brian Berns" userId="67726_tp_dropbox" providerId="OAuth2" clId="{0E8D0714-3F68-A643-9636-C4EBA3959C01}" dt="2019-04-16T15:29:17.695" v="3" actId="15"/>
        <pc:sldMkLst>
          <pc:docMk/>
          <pc:sldMk cId="1688050644" sldId="261"/>
        </pc:sldMkLst>
        <pc:spChg chg="mod">
          <ac:chgData name="Brian Berns" userId="67726_tp_dropbox" providerId="OAuth2" clId="{0E8D0714-3F68-A643-9636-C4EBA3959C01}" dt="2019-04-16T15:29:17.695" v="3" actId="15"/>
          <ac:spMkLst>
            <pc:docMk/>
            <pc:sldMk cId="1688050644" sldId="261"/>
            <ac:spMk id="5" creationId="{10120016-AA43-4DE8-B4DD-CCEBC299206F}"/>
          </ac:spMkLst>
        </pc:spChg>
      </pc:sldChg>
      <pc:sldChg chg="modSp">
        <pc:chgData name="Brian Berns" userId="67726_tp_dropbox" providerId="OAuth2" clId="{0E8D0714-3F68-A643-9636-C4EBA3959C01}" dt="2019-04-16T15:30:08.936" v="22" actId="20577"/>
        <pc:sldMkLst>
          <pc:docMk/>
          <pc:sldMk cId="1748266005" sldId="264"/>
        </pc:sldMkLst>
        <pc:spChg chg="mod">
          <ac:chgData name="Brian Berns" userId="67726_tp_dropbox" providerId="OAuth2" clId="{0E8D0714-3F68-A643-9636-C4EBA3959C01}" dt="2019-04-16T15:30:08.936" v="22" actId="20577"/>
          <ac:spMkLst>
            <pc:docMk/>
            <pc:sldMk cId="1748266005" sldId="264"/>
            <ac:spMk id="6" creationId="{81967CF9-2EF1-44AF-85A2-993FB37C60C8}"/>
          </ac:spMkLst>
        </pc:spChg>
        <pc:spChg chg="mod">
          <ac:chgData name="Brian Berns" userId="67726_tp_dropbox" providerId="OAuth2" clId="{0E8D0714-3F68-A643-9636-C4EBA3959C01}" dt="2019-04-16T15:30:01.511" v="7" actId="27636"/>
          <ac:spMkLst>
            <pc:docMk/>
            <pc:sldMk cId="1748266005" sldId="264"/>
            <ac:spMk id="8" creationId="{FB46394E-2A88-483B-9F59-1D15E7399A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EB723-3464-47D9-9F11-F4F76A2C10D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A05CFB-9D2B-4D94-A3C6-A00B8B3EE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Analogy between computer programs and mathematical proofs</a:t>
          </a:r>
        </a:p>
      </dgm:t>
    </dgm:pt>
    <dgm:pt modelId="{BBF7FEAC-858F-4885-A4A7-9BE176BF3A1F}" type="parTrans" cxnId="{E719E340-4605-435F-9853-8AA33F8BCA45}">
      <dgm:prSet/>
      <dgm:spPr/>
      <dgm:t>
        <a:bodyPr/>
        <a:lstStyle/>
        <a:p>
          <a:endParaRPr lang="en-US"/>
        </a:p>
      </dgm:t>
    </dgm:pt>
    <dgm:pt modelId="{F8F14881-769A-49F9-A856-6BA61A2ABBDD}" type="sibTrans" cxnId="{E719E340-4605-435F-9853-8AA33F8BCA45}">
      <dgm:prSet/>
      <dgm:spPr/>
      <dgm:t>
        <a:bodyPr/>
        <a:lstStyle/>
        <a:p>
          <a:endParaRPr lang="en-US"/>
        </a:p>
      </dgm:t>
    </dgm:pt>
    <dgm:pt modelId="{3D1BB9EE-9F31-4682-BFC8-DB7F95727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type is a logical proposition</a:t>
          </a:r>
        </a:p>
      </dgm:t>
    </dgm:pt>
    <dgm:pt modelId="{1668CF93-664D-4C60-87E1-D2560DEEC93C}" type="parTrans" cxnId="{07ACB72A-BEF5-48FB-BF6E-FC83571395D8}">
      <dgm:prSet/>
      <dgm:spPr/>
      <dgm:t>
        <a:bodyPr/>
        <a:lstStyle/>
        <a:p>
          <a:endParaRPr lang="en-US"/>
        </a:p>
      </dgm:t>
    </dgm:pt>
    <dgm:pt modelId="{E28276C0-742A-4B70-ADA8-10E702862CA6}" type="sibTrans" cxnId="{07ACB72A-BEF5-48FB-BF6E-FC83571395D8}">
      <dgm:prSet/>
      <dgm:spPr/>
      <dgm:t>
        <a:bodyPr/>
        <a:lstStyle/>
        <a:p>
          <a:endParaRPr lang="en-US"/>
        </a:p>
      </dgm:t>
    </dgm:pt>
    <dgm:pt modelId="{426A82E0-9566-44AA-8CE9-48FD2F1CB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value is a proof</a:t>
          </a:r>
        </a:p>
      </dgm:t>
    </dgm:pt>
    <dgm:pt modelId="{555431C4-57BF-41C4-A206-D425CF6DFCB2}" type="parTrans" cxnId="{EAD3D196-4C66-47ED-A794-2EFA0F47C42F}">
      <dgm:prSet/>
      <dgm:spPr/>
      <dgm:t>
        <a:bodyPr/>
        <a:lstStyle/>
        <a:p>
          <a:endParaRPr lang="en-US"/>
        </a:p>
      </dgm:t>
    </dgm:pt>
    <dgm:pt modelId="{71DCF380-0E99-4D0A-B286-DEF002BA049D}" type="sibTrans" cxnId="{EAD3D196-4C66-47ED-A794-2EFA0F47C42F}">
      <dgm:prSet/>
      <dgm:spPr/>
      <dgm:t>
        <a:bodyPr/>
        <a:lstStyle/>
        <a:p>
          <a:endParaRPr lang="en-US"/>
        </a:p>
      </dgm:t>
    </dgm:pt>
    <dgm:pt modelId="{E86B4DF0-EB47-4703-964E-0319F0BC1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can instantiate a type, you’ve proved that type’s proposition</a:t>
          </a:r>
        </a:p>
      </dgm:t>
    </dgm:pt>
    <dgm:pt modelId="{61E03252-4A0E-4A63-B728-E0FD8E35FEBD}" type="parTrans" cxnId="{9B0018F1-25EC-4F82-89E9-0F932FE854B8}">
      <dgm:prSet/>
      <dgm:spPr/>
      <dgm:t>
        <a:bodyPr/>
        <a:lstStyle/>
        <a:p>
          <a:endParaRPr lang="en-US"/>
        </a:p>
      </dgm:t>
    </dgm:pt>
    <dgm:pt modelId="{11C5A2A1-9533-4B1D-940A-0B410F0C73C4}" type="sibTrans" cxnId="{9B0018F1-25EC-4F82-89E9-0F932FE854B8}">
      <dgm:prSet/>
      <dgm:spPr/>
      <dgm:t>
        <a:bodyPr/>
        <a:lstStyle/>
        <a:p>
          <a:endParaRPr lang="en-US"/>
        </a:p>
      </dgm:t>
    </dgm:pt>
    <dgm:pt modelId="{33088F71-7571-4716-B9BB-77475CCB4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need to run code. If it compiles, it’s a proof!</a:t>
          </a:r>
        </a:p>
      </dgm:t>
    </dgm:pt>
    <dgm:pt modelId="{EF11BF28-8C67-48AA-AC6C-46979D7E7010}" type="parTrans" cxnId="{65FEDBD7-A049-4D1A-A0A8-9F5B3D06A04C}">
      <dgm:prSet/>
      <dgm:spPr/>
      <dgm:t>
        <a:bodyPr/>
        <a:lstStyle/>
        <a:p>
          <a:endParaRPr lang="en-US"/>
        </a:p>
      </dgm:t>
    </dgm:pt>
    <dgm:pt modelId="{723B8C15-5556-4CB6-A910-14FA50BECEF6}" type="sibTrans" cxnId="{65FEDBD7-A049-4D1A-A0A8-9F5B3D06A04C}">
      <dgm:prSet/>
      <dgm:spPr/>
      <dgm:t>
        <a:bodyPr/>
        <a:lstStyle/>
        <a:p>
          <a:endParaRPr lang="en-US"/>
        </a:p>
      </dgm:t>
    </dgm:pt>
    <dgm:pt modelId="{0F1E37FA-3F37-4FAB-A9DF-CAB503C4F0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such proofs are pretty boring, though</a:t>
          </a:r>
        </a:p>
      </dgm:t>
    </dgm:pt>
    <dgm:pt modelId="{AEC4E6C7-A68B-41CE-B2D6-F7F91982388D}" type="parTrans" cxnId="{46AB0575-6CF3-4DA6-92B5-BD64F14B2559}">
      <dgm:prSet/>
      <dgm:spPr/>
      <dgm:t>
        <a:bodyPr/>
        <a:lstStyle/>
        <a:p>
          <a:endParaRPr lang="en-US"/>
        </a:p>
      </dgm:t>
    </dgm:pt>
    <dgm:pt modelId="{703C864B-AC9F-4086-A263-4289EFDD4698}" type="sibTrans" cxnId="{46AB0575-6CF3-4DA6-92B5-BD64F14B2559}">
      <dgm:prSet/>
      <dgm:spPr/>
      <dgm:t>
        <a:bodyPr/>
        <a:lstStyle/>
        <a:p>
          <a:endParaRPr lang="en-US"/>
        </a:p>
      </dgm:t>
    </dgm:pt>
    <dgm:pt modelId="{9BF1A7BC-9DEC-4F78-AA00-C2237137E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E.g. 42 is proof that an integer exists:</a:t>
          </a:r>
        </a:p>
      </dgm:t>
    </dgm:pt>
    <dgm:pt modelId="{A186077F-B773-452F-8670-A83ACB809E4E}" type="parTrans" cxnId="{82B1F6C0-818D-413F-A506-0A06CE48E017}">
      <dgm:prSet/>
      <dgm:spPr/>
      <dgm:t>
        <a:bodyPr/>
        <a:lstStyle/>
        <a:p>
          <a:endParaRPr lang="en-US"/>
        </a:p>
      </dgm:t>
    </dgm:pt>
    <dgm:pt modelId="{5DCA9B30-1491-49D2-8B82-34942B280C88}" type="sibTrans" cxnId="{82B1F6C0-818D-413F-A506-0A06CE48E017}">
      <dgm:prSet/>
      <dgm:spPr/>
      <dgm:t>
        <a:bodyPr/>
        <a:lstStyle/>
        <a:p>
          <a:endParaRPr lang="en-US"/>
        </a:p>
      </dgm:t>
    </dgm:pt>
    <dgm:pt modelId="{4DC91579-E0D2-4E2A-8134-E65273E3B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nsolas" panose="020B0609020204030204" pitchFamily="49" charset="0"/>
            </a:rPr>
            <a:t>int </a:t>
          </a:r>
          <a:r>
            <a:rPr lang="en-US" dirty="0" err="1">
              <a:latin typeface="Consolas" panose="020B0609020204030204" pitchFamily="49" charset="0"/>
            </a:rPr>
            <a:t>proof_of_int</a:t>
          </a:r>
          <a:r>
            <a:rPr lang="en-US" dirty="0">
              <a:latin typeface="Consolas" panose="020B0609020204030204" pitchFamily="49" charset="0"/>
            </a:rPr>
            <a:t> = 42;</a:t>
          </a:r>
        </a:p>
      </dgm:t>
    </dgm:pt>
    <dgm:pt modelId="{910F98BE-0333-48A9-8DF5-2AD522B18E26}" type="parTrans" cxnId="{073BC295-0AD8-4F84-9873-0514E0453660}">
      <dgm:prSet/>
      <dgm:spPr/>
      <dgm:t>
        <a:bodyPr/>
        <a:lstStyle/>
        <a:p>
          <a:endParaRPr lang="en-US"/>
        </a:p>
      </dgm:t>
    </dgm:pt>
    <dgm:pt modelId="{C1451C49-4CC0-42B9-B49F-FB8DAF30E0A3}" type="sibTrans" cxnId="{073BC295-0AD8-4F84-9873-0514E0453660}">
      <dgm:prSet/>
      <dgm:spPr/>
      <dgm:t>
        <a:bodyPr/>
        <a:lstStyle/>
        <a:p>
          <a:endParaRPr lang="en-US"/>
        </a:p>
      </dgm:t>
    </dgm:pt>
    <dgm:pt modelId="{884EFE51-9381-4A3F-8326-DB30EE2F4C82}" type="pres">
      <dgm:prSet presAssocID="{32CEB723-3464-47D9-9F11-F4F76A2C10DB}" presName="linear" presStyleCnt="0">
        <dgm:presLayoutVars>
          <dgm:animLvl val="lvl"/>
          <dgm:resizeHandles val="exact"/>
        </dgm:presLayoutVars>
      </dgm:prSet>
      <dgm:spPr/>
    </dgm:pt>
    <dgm:pt modelId="{4BCEE012-EF6D-4A65-9B50-57F10A7E8C4D}" type="pres">
      <dgm:prSet presAssocID="{98A05CFB-9D2B-4D94-A3C6-A00B8B3EED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FF9A80-FB61-4785-9812-97AF47677F95}" type="pres">
      <dgm:prSet presAssocID="{98A05CFB-9D2B-4D94-A3C6-A00B8B3EED0F}" presName="childText" presStyleLbl="revTx" presStyleIdx="0" presStyleCnt="2">
        <dgm:presLayoutVars>
          <dgm:bulletEnabled val="1"/>
        </dgm:presLayoutVars>
      </dgm:prSet>
      <dgm:spPr/>
    </dgm:pt>
    <dgm:pt modelId="{B0BA697E-911A-491F-B962-025C199AB2F9}" type="pres">
      <dgm:prSet presAssocID="{E86B4DF0-EB47-4703-964E-0319F0BC1B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A6BA0-9FAE-4455-BD71-4A0C031C229F}" type="pres">
      <dgm:prSet presAssocID="{E86B4DF0-EB47-4703-964E-0319F0BC1B50}" presName="childText" presStyleLbl="revTx" presStyleIdx="1" presStyleCnt="2">
        <dgm:presLayoutVars>
          <dgm:bulletEnabled val="1"/>
        </dgm:presLayoutVars>
      </dgm:prSet>
      <dgm:spPr/>
    </dgm:pt>
    <dgm:pt modelId="{7431A1F0-76C8-4762-9781-3DDA3D022870}" type="pres">
      <dgm:prSet presAssocID="{4DC91579-E0D2-4E2A-8134-E65273E3BA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B7681D-C9D3-4DA0-B3DA-5ECD1DDD4131}" type="presOf" srcId="{4DC91579-E0D2-4E2A-8134-E65273E3BA63}" destId="{7431A1F0-76C8-4762-9781-3DDA3D022870}" srcOrd="0" destOrd="0" presId="urn:microsoft.com/office/officeart/2005/8/layout/vList2"/>
    <dgm:cxn modelId="{125DB31F-B0C5-41DE-9386-C7946EFEF0D8}" type="presOf" srcId="{9BF1A7BC-9DEC-4F78-AA00-C2237137E145}" destId="{ED0A6BA0-9FAE-4455-BD71-4A0C031C229F}" srcOrd="0" destOrd="2" presId="urn:microsoft.com/office/officeart/2005/8/layout/vList2"/>
    <dgm:cxn modelId="{37F07025-EACE-4549-9B19-928EF3D6E109}" type="presOf" srcId="{0F1E37FA-3F37-4FAB-A9DF-CAB503C4F02B}" destId="{ED0A6BA0-9FAE-4455-BD71-4A0C031C229F}" srcOrd="0" destOrd="1" presId="urn:microsoft.com/office/officeart/2005/8/layout/vList2"/>
    <dgm:cxn modelId="{07ACB72A-BEF5-48FB-BF6E-FC83571395D8}" srcId="{98A05CFB-9D2B-4D94-A3C6-A00B8B3EED0F}" destId="{3D1BB9EE-9F31-4682-BFC8-DB7F957272D6}" srcOrd="0" destOrd="0" parTransId="{1668CF93-664D-4C60-87E1-D2560DEEC93C}" sibTransId="{E28276C0-742A-4B70-ADA8-10E702862CA6}"/>
    <dgm:cxn modelId="{E719E340-4605-435F-9853-8AA33F8BCA45}" srcId="{32CEB723-3464-47D9-9F11-F4F76A2C10DB}" destId="{98A05CFB-9D2B-4D94-A3C6-A00B8B3EED0F}" srcOrd="0" destOrd="0" parTransId="{BBF7FEAC-858F-4885-A4A7-9BE176BF3A1F}" sibTransId="{F8F14881-769A-49F9-A856-6BA61A2ABBDD}"/>
    <dgm:cxn modelId="{2D75F251-D64F-4D5C-9AB0-4A454412F15E}" type="presOf" srcId="{98A05CFB-9D2B-4D94-A3C6-A00B8B3EED0F}" destId="{4BCEE012-EF6D-4A65-9B50-57F10A7E8C4D}" srcOrd="0" destOrd="0" presId="urn:microsoft.com/office/officeart/2005/8/layout/vList2"/>
    <dgm:cxn modelId="{46AB0575-6CF3-4DA6-92B5-BD64F14B2559}" srcId="{E86B4DF0-EB47-4703-964E-0319F0BC1B50}" destId="{0F1E37FA-3F37-4FAB-A9DF-CAB503C4F02B}" srcOrd="1" destOrd="0" parTransId="{AEC4E6C7-A68B-41CE-B2D6-F7F91982388D}" sibTransId="{703C864B-AC9F-4086-A263-4289EFDD4698}"/>
    <dgm:cxn modelId="{40A25178-FC5B-4E5A-AB31-1D7BC784F9B1}" type="presOf" srcId="{33088F71-7571-4716-B9BB-77475CCB403D}" destId="{ED0A6BA0-9FAE-4455-BD71-4A0C031C229F}" srcOrd="0" destOrd="0" presId="urn:microsoft.com/office/officeart/2005/8/layout/vList2"/>
    <dgm:cxn modelId="{DD87F858-E26C-4519-BE44-359545259059}" type="presOf" srcId="{426A82E0-9566-44AA-8CE9-48FD2F1CB40A}" destId="{20FF9A80-FB61-4785-9812-97AF47677F95}" srcOrd="0" destOrd="1" presId="urn:microsoft.com/office/officeart/2005/8/layout/vList2"/>
    <dgm:cxn modelId="{68030583-9773-4A98-B243-59FEE2F2B507}" type="presOf" srcId="{E86B4DF0-EB47-4703-964E-0319F0BC1B50}" destId="{B0BA697E-911A-491F-B962-025C199AB2F9}" srcOrd="0" destOrd="0" presId="urn:microsoft.com/office/officeart/2005/8/layout/vList2"/>
    <dgm:cxn modelId="{6EF8978B-64F5-4352-8A05-71B3D52B3E8E}" type="presOf" srcId="{3D1BB9EE-9F31-4682-BFC8-DB7F957272D6}" destId="{20FF9A80-FB61-4785-9812-97AF47677F95}" srcOrd="0" destOrd="0" presId="urn:microsoft.com/office/officeart/2005/8/layout/vList2"/>
    <dgm:cxn modelId="{4A01AD90-1AB3-402B-90DC-AD5F47C45D53}" type="presOf" srcId="{32CEB723-3464-47D9-9F11-F4F76A2C10DB}" destId="{884EFE51-9381-4A3F-8326-DB30EE2F4C82}" srcOrd="0" destOrd="0" presId="urn:microsoft.com/office/officeart/2005/8/layout/vList2"/>
    <dgm:cxn modelId="{073BC295-0AD8-4F84-9873-0514E0453660}" srcId="{32CEB723-3464-47D9-9F11-F4F76A2C10DB}" destId="{4DC91579-E0D2-4E2A-8134-E65273E3BA63}" srcOrd="2" destOrd="0" parTransId="{910F98BE-0333-48A9-8DF5-2AD522B18E26}" sibTransId="{C1451C49-4CC0-42B9-B49F-FB8DAF30E0A3}"/>
    <dgm:cxn modelId="{EAD3D196-4C66-47ED-A794-2EFA0F47C42F}" srcId="{98A05CFB-9D2B-4D94-A3C6-A00B8B3EED0F}" destId="{426A82E0-9566-44AA-8CE9-48FD2F1CB40A}" srcOrd="1" destOrd="0" parTransId="{555431C4-57BF-41C4-A206-D425CF6DFCB2}" sibTransId="{71DCF380-0E99-4D0A-B286-DEF002BA049D}"/>
    <dgm:cxn modelId="{82B1F6C0-818D-413F-A506-0A06CE48E017}" srcId="{0F1E37FA-3F37-4FAB-A9DF-CAB503C4F02B}" destId="{9BF1A7BC-9DEC-4F78-AA00-C2237137E145}" srcOrd="0" destOrd="0" parTransId="{A186077F-B773-452F-8670-A83ACB809E4E}" sibTransId="{5DCA9B30-1491-49D2-8B82-34942B280C88}"/>
    <dgm:cxn modelId="{65FEDBD7-A049-4D1A-A0A8-9F5B3D06A04C}" srcId="{E86B4DF0-EB47-4703-964E-0319F0BC1B50}" destId="{33088F71-7571-4716-B9BB-77475CCB403D}" srcOrd="0" destOrd="0" parTransId="{EF11BF28-8C67-48AA-AC6C-46979D7E7010}" sibTransId="{723B8C15-5556-4CB6-A910-14FA50BECEF6}"/>
    <dgm:cxn modelId="{9B0018F1-25EC-4F82-89E9-0F932FE854B8}" srcId="{32CEB723-3464-47D9-9F11-F4F76A2C10DB}" destId="{E86B4DF0-EB47-4703-964E-0319F0BC1B50}" srcOrd="1" destOrd="0" parTransId="{61E03252-4A0E-4A63-B728-E0FD8E35FEBD}" sibTransId="{11C5A2A1-9533-4B1D-940A-0B410F0C73C4}"/>
    <dgm:cxn modelId="{5C5DE837-973C-4880-B6CF-CC64AEE9A61B}" type="presParOf" srcId="{884EFE51-9381-4A3F-8326-DB30EE2F4C82}" destId="{4BCEE012-EF6D-4A65-9B50-57F10A7E8C4D}" srcOrd="0" destOrd="0" presId="urn:microsoft.com/office/officeart/2005/8/layout/vList2"/>
    <dgm:cxn modelId="{F9F5ACA8-0E72-4B01-B43A-EE24BEE5CBF8}" type="presParOf" srcId="{884EFE51-9381-4A3F-8326-DB30EE2F4C82}" destId="{20FF9A80-FB61-4785-9812-97AF47677F95}" srcOrd="1" destOrd="0" presId="urn:microsoft.com/office/officeart/2005/8/layout/vList2"/>
    <dgm:cxn modelId="{9C6444B8-B446-4FED-8697-C0C7489FF883}" type="presParOf" srcId="{884EFE51-9381-4A3F-8326-DB30EE2F4C82}" destId="{B0BA697E-911A-491F-B962-025C199AB2F9}" srcOrd="2" destOrd="0" presId="urn:microsoft.com/office/officeart/2005/8/layout/vList2"/>
    <dgm:cxn modelId="{13D22980-2EE3-483B-BC07-10C336D5A886}" type="presParOf" srcId="{884EFE51-9381-4A3F-8326-DB30EE2F4C82}" destId="{ED0A6BA0-9FAE-4455-BD71-4A0C031C229F}" srcOrd="3" destOrd="0" presId="urn:microsoft.com/office/officeart/2005/8/layout/vList2"/>
    <dgm:cxn modelId="{4A40818D-3E8B-47A1-997D-29755624C45C}" type="presParOf" srcId="{884EFE51-9381-4A3F-8326-DB30EE2F4C82}" destId="{7431A1F0-76C8-4762-9781-3DDA3D0228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E012-EF6D-4A65-9B50-57F10A7E8C4D}">
      <dsp:nvSpPr>
        <dsp:cNvPr id="0" name=""/>
        <dsp:cNvSpPr/>
      </dsp:nvSpPr>
      <dsp:spPr>
        <a:xfrm>
          <a:off x="0" y="88498"/>
          <a:ext cx="6513603" cy="1212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Analogy between computer programs and mathematical proofs</a:t>
          </a:r>
        </a:p>
      </dsp:txBody>
      <dsp:txXfrm>
        <a:off x="59171" y="147669"/>
        <a:ext cx="6395261" cy="1093778"/>
      </dsp:txXfrm>
    </dsp:sp>
    <dsp:sp modelId="{20FF9A80-FB61-4785-9812-97AF47677F95}">
      <dsp:nvSpPr>
        <dsp:cNvPr id="0" name=""/>
        <dsp:cNvSpPr/>
      </dsp:nvSpPr>
      <dsp:spPr>
        <a:xfrm>
          <a:off x="0" y="1300618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type is a logical proposition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value is a proof</a:t>
          </a:r>
        </a:p>
      </dsp:txBody>
      <dsp:txXfrm>
        <a:off x="0" y="1300618"/>
        <a:ext cx="6513603" cy="825930"/>
      </dsp:txXfrm>
    </dsp:sp>
    <dsp:sp modelId="{B0BA697E-911A-491F-B962-025C199AB2F9}">
      <dsp:nvSpPr>
        <dsp:cNvPr id="0" name=""/>
        <dsp:cNvSpPr/>
      </dsp:nvSpPr>
      <dsp:spPr>
        <a:xfrm>
          <a:off x="0" y="2126548"/>
          <a:ext cx="6513603" cy="12121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can instantiate a type, you’ve proved that type’s proposition</a:t>
          </a:r>
        </a:p>
      </dsp:txBody>
      <dsp:txXfrm>
        <a:off x="59171" y="2185719"/>
        <a:ext cx="6395261" cy="1093778"/>
      </dsp:txXfrm>
    </dsp:sp>
    <dsp:sp modelId="{ED0A6BA0-9FAE-4455-BD71-4A0C031C229F}">
      <dsp:nvSpPr>
        <dsp:cNvPr id="0" name=""/>
        <dsp:cNvSpPr/>
      </dsp:nvSpPr>
      <dsp:spPr>
        <a:xfrm>
          <a:off x="0" y="3338668"/>
          <a:ext cx="6513603" cy="12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No need to run code. If it compiles, it’s a proof!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Most such proofs are pretty boring, though</a:t>
          </a:r>
        </a:p>
        <a:p>
          <a:pPr marL="457200" lvl="2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E.g. 42 is proof that an integer exists:</a:t>
          </a:r>
        </a:p>
      </dsp:txBody>
      <dsp:txXfrm>
        <a:off x="0" y="3338668"/>
        <a:ext cx="6513603" cy="1246140"/>
      </dsp:txXfrm>
    </dsp:sp>
    <dsp:sp modelId="{7431A1F0-76C8-4762-9781-3DDA3D022870}">
      <dsp:nvSpPr>
        <dsp:cNvPr id="0" name=""/>
        <dsp:cNvSpPr/>
      </dsp:nvSpPr>
      <dsp:spPr>
        <a:xfrm>
          <a:off x="0" y="4584808"/>
          <a:ext cx="6513603" cy="1212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int </a:t>
          </a:r>
          <a:r>
            <a:rPr lang="en-US" sz="2800" kern="1200" dirty="0" err="1">
              <a:latin typeface="Consolas" panose="020B0609020204030204" pitchFamily="49" charset="0"/>
            </a:rPr>
            <a:t>proof_of_int</a:t>
          </a:r>
          <a:r>
            <a:rPr lang="en-US" sz="2800" kern="1200" dirty="0">
              <a:latin typeface="Consolas" panose="020B0609020204030204" pitchFamily="49" charset="0"/>
            </a:rPr>
            <a:t> = 42;</a:t>
          </a:r>
        </a:p>
      </dsp:txBody>
      <dsp:txXfrm>
        <a:off x="59171" y="4643979"/>
        <a:ext cx="6395261" cy="109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B2EC-0376-448F-A558-51F23EBFB53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F846-330F-4612-BAE2-64A6FCF5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Analogy discovered by Haskell Curry and William Alvin Howard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Implementation must be type-safe (i.e. no casts) and not rely on runtime mechanisms (e.g. reflection)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Absurd can never be instantiated.</a:t>
            </a:r>
          </a:p>
          <a:p>
            <a:r>
              <a:rPr lang="en-US" dirty="0"/>
              <a:t>Thus, Not&lt;T&gt; can be instantiated, but never applied.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3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A_implies_absurd</a:t>
            </a:r>
            <a:r>
              <a:rPr lang="en-US" dirty="0"/>
              <a:t> is a function that can’t be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Propositional logic vs. predicate logic (aka first-order logic)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DD9-5AE7-436F-B5DB-C8D29501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D1D18-5CB2-4ED8-97F2-1E636A939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E5A8-B86B-4CF7-94E1-562AA199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0743C-03FC-48FC-B14E-A5C7A72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B72A-9DC3-45D9-BF97-3A5A913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C617-DA5E-4EB9-979A-4052DC2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847E-1357-444B-AF55-F4228BA7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AA6A-A34B-40B7-96A6-6FB69994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B9A0-137A-4582-89FF-83E89035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6B2F-2883-484A-A28F-04D915F4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A0AA-6F5C-4D32-B83F-70800E50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8E134-95D6-4120-8C5C-9CBB6036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BA13-73EC-40E7-A17F-3F98E6E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BFD9-F2F6-42E3-A580-94A3598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34B5-FBA1-429C-8107-D3181CE9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AC3-935E-4C92-A460-22C0638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382F-0FFF-449A-B6AD-760EC403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B41C-6569-4B04-8A81-57C2FEF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DCA2-2AF8-47DD-B4C6-56F22EB7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C3F7-A5EF-4701-9380-C82717C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A3B-4C2F-45FF-BE59-8BFE5A6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F385-022C-4542-AF86-F433CBB3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05F4-6F49-4A06-8C3E-965ECDD6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7268-F50E-407E-B3C4-50E6DF36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85CA-4C40-4EF4-B8DF-1C368A6A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576-A693-4868-8EE2-A117998A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EF3B-A542-4646-AF08-893DDFC6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787C-7AA4-448E-B362-F4E0D16D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2EB0-DEB8-4773-A6B8-D602959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4223-6199-4A31-BD09-88FAA65B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1D636-48C1-423B-B532-FF5CCAB9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944-07DB-467B-B331-C3BE147E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88E6-630C-483B-8AA1-2DAC7316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D3C0-C1F6-48B5-ACE7-8B86F46D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51679-7267-4552-A7D9-FB29F522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518BF-EE20-493E-A001-70ACF2207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F0D2E-2236-4ACD-8473-610E073C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6FCC-C8B7-4D33-8FE8-B118A30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B653-8620-4D22-B0E4-99E04310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F791-0CD6-418B-95D5-2BA43EA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E6BC-D17F-414C-B05A-A9BD712E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5AB9-3851-44FC-910E-799EEC1F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8F31-B2A8-4009-BB41-420EB8E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4C5E5-5863-4AED-926E-8D777B6B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ED1AD-E978-49B6-87EE-2132C9B3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158F-E2A0-4967-90CD-5A51477C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DAD5-95D1-45E4-8B5E-BAAD486A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8738-E2CB-4018-85E1-ED19B531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013D8-A6D0-4932-BA3E-FEAAC426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A95A-3D2F-4D68-9F13-85ACC17D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F9F4-82B0-44A5-B0E2-B64D1AD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046D-C4AF-48DC-8BFE-AABAF66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457F-EF35-4D8F-BD3A-6EA47F59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0C11-C1FF-4008-860C-050F9DC89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FF3A-8DCC-4150-AF8E-76399EA3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0241F-C84B-4A83-A23E-5FE0AB5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7C64-FB75-4978-857C-A1A144F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8DBC-5CE1-4B34-8950-4F4A293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C14B-7254-4428-A8A2-215D4AFC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C466-7A3F-46B6-97A1-8A2E8B94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B232-052B-439D-A0DF-2675C7DB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9EF1-1275-47B5-8B7F-1280F025E8D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9644-D629-4B51-B41C-CB775E1E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EF7-9815-426B-B973-B207D1EF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381C3-A841-431B-8FA3-6B356235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Topics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2AC854D-69AC-4FCF-8C61-855E2916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Something practical</a:t>
            </a:r>
          </a:p>
          <a:p>
            <a:r>
              <a:rPr lang="en-US" sz="2400" dirty="0"/>
              <a:t>Something surprising</a:t>
            </a:r>
          </a:p>
          <a:p>
            <a:r>
              <a:rPr lang="en-US" sz="2400" dirty="0"/>
              <a:t>Future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84797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15AE-E746-4104-9A7D-B5A3AFEB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3250C-8982-4AD7-86DF-40EC97821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67CF9-2EF1-44AF-85A2-993FB37C60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 → B</a:t>
            </a:r>
          </a:p>
          <a:p>
            <a:pPr lvl="1"/>
            <a:r>
              <a:rPr lang="en-US" dirty="0"/>
              <a:t>A and B are logical propositions</a:t>
            </a:r>
          </a:p>
          <a:p>
            <a:pPr lvl="1"/>
            <a:r>
              <a:rPr lang="en-US" dirty="0"/>
              <a:t>A implies B</a:t>
            </a:r>
          </a:p>
          <a:p>
            <a:pPr lvl="1"/>
            <a:r>
              <a:rPr lang="en-US" dirty="0"/>
              <a:t>This implication might be true or false</a:t>
            </a:r>
          </a:p>
          <a:p>
            <a:pPr lvl="2"/>
            <a:r>
              <a:rPr lang="en-US" dirty="0"/>
              <a:t>We need proof!</a:t>
            </a:r>
          </a:p>
          <a:p>
            <a:pPr lvl="1"/>
            <a:r>
              <a:rPr lang="en-US" dirty="0"/>
              <a:t>E.g. “I’m hungry, so it must be dinner time”</a:t>
            </a:r>
          </a:p>
          <a:p>
            <a:r>
              <a:rPr lang="en-US" dirty="0"/>
              <a:t>Is there a general proof of A → B, for all A and B?</a:t>
            </a:r>
          </a:p>
          <a:p>
            <a:pPr lvl="1"/>
            <a:r>
              <a:rPr lang="en-US" dirty="0"/>
              <a:t>Answer: 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5F0CA0-E648-4C3B-A294-CAF15C50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46394E-2A88-483B-9F59-1D15E7399A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function is an instance of a type (i.e. its signature)</a:t>
            </a:r>
          </a:p>
          <a:p>
            <a:r>
              <a:rPr lang="en-US" dirty="0"/>
              <a:t>Type: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Instance: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5E"/>
                </a:solidFill>
                <a:latin typeface="Consolas" panose="020B0609020204030204" pitchFamily="49" charset="0"/>
              </a:rPr>
              <a:t>Implication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6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If we know that A implies B, and we know A is true, then we know that B is true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7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If we know that A implies B, and we know A is true, then we know that B is true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88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741114"/>
              </p:ext>
            </p:extLst>
          </p:nvPr>
        </p:nvGraphicFramePr>
        <p:xfrm>
          <a:off x="4038600" y="1445449"/>
          <a:ext cx="7762769" cy="396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309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458460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440790">
                <a:tc>
                  <a:txBody>
                    <a:bodyPr/>
                    <a:lstStyle/>
                    <a:p>
                      <a:r>
                        <a:rPr lang="en-US" sz="2100"/>
                        <a:t>Logic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C#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 (“and”):</a:t>
                      </a:r>
                      <a:r>
                        <a:rPr lang="en-US" sz="2100" kern="12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 (“or”):</a:t>
                      </a:r>
                      <a:r>
                        <a:rPr lang="en-US" sz="2100" kern="12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66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A_or_B.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Match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a =&gt;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latin typeface="Consolas" panose="020B0609020204030204" pitchFamily="49" charset="0"/>
              </a:rPr>
              <a:t>(a),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b =&gt;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latin typeface="Consolas" panose="020B06090202040302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75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9AE8-C0DC-4C26-BDF6-B67EEF67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5A5924-11C5-488C-B373-C94FEB1DF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6DCCCA-0447-4EA1-A68A-0FC1FF47F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⊥</a:t>
            </a:r>
            <a:r>
              <a:rPr lang="en-US" dirty="0"/>
              <a:t>: “Absurd” (aka “bottom”)</a:t>
            </a:r>
          </a:p>
          <a:p>
            <a:pPr lvl="1"/>
            <a:r>
              <a:rPr lang="en-US" dirty="0"/>
              <a:t>Symbol for a false proposition</a:t>
            </a:r>
          </a:p>
          <a:p>
            <a:r>
              <a:rPr lang="en-US" dirty="0"/>
              <a:t>Define negation as: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¬A = A → ⊥</a:t>
            </a:r>
          </a:p>
          <a:p>
            <a:r>
              <a:rPr lang="en-US" dirty="0"/>
              <a:t>If we had proof of A, then we could prove the impossible</a:t>
            </a:r>
          </a:p>
          <a:p>
            <a:pPr lvl="1"/>
            <a:r>
              <a:rPr lang="en-US" dirty="0"/>
              <a:t>This is proof that A is false</a:t>
            </a:r>
          </a:p>
          <a:p>
            <a:r>
              <a:rPr lang="en-US" dirty="0"/>
              <a:t>C-H correspondence:</a:t>
            </a:r>
          </a:p>
          <a:p>
            <a:pPr lvl="1"/>
            <a:r>
              <a:rPr lang="en-US" dirty="0"/>
              <a:t>A type that can’t be instantiated represents a false proposition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A7E7B4-DDE5-4AD7-A222-851E57E4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6BABA-E4BE-4D98-8C5E-29482155FABB}"/>
              </a:ext>
            </a:extLst>
          </p:cNvPr>
          <p:cNvSpPr/>
          <p:nvPr/>
        </p:nvSpPr>
        <p:spPr>
          <a:xfrm>
            <a:off x="6194427" y="2505075"/>
            <a:ext cx="57110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8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219D58-E2B4-4B59-8638-D11693E0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BC45FF-5544-473C-A149-D658A741B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r>
              <a:rPr lang="en-US" dirty="0"/>
              <a:t>Exercise: Try to negate a true proposition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Not&lt;int&gt;</a:t>
            </a:r>
          </a:p>
          <a:p>
            <a:pPr lvl="1"/>
            <a:r>
              <a:rPr lang="en-US" dirty="0"/>
              <a:t>We know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represents a true proposition, because we can instantiate it</a:t>
            </a:r>
          </a:p>
          <a:p>
            <a:endParaRPr lang="en-US" dirty="0"/>
          </a:p>
          <a:p>
            <a:r>
              <a:rPr lang="en-US" dirty="0"/>
              <a:t>On the other hand, we should be able to negate a false proposition…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6685F-7819-4ADB-8980-5A5C88E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8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not_int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D9FE34-E580-41D8-ACC8-22C6E430956F}"/>
              </a:ext>
            </a:extLst>
          </p:cNvPr>
          <p:cNvCxnSpPr>
            <a:cxnSpLocks/>
          </p:cNvCxnSpPr>
          <p:nvPr/>
        </p:nvCxnSpPr>
        <p:spPr>
          <a:xfrm>
            <a:off x="959556" y="4492978"/>
            <a:ext cx="103942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8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9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Something practical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Light Bulb and Gear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not_B.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8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vs. classical logic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Law of excluded middle: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∨ ¬A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Classical logic takes this as an axiom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Enables proof by contradiction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If we can show that ¬A is false, then we have proved 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But can we instantiate the corresponding type, for all A?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Answer: No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We have to construct evidence for a proposition to be considered true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800" dirty="0" err="1">
                <a:solidFill>
                  <a:srgbClr val="74535E"/>
                </a:solidFill>
                <a:latin typeface="Consolas" panose="020B0609020204030204" pitchFamily="49" charset="0"/>
              </a:rPr>
              <a:t>ExcludedMiddle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implementable?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707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programming languages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Rocket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7A94FD-B5BB-46B4-9FF4-A627ED1E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Curry-Howard useful for?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5E048C-52C3-47B2-B9BB-3F0C5872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Math: Proof assistants</a:t>
            </a:r>
          </a:p>
          <a:p>
            <a:pPr lvl="1"/>
            <a:r>
              <a:rPr lang="en-US" dirty="0"/>
              <a:t>Proving theorems (like we’ve done)</a:t>
            </a:r>
          </a:p>
          <a:p>
            <a:pPr lvl="2"/>
            <a:r>
              <a:rPr lang="en-US" dirty="0"/>
              <a:t>Type checker ensures rigorous proofs (e.g. no missed steps)</a:t>
            </a:r>
          </a:p>
          <a:p>
            <a:pPr lvl="2"/>
            <a:r>
              <a:rPr lang="en-US" dirty="0"/>
              <a:t>Type inference can be used to fill in some steps automatically</a:t>
            </a:r>
          </a:p>
          <a:p>
            <a:pPr lvl="1"/>
            <a:r>
              <a:rPr lang="en-US" dirty="0"/>
              <a:t>Type theory</a:t>
            </a:r>
          </a:p>
          <a:p>
            <a:pPr lvl="2"/>
            <a:r>
              <a:rPr lang="en-US" dirty="0"/>
              <a:t>Alternative to set theory as a foundation for all mathematics</a:t>
            </a:r>
          </a:p>
          <a:p>
            <a:r>
              <a:rPr lang="en-US" dirty="0"/>
              <a:t>Program validation</a:t>
            </a:r>
          </a:p>
          <a:p>
            <a:pPr lvl="1"/>
            <a:r>
              <a:rPr lang="en-US" dirty="0"/>
              <a:t>Proving statements about the program itself</a:t>
            </a:r>
          </a:p>
          <a:p>
            <a:pPr lvl="1"/>
            <a:r>
              <a:rPr lang="en-US" dirty="0"/>
              <a:t>Can prove that an entire program behaves as intended (in theory)</a:t>
            </a:r>
          </a:p>
          <a:p>
            <a:pPr lvl="2"/>
            <a:r>
              <a:rPr lang="en-US" dirty="0"/>
              <a:t>E.g. Bug-free and secure web server</a:t>
            </a:r>
          </a:p>
        </p:txBody>
      </p:sp>
    </p:spTree>
    <p:extLst>
      <p:ext uri="{BB962C8B-B14F-4D97-AF65-F5344CB8AC3E}">
        <p14:creationId xmlns:p14="http://schemas.microsoft.com/office/powerpoint/2010/main" val="249124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7A94FD-B5BB-46B4-9FF4-A627ED1E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Curry-Howard useful for?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5E048C-52C3-47B2-B9BB-3F0C5872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Richer type system</a:t>
            </a:r>
          </a:p>
          <a:p>
            <a:pPr lvl="1"/>
            <a:r>
              <a:rPr lang="en-US" dirty="0"/>
              <a:t>Extend the Curry-Howard correspondence to new kinds of types</a:t>
            </a:r>
          </a:p>
          <a:p>
            <a:pPr lvl="1"/>
            <a:r>
              <a:rPr lang="en-US" dirty="0"/>
              <a:t>Enable detection of more kinds of problems at compile-time by type checking</a:t>
            </a:r>
          </a:p>
          <a:p>
            <a:pPr lvl="2"/>
            <a:r>
              <a:rPr lang="en-US" dirty="0"/>
              <a:t>Danger: Type checker becomes Turing complete</a:t>
            </a:r>
          </a:p>
          <a:p>
            <a:pPr lvl="1"/>
            <a:r>
              <a:rPr lang="en-US" dirty="0"/>
              <a:t>New languages:</a:t>
            </a:r>
          </a:p>
          <a:p>
            <a:pPr lvl="2"/>
            <a:r>
              <a:rPr lang="en-US" dirty="0"/>
              <a:t>F* (from Microsoft Research), </a:t>
            </a:r>
            <a:r>
              <a:rPr lang="en-US" dirty="0" err="1"/>
              <a:t>Agda</a:t>
            </a:r>
            <a:r>
              <a:rPr lang="en-US" dirty="0"/>
              <a:t>, Coq, Idris, etc.</a:t>
            </a:r>
          </a:p>
          <a:p>
            <a:pPr lvl="1"/>
            <a:r>
              <a:rPr lang="en-US" dirty="0"/>
              <a:t>E.g. Dependent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4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Curry-Howard correspondence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extended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93696"/>
              </p:ext>
            </p:extLst>
          </p:nvPr>
        </p:nvGraphicFramePr>
        <p:xfrm>
          <a:off x="4038600" y="1242982"/>
          <a:ext cx="7315201" cy="437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92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166409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397458">
                <a:tc>
                  <a:txBody>
                    <a:bodyPr/>
                    <a:lstStyle/>
                    <a:p>
                      <a:r>
                        <a:rPr lang="en-US" sz="1900"/>
                        <a:t>Logic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C#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Existential quantification:</a:t>
                      </a:r>
                      <a:r>
                        <a:rPr lang="en-US" sz="1900" kern="1200" dirty="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∀</a:t>
                      </a:r>
                    </a:p>
                  </a:txBody>
                  <a:tcPr marL="73603" marR="73603" marT="36802" marB="36802"/>
                </a:tc>
                <a:tc rowSpan="2"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Dependent types</a:t>
                      </a:r>
                    </a:p>
                  </a:txBody>
                  <a:tcPr marL="73603" marR="73603" marT="36802" marB="36802" anchor="ctr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Universal quantification: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∃</a:t>
                      </a:r>
                    </a:p>
                  </a:txBody>
                  <a:tcPr marL="73603" marR="73603" marT="36802" marB="36802"/>
                </a:tc>
                <a:tc vMerge="1">
                  <a:txBody>
                    <a:bodyPr/>
                    <a:lstStyle/>
                    <a:p>
                      <a:endParaRPr lang="en-US" sz="19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91324439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67065127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295F48-7D4B-4BA9-8E44-A1D913320EF4}"/>
              </a:ext>
            </a:extLst>
          </p:cNvPr>
          <p:cNvSpPr/>
          <p:nvPr/>
        </p:nvSpPr>
        <p:spPr>
          <a:xfrm>
            <a:off x="4038600" y="5876697"/>
            <a:ext cx="7315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Dependent types are not possible in C# (or even F#)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16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B1D-A7DA-4D11-9CAD-EEA43F3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types: C# 2040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1404-D95D-499F-A083-6241B272A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type of a function may depend on the </a:t>
            </a:r>
            <a:r>
              <a:rPr lang="en-US" i="1" dirty="0"/>
              <a:t>value</a:t>
            </a:r>
            <a:r>
              <a:rPr lang="en-US" dirty="0"/>
              <a:t> (not just type) of one of its arguments</a:t>
            </a:r>
          </a:p>
          <a:p>
            <a:pPr lvl="1"/>
            <a:r>
              <a:rPr lang="en-US" dirty="0"/>
              <a:t>E.g. Function that takes an integer </a:t>
            </a:r>
            <a:r>
              <a:rPr lang="en-US" i="1" dirty="0"/>
              <a:t>n</a:t>
            </a:r>
            <a:r>
              <a:rPr lang="en-US" dirty="0"/>
              <a:t> may return an array of length </a:t>
            </a:r>
            <a:r>
              <a:rPr lang="en-US" i="1" dirty="0"/>
              <a:t>n</a:t>
            </a:r>
            <a:r>
              <a:rPr lang="en-US" dirty="0"/>
              <a:t>, where the array length is part of the type of the array</a:t>
            </a:r>
          </a:p>
          <a:p>
            <a:r>
              <a:rPr lang="en-US" dirty="0"/>
              <a:t>Strict separation of &lt;types&gt; from (values) is eliminated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9B2B-7FF9-427A-8538-2D3BB6E40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&gt;.Create()</a:t>
            </a:r>
          </a:p>
          <a:p>
            <a:r>
              <a:rPr lang="en-US" sz="2400" dirty="0"/>
              <a:t>or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Array.Create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is a type parameter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is a value parameter</a:t>
            </a:r>
          </a:p>
          <a:p>
            <a:r>
              <a:rPr lang="en-US" dirty="0"/>
              <a:t>E.g. 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Array&lt;int,5&gt;</a:t>
            </a:r>
            <a:r>
              <a:rPr lang="en-US" dirty="0"/>
              <a:t> is a type</a:t>
            </a:r>
          </a:p>
        </p:txBody>
      </p:sp>
    </p:spTree>
    <p:extLst>
      <p:ext uri="{BB962C8B-B14F-4D97-AF65-F5344CB8AC3E}">
        <p14:creationId xmlns:p14="http://schemas.microsoft.com/office/powerpoint/2010/main" val="2615358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B1D-A7DA-4D11-9CAD-EEA43F3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types: C# 2040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1404-D95D-499F-A083-6241B272A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checker enforces useful constraints at compile time</a:t>
            </a:r>
          </a:p>
          <a:p>
            <a:pPr lvl="1"/>
            <a:r>
              <a:rPr lang="en-US" dirty="0"/>
              <a:t>E.g. Access outside of array bounds becomes a compiler error instead of a runtime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9B2B-7FF9-427A-8538-2D3BB6E40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Array&lt;T,(n&gt;0)&gt;.First</a:t>
            </a:r>
          </a:p>
          <a:p>
            <a:pPr lvl="1"/>
            <a:r>
              <a:rPr lang="en-US" dirty="0"/>
              <a:t>Answers first element of a non-empty vector</a:t>
            </a:r>
          </a:p>
          <a:p>
            <a:pPr lvl="1"/>
            <a:r>
              <a:rPr lang="en-US" dirty="0"/>
              <a:t>Prevents attempt to access an empty vector… at compile time!</a:t>
            </a:r>
          </a:p>
        </p:txBody>
      </p:sp>
    </p:spTree>
    <p:extLst>
      <p:ext uri="{BB962C8B-B14F-4D97-AF65-F5344CB8AC3E}">
        <p14:creationId xmlns:p14="http://schemas.microsoft.com/office/powerpoint/2010/main" val="156542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6EA3A-1CFC-4255-8956-B4183D18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C# generic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5966C-2CDE-4324-B89D-C05F235F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51" y="1825625"/>
            <a:ext cx="10515600" cy="4351338"/>
          </a:xfrm>
        </p:spPr>
        <p:txBody>
          <a:bodyPr/>
          <a:lstStyle/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is a generic type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is a type parameter</a:t>
            </a:r>
          </a:p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List&lt;string&gt;</a:t>
            </a:r>
            <a:r>
              <a:rPr lang="en-US" dirty="0"/>
              <a:t> and </a:t>
            </a:r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List&lt;int&gt;</a:t>
            </a:r>
            <a:r>
              <a:rPr lang="en-US" dirty="0"/>
              <a:t> are concrete types</a:t>
            </a:r>
          </a:p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List&lt;int&gt;(1, 4, 9, 16) </a:t>
            </a:r>
            <a:r>
              <a:rPr lang="en-US" dirty="0"/>
              <a:t>constructs an instance of </a:t>
            </a:r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List&lt;int&gt;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  <a:r>
              <a:rPr lang="en-US" dirty="0"/>
              <a:t>,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16</a:t>
            </a:r>
            <a:r>
              <a:rPr lang="en-US" dirty="0"/>
              <a:t> are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values</a:t>
            </a:r>
          </a:p>
          <a:p>
            <a:r>
              <a:rPr lang="en-US" dirty="0"/>
              <a:t>Angle brackets (type parameters) vs. parentheses (value parameters)</a:t>
            </a:r>
          </a:p>
        </p:txBody>
      </p:sp>
    </p:spTree>
    <p:extLst>
      <p:ext uri="{BB962C8B-B14F-4D97-AF65-F5344CB8AC3E}">
        <p14:creationId xmlns:p14="http://schemas.microsoft.com/office/powerpoint/2010/main" val="237932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C24D-C91F-4EC6-BFD9-0A2EC538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“Either”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C3B1-19FC-492C-BED2-3334CC477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A container that holds either a "left" value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or a "right" value, but not both.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_isLeft;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_left = 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_right = 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466DA1-EB16-4CAF-AC2B-DD96AC51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This is an example of a “discriminated union”</a:t>
            </a:r>
          </a:p>
          <a:p>
            <a:pPr lvl="1"/>
            <a:r>
              <a:rPr lang="en-US"/>
              <a:t>Also called “sum types”</a:t>
            </a:r>
          </a:p>
          <a:p>
            <a:pPr lvl="2"/>
            <a:r>
              <a:rPr lang="en-US"/>
              <a:t>Algebraic data types (and monads)</a:t>
            </a:r>
          </a:p>
          <a:p>
            <a:pPr lvl="2"/>
            <a:r>
              <a:rPr lang="en-US"/>
              <a:t>But that’s a separate topic</a:t>
            </a:r>
          </a:p>
          <a:p>
            <a:pPr lvl="1"/>
            <a:r>
              <a:rPr lang="en-US"/>
              <a:t>Built into functional programming languages</a:t>
            </a:r>
          </a:p>
          <a:p>
            <a:pPr lvl="1"/>
            <a:r>
              <a:rPr lang="en-US"/>
              <a:t>But we can do it in C# too!</a:t>
            </a:r>
          </a:p>
          <a:p>
            <a:pPr lvl="2"/>
            <a:r>
              <a:rPr lang="en-US"/>
              <a:t>…sort of</a:t>
            </a:r>
          </a:p>
          <a:p>
            <a:r>
              <a:rPr lang="en-US"/>
              <a:t>Very useful concept</a:t>
            </a:r>
          </a:p>
          <a:p>
            <a:pPr lvl="1"/>
            <a:r>
              <a:rPr lang="en-US"/>
              <a:t>E.g. Error handling without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64E-D235-46AC-B5D4-8289DE65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B9D-D23B-405B-AFC6-13FDEFD20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2605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conversion from a "left"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&gt;(left);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conversion from a "right"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&gt;(right);</a:t>
            </a:r>
            <a:endParaRPr lang="en-US" sz="1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C60A-3A24-4C83-BD07-A8321753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804" y="1825625"/>
            <a:ext cx="4762996" cy="4351338"/>
          </a:xfrm>
        </p:spPr>
        <p:txBody>
          <a:bodyPr/>
          <a:lstStyle/>
          <a:p>
            <a:r>
              <a:rPr lang="en-US" dirty="0"/>
              <a:t>Implicit construction simplifies syntax</a:t>
            </a:r>
          </a:p>
          <a:p>
            <a:pPr lvl="1"/>
            <a:r>
              <a:rPr lang="en-US" dirty="0"/>
              <a:t>Eliminates need to explicitly specify the type every time we create one</a:t>
            </a:r>
          </a:p>
        </p:txBody>
      </p:sp>
    </p:spTree>
    <p:extLst>
      <p:ext uri="{BB962C8B-B14F-4D97-AF65-F5344CB8AC3E}">
        <p14:creationId xmlns:p14="http://schemas.microsoft.com/office/powerpoint/2010/main" val="364243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75B-E557-42E7-B81F-B3644A57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5B13-57BE-4DC2-9671-2978CC8024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Match&lt;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=&gt;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isLeft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(_right);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BB12-E170-443E-95E7-B3536AEAA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  <a:p>
            <a:r>
              <a:rPr lang="en-US" dirty="0"/>
              <a:t>This is the only way to access the contained value</a:t>
            </a:r>
          </a:p>
          <a:p>
            <a:pPr lvl="1"/>
            <a:r>
              <a:rPr lang="en-US" dirty="0"/>
              <a:t>Forces user to consider both possibilities</a:t>
            </a:r>
          </a:p>
          <a:p>
            <a:pPr lvl="1"/>
            <a:r>
              <a:rPr lang="en-US" dirty="0"/>
              <a:t>E.g. Can’t ignore error condition</a:t>
            </a:r>
          </a:p>
        </p:txBody>
      </p:sp>
    </p:spTree>
    <p:extLst>
      <p:ext uri="{BB962C8B-B14F-4D97-AF65-F5344CB8AC3E}">
        <p14:creationId xmlns:p14="http://schemas.microsoft.com/office/powerpoint/2010/main" val="7219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106F-E058-4748-A69D-02041D40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652D-AD25-42B5-AA29-54501042F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(den == 0.0)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"Illegal division by zero"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 / den;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either)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result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$"Result: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{result}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$"Error: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{error}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(-3, 4)));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0)));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301E-2EAE-4B94-BFEE-F7EA3E230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  <a:p>
            <a:r>
              <a:rPr lang="en-US" dirty="0"/>
              <a:t>Pattern match to process result</a:t>
            </a:r>
          </a:p>
          <a:p>
            <a:pPr lvl="1"/>
            <a:r>
              <a:rPr lang="en-US" dirty="0"/>
              <a:t>Division by zero is an error</a:t>
            </a:r>
          </a:p>
          <a:p>
            <a:pPr lvl="1"/>
            <a:r>
              <a:rPr lang="en-US" dirty="0"/>
              <a:t>Caller must provide an error handler</a:t>
            </a:r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0.5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-0.75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Error: Illegal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1620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Something surprising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Exclamation mark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7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B31E-2693-40BB-A88F-A337C90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7EBE428-70B9-42F4-A7E9-1A3FF7E95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4885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0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2204</Words>
  <Application>Microsoft Office PowerPoint</Application>
  <PresentationFormat>Widescreen</PresentationFormat>
  <Paragraphs>360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Lucida Console</vt:lpstr>
      <vt:lpstr>Office Theme</vt:lpstr>
      <vt:lpstr>Topics</vt:lpstr>
      <vt:lpstr>Something practical</vt:lpstr>
      <vt:lpstr>Refresher: C# generic types</vt:lpstr>
      <vt:lpstr>“Either” type</vt:lpstr>
      <vt:lpstr>“Either” type</vt:lpstr>
      <vt:lpstr>“Either” type</vt:lpstr>
      <vt:lpstr>“Either” example</vt:lpstr>
      <vt:lpstr>Something surprising</vt:lpstr>
      <vt:lpstr>Curry-Howard correspondence</vt:lpstr>
      <vt:lpstr>Implication = Function</vt:lpstr>
      <vt:lpstr>Modus ponens</vt:lpstr>
      <vt:lpstr>Modus ponens</vt:lpstr>
      <vt:lpstr>Curry-Howard correspondence</vt:lpstr>
      <vt:lpstr>Disjunction elimination</vt:lpstr>
      <vt:lpstr>Disjunction elimination</vt:lpstr>
      <vt:lpstr>Negation</vt:lpstr>
      <vt:lpstr>Negation</vt:lpstr>
      <vt:lpstr>Modus tollens</vt:lpstr>
      <vt:lpstr>Modus tollens</vt:lpstr>
      <vt:lpstr>Modus tollens</vt:lpstr>
      <vt:lpstr>Constructive vs. classical logic</vt:lpstr>
      <vt:lpstr>Future programming languages</vt:lpstr>
      <vt:lpstr>What is Curry-Howard useful for?</vt:lpstr>
      <vt:lpstr>What is Curry-Howard useful for?</vt:lpstr>
      <vt:lpstr>Curry-Howard correspondence extended</vt:lpstr>
      <vt:lpstr>Dependent types: C# 2040</vt:lpstr>
      <vt:lpstr>Dependent types: C# 2040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Brian Berns</dc:creator>
  <cp:lastModifiedBy>Brian Berns</cp:lastModifiedBy>
  <cp:revision>78</cp:revision>
  <dcterms:created xsi:type="dcterms:W3CDTF">2019-04-22T16:25:30Z</dcterms:created>
  <dcterms:modified xsi:type="dcterms:W3CDTF">2019-04-25T20:52:52Z</dcterms:modified>
</cp:coreProperties>
</file>