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58" r:id="rId6"/>
    <p:sldId id="261" r:id="rId7"/>
    <p:sldId id="264" r:id="rId8"/>
    <p:sldId id="262" r:id="rId9"/>
    <p:sldId id="274" r:id="rId10"/>
    <p:sldId id="267" r:id="rId11"/>
    <p:sldId id="268" r:id="rId12"/>
    <p:sldId id="269" r:id="rId13"/>
    <p:sldId id="270" r:id="rId14"/>
    <p:sldId id="277" r:id="rId15"/>
    <p:sldId id="271" r:id="rId16"/>
    <p:sldId id="273" r:id="rId17"/>
    <p:sldId id="272" r:id="rId18"/>
    <p:sldId id="276" r:id="rId19"/>
    <p:sldId id="279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535E"/>
    <a:srgbClr val="8F0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41" autoAdjust="0"/>
  </p:normalViewPr>
  <p:slideViewPr>
    <p:cSldViewPr snapToGrid="0">
      <p:cViewPr varScale="1">
        <p:scale>
          <a:sx n="104" d="100"/>
          <a:sy n="104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Berns" userId="67726_tp_dropbox" providerId="OAuth2" clId="{0E8D0714-3F68-A643-9636-C4EBA3959C01}"/>
    <pc:docChg chg="custSel modSld">
      <pc:chgData name="Brian Berns" userId="67726_tp_dropbox" providerId="OAuth2" clId="{0E8D0714-3F68-A643-9636-C4EBA3959C01}" dt="2019-04-16T15:30:08.936" v="22" actId="20577"/>
      <pc:docMkLst>
        <pc:docMk/>
      </pc:docMkLst>
      <pc:sldChg chg="modSp">
        <pc:chgData name="Brian Berns" userId="67726_tp_dropbox" providerId="OAuth2" clId="{0E8D0714-3F68-A643-9636-C4EBA3959C01}" dt="2019-04-16T15:29:17.695" v="3" actId="15"/>
        <pc:sldMkLst>
          <pc:docMk/>
          <pc:sldMk cId="1688050644" sldId="261"/>
        </pc:sldMkLst>
        <pc:spChg chg="mod">
          <ac:chgData name="Brian Berns" userId="67726_tp_dropbox" providerId="OAuth2" clId="{0E8D0714-3F68-A643-9636-C4EBA3959C01}" dt="2019-04-16T15:29:17.695" v="3" actId="15"/>
          <ac:spMkLst>
            <pc:docMk/>
            <pc:sldMk cId="1688050644" sldId="261"/>
            <ac:spMk id="5" creationId="{10120016-AA43-4DE8-B4DD-CCEBC299206F}"/>
          </ac:spMkLst>
        </pc:spChg>
      </pc:sldChg>
      <pc:sldChg chg="modSp">
        <pc:chgData name="Brian Berns" userId="67726_tp_dropbox" providerId="OAuth2" clId="{0E8D0714-3F68-A643-9636-C4EBA3959C01}" dt="2019-04-16T15:30:08.936" v="22" actId="20577"/>
        <pc:sldMkLst>
          <pc:docMk/>
          <pc:sldMk cId="1748266005" sldId="264"/>
        </pc:sldMkLst>
        <pc:spChg chg="mod">
          <ac:chgData name="Brian Berns" userId="67726_tp_dropbox" providerId="OAuth2" clId="{0E8D0714-3F68-A643-9636-C4EBA3959C01}" dt="2019-04-16T15:30:08.936" v="22" actId="20577"/>
          <ac:spMkLst>
            <pc:docMk/>
            <pc:sldMk cId="1748266005" sldId="264"/>
            <ac:spMk id="6" creationId="{81967CF9-2EF1-44AF-85A2-993FB37C60C8}"/>
          </ac:spMkLst>
        </pc:spChg>
        <pc:spChg chg="mod">
          <ac:chgData name="Brian Berns" userId="67726_tp_dropbox" providerId="OAuth2" clId="{0E8D0714-3F68-A643-9636-C4EBA3959C01}" dt="2019-04-16T15:30:01.511" v="7" actId="27636"/>
          <ac:spMkLst>
            <pc:docMk/>
            <pc:sldMk cId="1748266005" sldId="264"/>
            <ac:spMk id="8" creationId="{FB46394E-2A88-483B-9F59-1D15E7399A6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CEB723-3464-47D9-9F11-F4F76A2C10D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8A05CFB-9D2B-4D94-A3C6-A00B8B3EED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Computer programs map to mathematical proofs</a:t>
          </a:r>
        </a:p>
      </dgm:t>
    </dgm:pt>
    <dgm:pt modelId="{BBF7FEAC-858F-4885-A4A7-9BE176BF3A1F}" type="parTrans" cxnId="{E719E340-4605-435F-9853-8AA33F8BCA45}">
      <dgm:prSet/>
      <dgm:spPr/>
      <dgm:t>
        <a:bodyPr/>
        <a:lstStyle/>
        <a:p>
          <a:endParaRPr lang="en-US"/>
        </a:p>
      </dgm:t>
    </dgm:pt>
    <dgm:pt modelId="{F8F14881-769A-49F9-A856-6BA61A2ABBDD}" type="sibTrans" cxnId="{E719E340-4605-435F-9853-8AA33F8BCA45}">
      <dgm:prSet/>
      <dgm:spPr/>
      <dgm:t>
        <a:bodyPr/>
        <a:lstStyle/>
        <a:p>
          <a:endParaRPr lang="en-US"/>
        </a:p>
      </dgm:t>
    </dgm:pt>
    <dgm:pt modelId="{3D1BB9EE-9F31-4682-BFC8-DB7F957272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Every type is a logical proposition</a:t>
          </a:r>
        </a:p>
      </dgm:t>
    </dgm:pt>
    <dgm:pt modelId="{1668CF93-664D-4C60-87E1-D2560DEEC93C}" type="parTrans" cxnId="{07ACB72A-BEF5-48FB-BF6E-FC83571395D8}">
      <dgm:prSet/>
      <dgm:spPr/>
      <dgm:t>
        <a:bodyPr/>
        <a:lstStyle/>
        <a:p>
          <a:endParaRPr lang="en-US"/>
        </a:p>
      </dgm:t>
    </dgm:pt>
    <dgm:pt modelId="{E28276C0-742A-4B70-ADA8-10E702862CA6}" type="sibTrans" cxnId="{07ACB72A-BEF5-48FB-BF6E-FC83571395D8}">
      <dgm:prSet/>
      <dgm:spPr/>
      <dgm:t>
        <a:bodyPr/>
        <a:lstStyle/>
        <a:p>
          <a:endParaRPr lang="en-US"/>
        </a:p>
      </dgm:t>
    </dgm:pt>
    <dgm:pt modelId="{426A82E0-9566-44AA-8CE9-48FD2F1CB4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Every value is a proof</a:t>
          </a:r>
        </a:p>
      </dgm:t>
    </dgm:pt>
    <dgm:pt modelId="{555431C4-57BF-41C4-A206-D425CF6DFCB2}" type="parTrans" cxnId="{EAD3D196-4C66-47ED-A794-2EFA0F47C42F}">
      <dgm:prSet/>
      <dgm:spPr/>
      <dgm:t>
        <a:bodyPr/>
        <a:lstStyle/>
        <a:p>
          <a:endParaRPr lang="en-US"/>
        </a:p>
      </dgm:t>
    </dgm:pt>
    <dgm:pt modelId="{71DCF380-0E99-4D0A-B286-DEF002BA049D}" type="sibTrans" cxnId="{EAD3D196-4C66-47ED-A794-2EFA0F47C42F}">
      <dgm:prSet/>
      <dgm:spPr/>
      <dgm:t>
        <a:bodyPr/>
        <a:lstStyle/>
        <a:p>
          <a:endParaRPr lang="en-US"/>
        </a:p>
      </dgm:t>
    </dgm:pt>
    <dgm:pt modelId="{E86B4DF0-EB47-4703-964E-0319F0BC1B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you can instantiate a type, you’ve proved that type’s proposition</a:t>
          </a:r>
        </a:p>
      </dgm:t>
    </dgm:pt>
    <dgm:pt modelId="{61E03252-4A0E-4A63-B728-E0FD8E35FEBD}" type="parTrans" cxnId="{9B0018F1-25EC-4F82-89E9-0F932FE854B8}">
      <dgm:prSet/>
      <dgm:spPr/>
      <dgm:t>
        <a:bodyPr/>
        <a:lstStyle/>
        <a:p>
          <a:endParaRPr lang="en-US"/>
        </a:p>
      </dgm:t>
    </dgm:pt>
    <dgm:pt modelId="{11C5A2A1-9533-4B1D-940A-0B410F0C73C4}" type="sibTrans" cxnId="{9B0018F1-25EC-4F82-89E9-0F932FE854B8}">
      <dgm:prSet/>
      <dgm:spPr/>
      <dgm:t>
        <a:bodyPr/>
        <a:lstStyle/>
        <a:p>
          <a:endParaRPr lang="en-US"/>
        </a:p>
      </dgm:t>
    </dgm:pt>
    <dgm:pt modelId="{33088F71-7571-4716-B9BB-77475CCB40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 need to run code. If it compiles, it’s a proof!</a:t>
          </a:r>
        </a:p>
      </dgm:t>
    </dgm:pt>
    <dgm:pt modelId="{EF11BF28-8C67-48AA-AC6C-46979D7E7010}" type="parTrans" cxnId="{65FEDBD7-A049-4D1A-A0A8-9F5B3D06A04C}">
      <dgm:prSet/>
      <dgm:spPr/>
      <dgm:t>
        <a:bodyPr/>
        <a:lstStyle/>
        <a:p>
          <a:endParaRPr lang="en-US"/>
        </a:p>
      </dgm:t>
    </dgm:pt>
    <dgm:pt modelId="{723B8C15-5556-4CB6-A910-14FA50BECEF6}" type="sibTrans" cxnId="{65FEDBD7-A049-4D1A-A0A8-9F5B3D06A04C}">
      <dgm:prSet/>
      <dgm:spPr/>
      <dgm:t>
        <a:bodyPr/>
        <a:lstStyle/>
        <a:p>
          <a:endParaRPr lang="en-US"/>
        </a:p>
      </dgm:t>
    </dgm:pt>
    <dgm:pt modelId="{0F1E37FA-3F37-4FAB-A9DF-CAB503C4F0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Most such proofs are pretty boring, though</a:t>
          </a:r>
        </a:p>
      </dgm:t>
    </dgm:pt>
    <dgm:pt modelId="{AEC4E6C7-A68B-41CE-B2D6-F7F91982388D}" type="parTrans" cxnId="{46AB0575-6CF3-4DA6-92B5-BD64F14B2559}">
      <dgm:prSet/>
      <dgm:spPr/>
      <dgm:t>
        <a:bodyPr/>
        <a:lstStyle/>
        <a:p>
          <a:endParaRPr lang="en-US"/>
        </a:p>
      </dgm:t>
    </dgm:pt>
    <dgm:pt modelId="{703C864B-AC9F-4086-A263-4289EFDD4698}" type="sibTrans" cxnId="{46AB0575-6CF3-4DA6-92B5-BD64F14B2559}">
      <dgm:prSet/>
      <dgm:spPr/>
      <dgm:t>
        <a:bodyPr/>
        <a:lstStyle/>
        <a:p>
          <a:endParaRPr lang="en-US"/>
        </a:p>
      </dgm:t>
    </dgm:pt>
    <dgm:pt modelId="{9BF1A7BC-9DEC-4F78-AA00-C2237137E1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E.g. 42 is proof that an integer exists:</a:t>
          </a:r>
        </a:p>
      </dgm:t>
    </dgm:pt>
    <dgm:pt modelId="{A186077F-B773-452F-8670-A83ACB809E4E}" type="parTrans" cxnId="{82B1F6C0-818D-413F-A506-0A06CE48E017}">
      <dgm:prSet/>
      <dgm:spPr/>
      <dgm:t>
        <a:bodyPr/>
        <a:lstStyle/>
        <a:p>
          <a:endParaRPr lang="en-US"/>
        </a:p>
      </dgm:t>
    </dgm:pt>
    <dgm:pt modelId="{5DCA9B30-1491-49D2-8B82-34942B280C88}" type="sibTrans" cxnId="{82B1F6C0-818D-413F-A506-0A06CE48E017}">
      <dgm:prSet/>
      <dgm:spPr/>
      <dgm:t>
        <a:bodyPr/>
        <a:lstStyle/>
        <a:p>
          <a:endParaRPr lang="en-US"/>
        </a:p>
      </dgm:t>
    </dgm:pt>
    <dgm:pt modelId="{4DC91579-E0D2-4E2A-8134-E65273E3BA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onsolas" panose="020B0609020204030204" pitchFamily="49" charset="0"/>
            </a:rPr>
            <a:t>int </a:t>
          </a:r>
          <a:r>
            <a:rPr lang="en-US" dirty="0" err="1">
              <a:latin typeface="Consolas" panose="020B0609020204030204" pitchFamily="49" charset="0"/>
            </a:rPr>
            <a:t>proof_of_int</a:t>
          </a:r>
          <a:r>
            <a:rPr lang="en-US" dirty="0">
              <a:latin typeface="Consolas" panose="020B0609020204030204" pitchFamily="49" charset="0"/>
            </a:rPr>
            <a:t> = 42;</a:t>
          </a:r>
        </a:p>
      </dgm:t>
    </dgm:pt>
    <dgm:pt modelId="{910F98BE-0333-48A9-8DF5-2AD522B18E26}" type="parTrans" cxnId="{073BC295-0AD8-4F84-9873-0514E0453660}">
      <dgm:prSet/>
      <dgm:spPr/>
      <dgm:t>
        <a:bodyPr/>
        <a:lstStyle/>
        <a:p>
          <a:endParaRPr lang="en-US"/>
        </a:p>
      </dgm:t>
    </dgm:pt>
    <dgm:pt modelId="{C1451C49-4CC0-42B9-B49F-FB8DAF30E0A3}" type="sibTrans" cxnId="{073BC295-0AD8-4F84-9873-0514E0453660}">
      <dgm:prSet/>
      <dgm:spPr/>
      <dgm:t>
        <a:bodyPr/>
        <a:lstStyle/>
        <a:p>
          <a:endParaRPr lang="en-US"/>
        </a:p>
      </dgm:t>
    </dgm:pt>
    <dgm:pt modelId="{884EFE51-9381-4A3F-8326-DB30EE2F4C82}" type="pres">
      <dgm:prSet presAssocID="{32CEB723-3464-47D9-9F11-F4F76A2C10DB}" presName="linear" presStyleCnt="0">
        <dgm:presLayoutVars>
          <dgm:animLvl val="lvl"/>
          <dgm:resizeHandles val="exact"/>
        </dgm:presLayoutVars>
      </dgm:prSet>
      <dgm:spPr/>
    </dgm:pt>
    <dgm:pt modelId="{4BCEE012-EF6D-4A65-9B50-57F10A7E8C4D}" type="pres">
      <dgm:prSet presAssocID="{98A05CFB-9D2B-4D94-A3C6-A00B8B3EED0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0FF9A80-FB61-4785-9812-97AF47677F95}" type="pres">
      <dgm:prSet presAssocID="{98A05CFB-9D2B-4D94-A3C6-A00B8B3EED0F}" presName="childText" presStyleLbl="revTx" presStyleIdx="0" presStyleCnt="2">
        <dgm:presLayoutVars>
          <dgm:bulletEnabled val="1"/>
        </dgm:presLayoutVars>
      </dgm:prSet>
      <dgm:spPr/>
    </dgm:pt>
    <dgm:pt modelId="{B0BA697E-911A-491F-B962-025C199AB2F9}" type="pres">
      <dgm:prSet presAssocID="{E86B4DF0-EB47-4703-964E-0319F0BC1B5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D0A6BA0-9FAE-4455-BD71-4A0C031C229F}" type="pres">
      <dgm:prSet presAssocID="{E86B4DF0-EB47-4703-964E-0319F0BC1B50}" presName="childText" presStyleLbl="revTx" presStyleIdx="1" presStyleCnt="2">
        <dgm:presLayoutVars>
          <dgm:bulletEnabled val="1"/>
        </dgm:presLayoutVars>
      </dgm:prSet>
      <dgm:spPr/>
    </dgm:pt>
    <dgm:pt modelId="{7431A1F0-76C8-4762-9781-3DDA3D022870}" type="pres">
      <dgm:prSet presAssocID="{4DC91579-E0D2-4E2A-8134-E65273E3BA6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5B7681D-C9D3-4DA0-B3DA-5ECD1DDD4131}" type="presOf" srcId="{4DC91579-E0D2-4E2A-8134-E65273E3BA63}" destId="{7431A1F0-76C8-4762-9781-3DDA3D022870}" srcOrd="0" destOrd="0" presId="urn:microsoft.com/office/officeart/2005/8/layout/vList2"/>
    <dgm:cxn modelId="{125DB31F-B0C5-41DE-9386-C7946EFEF0D8}" type="presOf" srcId="{9BF1A7BC-9DEC-4F78-AA00-C2237137E145}" destId="{ED0A6BA0-9FAE-4455-BD71-4A0C031C229F}" srcOrd="0" destOrd="2" presId="urn:microsoft.com/office/officeart/2005/8/layout/vList2"/>
    <dgm:cxn modelId="{37F07025-EACE-4549-9B19-928EF3D6E109}" type="presOf" srcId="{0F1E37FA-3F37-4FAB-A9DF-CAB503C4F02B}" destId="{ED0A6BA0-9FAE-4455-BD71-4A0C031C229F}" srcOrd="0" destOrd="1" presId="urn:microsoft.com/office/officeart/2005/8/layout/vList2"/>
    <dgm:cxn modelId="{07ACB72A-BEF5-48FB-BF6E-FC83571395D8}" srcId="{98A05CFB-9D2B-4D94-A3C6-A00B8B3EED0F}" destId="{3D1BB9EE-9F31-4682-BFC8-DB7F957272D6}" srcOrd="0" destOrd="0" parTransId="{1668CF93-664D-4C60-87E1-D2560DEEC93C}" sibTransId="{E28276C0-742A-4B70-ADA8-10E702862CA6}"/>
    <dgm:cxn modelId="{E719E340-4605-435F-9853-8AA33F8BCA45}" srcId="{32CEB723-3464-47D9-9F11-F4F76A2C10DB}" destId="{98A05CFB-9D2B-4D94-A3C6-A00B8B3EED0F}" srcOrd="0" destOrd="0" parTransId="{BBF7FEAC-858F-4885-A4A7-9BE176BF3A1F}" sibTransId="{F8F14881-769A-49F9-A856-6BA61A2ABBDD}"/>
    <dgm:cxn modelId="{2D75F251-D64F-4D5C-9AB0-4A454412F15E}" type="presOf" srcId="{98A05CFB-9D2B-4D94-A3C6-A00B8B3EED0F}" destId="{4BCEE012-EF6D-4A65-9B50-57F10A7E8C4D}" srcOrd="0" destOrd="0" presId="urn:microsoft.com/office/officeart/2005/8/layout/vList2"/>
    <dgm:cxn modelId="{46AB0575-6CF3-4DA6-92B5-BD64F14B2559}" srcId="{E86B4DF0-EB47-4703-964E-0319F0BC1B50}" destId="{0F1E37FA-3F37-4FAB-A9DF-CAB503C4F02B}" srcOrd="1" destOrd="0" parTransId="{AEC4E6C7-A68B-41CE-B2D6-F7F91982388D}" sibTransId="{703C864B-AC9F-4086-A263-4289EFDD4698}"/>
    <dgm:cxn modelId="{40A25178-FC5B-4E5A-AB31-1D7BC784F9B1}" type="presOf" srcId="{33088F71-7571-4716-B9BB-77475CCB403D}" destId="{ED0A6BA0-9FAE-4455-BD71-4A0C031C229F}" srcOrd="0" destOrd="0" presId="urn:microsoft.com/office/officeart/2005/8/layout/vList2"/>
    <dgm:cxn modelId="{DD87F858-E26C-4519-BE44-359545259059}" type="presOf" srcId="{426A82E0-9566-44AA-8CE9-48FD2F1CB40A}" destId="{20FF9A80-FB61-4785-9812-97AF47677F95}" srcOrd="0" destOrd="1" presId="urn:microsoft.com/office/officeart/2005/8/layout/vList2"/>
    <dgm:cxn modelId="{68030583-9773-4A98-B243-59FEE2F2B507}" type="presOf" srcId="{E86B4DF0-EB47-4703-964E-0319F0BC1B50}" destId="{B0BA697E-911A-491F-B962-025C199AB2F9}" srcOrd="0" destOrd="0" presId="urn:microsoft.com/office/officeart/2005/8/layout/vList2"/>
    <dgm:cxn modelId="{6EF8978B-64F5-4352-8A05-71B3D52B3E8E}" type="presOf" srcId="{3D1BB9EE-9F31-4682-BFC8-DB7F957272D6}" destId="{20FF9A80-FB61-4785-9812-97AF47677F95}" srcOrd="0" destOrd="0" presId="urn:microsoft.com/office/officeart/2005/8/layout/vList2"/>
    <dgm:cxn modelId="{4A01AD90-1AB3-402B-90DC-AD5F47C45D53}" type="presOf" srcId="{32CEB723-3464-47D9-9F11-F4F76A2C10DB}" destId="{884EFE51-9381-4A3F-8326-DB30EE2F4C82}" srcOrd="0" destOrd="0" presId="urn:microsoft.com/office/officeart/2005/8/layout/vList2"/>
    <dgm:cxn modelId="{073BC295-0AD8-4F84-9873-0514E0453660}" srcId="{32CEB723-3464-47D9-9F11-F4F76A2C10DB}" destId="{4DC91579-E0D2-4E2A-8134-E65273E3BA63}" srcOrd="2" destOrd="0" parTransId="{910F98BE-0333-48A9-8DF5-2AD522B18E26}" sibTransId="{C1451C49-4CC0-42B9-B49F-FB8DAF30E0A3}"/>
    <dgm:cxn modelId="{EAD3D196-4C66-47ED-A794-2EFA0F47C42F}" srcId="{98A05CFB-9D2B-4D94-A3C6-A00B8B3EED0F}" destId="{426A82E0-9566-44AA-8CE9-48FD2F1CB40A}" srcOrd="1" destOrd="0" parTransId="{555431C4-57BF-41C4-A206-D425CF6DFCB2}" sibTransId="{71DCF380-0E99-4D0A-B286-DEF002BA049D}"/>
    <dgm:cxn modelId="{82B1F6C0-818D-413F-A506-0A06CE48E017}" srcId="{E86B4DF0-EB47-4703-964E-0319F0BC1B50}" destId="{9BF1A7BC-9DEC-4F78-AA00-C2237137E145}" srcOrd="2" destOrd="0" parTransId="{A186077F-B773-452F-8670-A83ACB809E4E}" sibTransId="{5DCA9B30-1491-49D2-8B82-34942B280C88}"/>
    <dgm:cxn modelId="{65FEDBD7-A049-4D1A-A0A8-9F5B3D06A04C}" srcId="{E86B4DF0-EB47-4703-964E-0319F0BC1B50}" destId="{33088F71-7571-4716-B9BB-77475CCB403D}" srcOrd="0" destOrd="0" parTransId="{EF11BF28-8C67-48AA-AC6C-46979D7E7010}" sibTransId="{723B8C15-5556-4CB6-A910-14FA50BECEF6}"/>
    <dgm:cxn modelId="{9B0018F1-25EC-4F82-89E9-0F932FE854B8}" srcId="{32CEB723-3464-47D9-9F11-F4F76A2C10DB}" destId="{E86B4DF0-EB47-4703-964E-0319F0BC1B50}" srcOrd="1" destOrd="0" parTransId="{61E03252-4A0E-4A63-B728-E0FD8E35FEBD}" sibTransId="{11C5A2A1-9533-4B1D-940A-0B410F0C73C4}"/>
    <dgm:cxn modelId="{5C5DE837-973C-4880-B6CF-CC64AEE9A61B}" type="presParOf" srcId="{884EFE51-9381-4A3F-8326-DB30EE2F4C82}" destId="{4BCEE012-EF6D-4A65-9B50-57F10A7E8C4D}" srcOrd="0" destOrd="0" presId="urn:microsoft.com/office/officeart/2005/8/layout/vList2"/>
    <dgm:cxn modelId="{F9F5ACA8-0E72-4B01-B43A-EE24BEE5CBF8}" type="presParOf" srcId="{884EFE51-9381-4A3F-8326-DB30EE2F4C82}" destId="{20FF9A80-FB61-4785-9812-97AF47677F95}" srcOrd="1" destOrd="0" presId="urn:microsoft.com/office/officeart/2005/8/layout/vList2"/>
    <dgm:cxn modelId="{9C6444B8-B446-4FED-8697-C0C7489FF883}" type="presParOf" srcId="{884EFE51-9381-4A3F-8326-DB30EE2F4C82}" destId="{B0BA697E-911A-491F-B962-025C199AB2F9}" srcOrd="2" destOrd="0" presId="urn:microsoft.com/office/officeart/2005/8/layout/vList2"/>
    <dgm:cxn modelId="{13D22980-2EE3-483B-BC07-10C336D5A886}" type="presParOf" srcId="{884EFE51-9381-4A3F-8326-DB30EE2F4C82}" destId="{ED0A6BA0-9FAE-4455-BD71-4A0C031C229F}" srcOrd="3" destOrd="0" presId="urn:microsoft.com/office/officeart/2005/8/layout/vList2"/>
    <dgm:cxn modelId="{4A40818D-3E8B-47A1-997D-29755624C45C}" type="presParOf" srcId="{884EFE51-9381-4A3F-8326-DB30EE2F4C82}" destId="{7431A1F0-76C8-4762-9781-3DDA3D02287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EE012-EF6D-4A65-9B50-57F10A7E8C4D}">
      <dsp:nvSpPr>
        <dsp:cNvPr id="0" name=""/>
        <dsp:cNvSpPr/>
      </dsp:nvSpPr>
      <dsp:spPr>
        <a:xfrm>
          <a:off x="0" y="88498"/>
          <a:ext cx="6513603" cy="12121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Computer programs map to mathematical proofs</a:t>
          </a:r>
        </a:p>
      </dsp:txBody>
      <dsp:txXfrm>
        <a:off x="59171" y="147669"/>
        <a:ext cx="6395261" cy="1093778"/>
      </dsp:txXfrm>
    </dsp:sp>
    <dsp:sp modelId="{20FF9A80-FB61-4785-9812-97AF47677F95}">
      <dsp:nvSpPr>
        <dsp:cNvPr id="0" name=""/>
        <dsp:cNvSpPr/>
      </dsp:nvSpPr>
      <dsp:spPr>
        <a:xfrm>
          <a:off x="0" y="1300618"/>
          <a:ext cx="6513603" cy="8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Every type is a logical proposition</a:t>
          </a:r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Every value is a proof</a:t>
          </a:r>
        </a:p>
      </dsp:txBody>
      <dsp:txXfrm>
        <a:off x="0" y="1300618"/>
        <a:ext cx="6513603" cy="825930"/>
      </dsp:txXfrm>
    </dsp:sp>
    <dsp:sp modelId="{B0BA697E-911A-491F-B962-025C199AB2F9}">
      <dsp:nvSpPr>
        <dsp:cNvPr id="0" name=""/>
        <dsp:cNvSpPr/>
      </dsp:nvSpPr>
      <dsp:spPr>
        <a:xfrm>
          <a:off x="0" y="2126548"/>
          <a:ext cx="6513603" cy="12121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If you can instantiate a type, you’ve proved that type’s proposition</a:t>
          </a:r>
        </a:p>
      </dsp:txBody>
      <dsp:txXfrm>
        <a:off x="59171" y="2185719"/>
        <a:ext cx="6395261" cy="1093778"/>
      </dsp:txXfrm>
    </dsp:sp>
    <dsp:sp modelId="{ED0A6BA0-9FAE-4455-BD71-4A0C031C229F}">
      <dsp:nvSpPr>
        <dsp:cNvPr id="0" name=""/>
        <dsp:cNvSpPr/>
      </dsp:nvSpPr>
      <dsp:spPr>
        <a:xfrm>
          <a:off x="0" y="3338668"/>
          <a:ext cx="6513603" cy="1246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No need to run code. If it compiles, it’s a proof!</a:t>
          </a:r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Most such proofs are pretty boring, though</a:t>
          </a:r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E.g. 42 is proof that an integer exists:</a:t>
          </a:r>
        </a:p>
      </dsp:txBody>
      <dsp:txXfrm>
        <a:off x="0" y="3338668"/>
        <a:ext cx="6513603" cy="1246140"/>
      </dsp:txXfrm>
    </dsp:sp>
    <dsp:sp modelId="{7431A1F0-76C8-4762-9781-3DDA3D022870}">
      <dsp:nvSpPr>
        <dsp:cNvPr id="0" name=""/>
        <dsp:cNvSpPr/>
      </dsp:nvSpPr>
      <dsp:spPr>
        <a:xfrm>
          <a:off x="0" y="4584808"/>
          <a:ext cx="6513603" cy="12121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onsolas" panose="020B0609020204030204" pitchFamily="49" charset="0"/>
            </a:rPr>
            <a:t>int </a:t>
          </a:r>
          <a:r>
            <a:rPr lang="en-US" sz="2800" kern="1200" dirty="0" err="1">
              <a:latin typeface="Consolas" panose="020B0609020204030204" pitchFamily="49" charset="0"/>
            </a:rPr>
            <a:t>proof_of_int</a:t>
          </a:r>
          <a:r>
            <a:rPr lang="en-US" sz="2800" kern="1200" dirty="0">
              <a:latin typeface="Consolas" panose="020B0609020204030204" pitchFamily="49" charset="0"/>
            </a:rPr>
            <a:t> = 42;</a:t>
          </a:r>
        </a:p>
      </dsp:txBody>
      <dsp:txXfrm>
        <a:off x="59171" y="4643979"/>
        <a:ext cx="6395261" cy="1093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BB2EC-0376-448F-A558-51F23EBFB53F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AF846-330F-4612-BAE2-64A6FCF55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89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Implementation must be type-safe (i.e. no casts) and not rely on runtime mechanisms (e.g. reflection)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AF846-330F-4612-BAE2-64A6FCF550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68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AF846-330F-4612-BAE2-64A6FCF550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68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AF846-330F-4612-BAE2-64A6FCF550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43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Absurd can never be instantiated.</a:t>
            </a:r>
          </a:p>
          <a:p>
            <a:r>
              <a:rPr lang="en-US" dirty="0"/>
              <a:t>Thus, Not&lt;T&gt; can be instantiated, but never applied.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AF846-330F-4612-BAE2-64A6FCF550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34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Predicate logic (aka first-order logic) vs. propositional logic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AF846-330F-4612-BAE2-64A6FCF550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98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CDD9-5AE7-436F-B5DB-C8D295019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D1D18-5CB2-4ED8-97F2-1E636A939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AE5A8-B86B-4CF7-94E1-562AA199B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0743C-03FC-48FC-B14E-A5C7A725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FB72A-9DC3-45D9-BF97-3A5A9132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4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C617-DA5E-4EB9-979A-4052DC210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D847E-1357-444B-AF55-F4228BA71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BAA6A-A34B-40B7-96A6-6FB69994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2B9A0-137A-4582-89FF-83E89035E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56B2F-2883-484A-A28F-04D915F47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31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47A0AA-6F5C-4D32-B83F-70800E50A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8E134-95D6-4120-8C5C-9CBB60365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BA13-73EC-40E7-A17F-3F98E6E6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DBFD9-F2F6-42E3-A580-94A35989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E34B5-FBA1-429C-8107-D3181CE9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0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FAC3-935E-4C92-A460-22C0638C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D382F-0FFF-449A-B6AD-760EC403D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6B41C-6569-4B04-8A81-57C2FEF5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9DCA2-2AF8-47DD-B4C6-56F22EB74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5C3F7-A5EF-4701-9380-C82717C6E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3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21A3B-4C2F-45FF-BE59-8BFE5A632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F385-022C-4542-AF86-F433CBB31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605F4-6F49-4A06-8C3E-965ECDD6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C7268-F50E-407E-B3C4-50E6DF36A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B85CA-4C40-4EF4-B8DF-1C368A6A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76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3576-A693-4868-8EE2-A117998A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BEF3B-A542-4646-AF08-893DDFC68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7787C-7AA4-448E-B362-F4E0D16D0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22EB0-DEB8-4773-A6B8-D6029592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44223-6199-4A31-BD09-88FAA65B5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1D636-48C1-423B-B532-FF5CCAB9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14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3944-07DB-467B-B331-C3BE147E0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B88E6-630C-483B-8AA1-2DAC73164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2D3C0-C1F6-48B5-ACE7-8B86F46DC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51679-7267-4552-A7D9-FB29F522D9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518BF-EE20-493E-A001-70ACF2207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EF0D2E-2236-4ACD-8473-610E073C1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E6FCC-C8B7-4D33-8FE8-B118A30B9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EB653-8620-4D22-B0E4-99E04310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6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F791-0CD6-418B-95D5-2BA43EA5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56E6BC-D17F-414C-B05A-A9BD712ED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5F5AB9-3851-44FC-910E-799EEC1F8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B8F31-B2A8-4009-BB41-420EB8E7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2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84C5E5-5863-4AED-926E-8D777B6B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ED1AD-E978-49B6-87EE-2132C9B3A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A158F-E2A0-4967-90CD-5A51477C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1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EDAD5-95D1-45E4-8B5E-BAAD486A7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A8738-E2CB-4018-85E1-ED19B5314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013D8-A6D0-4932-BA3E-FEAAC426B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2A95A-3D2F-4D68-9F13-85ACC17D2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AF9F4-82B0-44A5-B0E2-B64D1AD1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2046D-C4AF-48DC-8BFE-AABAF66A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2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457F-EF35-4D8F-BD3A-6EA47F591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5B0C11-C1FF-4008-860C-050F9DC89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3FF3A-8DCC-4150-AF8E-76399EA35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0241F-C84B-4A83-A23E-5FE0AB50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E7C64-FB75-4978-857C-A1A144F0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78DBC-5CE1-4B34-8950-4F4A2933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5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D0C14B-7254-4428-A8A2-215D4AFC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8C466-7A3F-46B6-97A1-8A2E8B94F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CB232-052B-439D-A0DF-2675C7DBD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29EF1-1275-47B5-8B7F-1280F025E8D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59644-D629-4B51-B41C-CB775E1E5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2DEF7-9815-426B-B973-B207D1EF8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3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A381C3-A841-431B-8FA3-6B356235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Topics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52AC854D-69AC-4FCF-8C61-855E29164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Something practical</a:t>
            </a:r>
          </a:p>
          <a:p>
            <a:r>
              <a:rPr lang="en-US" sz="2400"/>
              <a:t>Something surprising</a:t>
            </a:r>
          </a:p>
          <a:p>
            <a:r>
              <a:rPr lang="en-US" sz="2400"/>
              <a:t>Future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847977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A4B40-2673-42A7-8091-1B3CE33B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000">
                <a:solidFill>
                  <a:srgbClr val="FFFFFF"/>
                </a:solidFill>
              </a:rPr>
              <a:t>Curry-Howard correspondence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F57F2C8-5F92-4B61-9D52-F699C468DB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0724242"/>
              </p:ext>
            </p:extLst>
          </p:nvPr>
        </p:nvGraphicFramePr>
        <p:xfrm>
          <a:off x="4038600" y="1445449"/>
          <a:ext cx="7315201" cy="3967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4564">
                  <a:extLst>
                    <a:ext uri="{9D8B030D-6E8A-4147-A177-3AD203B41FA5}">
                      <a16:colId xmlns:a16="http://schemas.microsoft.com/office/drawing/2014/main" val="1480440788"/>
                    </a:ext>
                  </a:extLst>
                </a:gridCol>
                <a:gridCol w="4620637">
                  <a:extLst>
                    <a:ext uri="{9D8B030D-6E8A-4147-A177-3AD203B41FA5}">
                      <a16:colId xmlns:a16="http://schemas.microsoft.com/office/drawing/2014/main" val="2892606381"/>
                    </a:ext>
                  </a:extLst>
                </a:gridCol>
              </a:tblGrid>
              <a:tr h="440790">
                <a:tc>
                  <a:txBody>
                    <a:bodyPr/>
                    <a:lstStyle/>
                    <a:p>
                      <a:r>
                        <a:rPr lang="en-US" sz="2100"/>
                        <a:t>Logic</a:t>
                      </a:r>
                    </a:p>
                  </a:txBody>
                  <a:tcPr marL="81628" marR="81628" marT="40814" marB="40814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C#</a:t>
                      </a:r>
                    </a:p>
                  </a:txBody>
                  <a:tcPr marL="81628" marR="81628" marT="40814" marB="40814"/>
                </a:tc>
                <a:extLst>
                  <a:ext uri="{0D108BD9-81ED-4DB2-BD59-A6C34878D82A}">
                    <a16:rowId xmlns:a16="http://schemas.microsoft.com/office/drawing/2014/main" val="4291495197"/>
                  </a:ext>
                </a:extLst>
              </a:tr>
              <a:tr h="440790"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Proposition</a:t>
                      </a:r>
                    </a:p>
                  </a:txBody>
                  <a:tcPr marL="81628" marR="81628" marT="40814" marB="40814"/>
                </a:tc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81628" marR="81628" marT="40814" marB="40814"/>
                </a:tc>
                <a:extLst>
                  <a:ext uri="{0D108BD9-81ED-4DB2-BD59-A6C34878D82A}">
                    <a16:rowId xmlns:a16="http://schemas.microsoft.com/office/drawing/2014/main" val="3875758446"/>
                  </a:ext>
                </a:extLst>
              </a:tr>
              <a:tr h="440790"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Proof</a:t>
                      </a:r>
                    </a:p>
                  </a:txBody>
                  <a:tcPr marL="81628" marR="81628" marT="40814" marB="40814"/>
                </a:tc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Instance</a:t>
                      </a:r>
                    </a:p>
                  </a:txBody>
                  <a:tcPr marL="81628" marR="81628" marT="40814" marB="40814"/>
                </a:tc>
                <a:extLst>
                  <a:ext uri="{0D108BD9-81ED-4DB2-BD59-A6C34878D82A}">
                    <a16:rowId xmlns:a16="http://schemas.microsoft.com/office/drawing/2014/main" val="2319053759"/>
                  </a:ext>
                </a:extLst>
              </a:tr>
              <a:tr h="440790"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Implication:</a:t>
                      </a:r>
                      <a:r>
                        <a:rPr lang="en-US" sz="21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A → B</a:t>
                      </a:r>
                    </a:p>
                  </a:txBody>
                  <a:tcPr marL="81628" marR="81628" marT="40814" marB="40814"/>
                </a:tc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Function:</a:t>
                      </a:r>
                      <a:r>
                        <a:rPr lang="en-US" sz="21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Func&lt;A, B&gt;</a:t>
                      </a:r>
                    </a:p>
                  </a:txBody>
                  <a:tcPr marL="81628" marR="81628" marT="40814" marB="40814"/>
                </a:tc>
                <a:extLst>
                  <a:ext uri="{0D108BD9-81ED-4DB2-BD59-A6C34878D82A}">
                    <a16:rowId xmlns:a16="http://schemas.microsoft.com/office/drawing/2014/main" val="1239964544"/>
                  </a:ext>
                </a:extLst>
              </a:tr>
              <a:tr h="440790"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Conjunction:</a:t>
                      </a:r>
                      <a:r>
                        <a:rPr lang="en-US" sz="21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A ∧ B</a:t>
                      </a:r>
                    </a:p>
                  </a:txBody>
                  <a:tcPr marL="81628" marR="81628" marT="40814" marB="40814"/>
                </a:tc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Tuple:</a:t>
                      </a:r>
                      <a:r>
                        <a:rPr lang="en-US" sz="21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(A, B)</a:t>
                      </a:r>
                    </a:p>
                  </a:txBody>
                  <a:tcPr marL="81628" marR="81628" marT="40814" marB="40814"/>
                </a:tc>
                <a:extLst>
                  <a:ext uri="{0D108BD9-81ED-4DB2-BD59-A6C34878D82A}">
                    <a16:rowId xmlns:a16="http://schemas.microsoft.com/office/drawing/2014/main" val="3727781014"/>
                  </a:ext>
                </a:extLst>
              </a:tr>
              <a:tr h="440790"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Disjunction:</a:t>
                      </a:r>
                      <a:r>
                        <a:rPr lang="en-US" sz="21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A ∨ B</a:t>
                      </a:r>
                    </a:p>
                  </a:txBody>
                  <a:tcPr marL="81628" marR="81628" marT="40814" marB="40814"/>
                </a:tc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Discriminated union:</a:t>
                      </a:r>
                      <a:r>
                        <a:rPr lang="en-US" sz="21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Either&lt;A, B&gt;</a:t>
                      </a:r>
                    </a:p>
                  </a:txBody>
                  <a:tcPr marL="81628" marR="81628" marT="40814" marB="40814"/>
                </a:tc>
                <a:extLst>
                  <a:ext uri="{0D108BD9-81ED-4DB2-BD59-A6C34878D82A}">
                    <a16:rowId xmlns:a16="http://schemas.microsoft.com/office/drawing/2014/main" val="2436593297"/>
                  </a:ext>
                </a:extLst>
              </a:tr>
              <a:tr h="440790"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Modus ponens</a:t>
                      </a:r>
                    </a:p>
                  </a:txBody>
                  <a:tcPr marL="81628" marR="81628" marT="40814" marB="40814"/>
                </a:tc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application:</a:t>
                      </a:r>
                      <a:r>
                        <a:rPr lang="en-US" sz="21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f(x)</a:t>
                      </a:r>
                    </a:p>
                  </a:txBody>
                  <a:tcPr marL="81628" marR="81628" marT="40814" marB="40814"/>
                </a:tc>
                <a:extLst>
                  <a:ext uri="{0D108BD9-81ED-4DB2-BD59-A6C34878D82A}">
                    <a16:rowId xmlns:a16="http://schemas.microsoft.com/office/drawing/2014/main" val="3346736087"/>
                  </a:ext>
                </a:extLst>
              </a:tr>
              <a:tr h="440790"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Syllogism</a:t>
                      </a:r>
                    </a:p>
                  </a:txBody>
                  <a:tcPr marL="81628" marR="81628" marT="40814" marB="40814"/>
                </a:tc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composition:</a:t>
                      </a:r>
                      <a:r>
                        <a:rPr lang="en-US" sz="21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f(g(x))</a:t>
                      </a:r>
                    </a:p>
                  </a:txBody>
                  <a:tcPr marL="81628" marR="81628" marT="40814" marB="40814"/>
                </a:tc>
                <a:extLst>
                  <a:ext uri="{0D108BD9-81ED-4DB2-BD59-A6C34878D82A}">
                    <a16:rowId xmlns:a16="http://schemas.microsoft.com/office/drawing/2014/main" val="882615421"/>
                  </a:ext>
                </a:extLst>
              </a:tr>
              <a:tr h="440790"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81628" marR="81628" marT="40814" marB="40814"/>
                </a:tc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81628" marR="81628" marT="40814" marB="40814"/>
                </a:tc>
                <a:extLst>
                  <a:ext uri="{0D108BD9-81ED-4DB2-BD59-A6C34878D82A}">
                    <a16:rowId xmlns:a16="http://schemas.microsoft.com/office/drawing/2014/main" val="3782151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78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AF0B-D122-4979-844F-5B488A52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Disjunction elimination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B6BAD8-D164-4821-89EB-57738AA98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5D8FB-1E3B-44CB-9410-1155E9B35A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→ C) ∧ (B → C) ∧ (A ∨ B) → C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A63CF9-511F-44A3-AB99-4B8622890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97EF81-DC19-4A9D-98B9-74EB2B02B3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74535E"/>
                </a:solidFill>
                <a:latin typeface="Consolas" panose="020B0609020204030204" pitchFamily="49" charset="0"/>
              </a:rPr>
              <a:t>DisjunctionElimination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A_implies_C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B_implies_C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A_or_B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implementation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8663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AF0B-D122-4979-844F-5B488A52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Disjunction elimination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B6BAD8-D164-4821-89EB-57738AA98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5D8FB-1E3B-44CB-9410-1155E9B35A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→ C) ∧ (B → C) ∧ (A ∨ B) → C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A63CF9-511F-44A3-AB99-4B8622890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97EF81-DC19-4A9D-98B9-74EB2B02B3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74535E"/>
                </a:solidFill>
                <a:latin typeface="Consolas" panose="020B0609020204030204" pitchFamily="49" charset="0"/>
              </a:rPr>
              <a:t>DisjunctionElimination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A_implies_C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B_implies_C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A_or_B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F08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000" dirty="0" err="1">
                <a:latin typeface="Consolas" panose="020B0609020204030204" pitchFamily="49" charset="0"/>
              </a:rPr>
              <a:t>A_or_B.</a:t>
            </a:r>
            <a:r>
              <a:rPr lang="en-US" sz="2000" dirty="0" err="1">
                <a:solidFill>
                  <a:srgbClr val="74535E"/>
                </a:solidFill>
                <a:latin typeface="Consolas" panose="020B0609020204030204" pitchFamily="49" charset="0"/>
              </a:rPr>
              <a:t>Match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latin typeface="Consolas" panose="020B0609020204030204" pitchFamily="49" charset="0"/>
              </a:rPr>
              <a:t>a =&gt; </a:t>
            </a:r>
            <a:r>
              <a:rPr lang="en-US" sz="2000" dirty="0" err="1">
                <a:latin typeface="Consolas" panose="020B0609020204030204" pitchFamily="49" charset="0"/>
              </a:rPr>
              <a:t>A_implies_C</a:t>
            </a:r>
            <a:r>
              <a:rPr lang="en-US" sz="2000" dirty="0">
                <a:latin typeface="Consolas" panose="020B0609020204030204" pitchFamily="49" charset="0"/>
              </a:rPr>
              <a:t>(a),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latin typeface="Consolas" panose="020B0609020204030204" pitchFamily="49" charset="0"/>
              </a:rPr>
              <a:t>b =&gt; </a:t>
            </a:r>
            <a:r>
              <a:rPr lang="en-US" sz="2000" dirty="0" err="1">
                <a:latin typeface="Consolas" panose="020B0609020204030204" pitchFamily="49" charset="0"/>
              </a:rPr>
              <a:t>B_implies_C</a:t>
            </a:r>
            <a:r>
              <a:rPr lang="en-US" sz="2000" dirty="0">
                <a:latin typeface="Consolas" panose="020B0609020204030204" pitchFamily="49" charset="0"/>
              </a:rPr>
              <a:t>(b));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4751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79AE8-C0DC-4C26-BDF6-B67EEF672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5A5924-11C5-488C-B373-C94FEB1DF5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6DCCCA-0447-4EA1-A68A-0FC1FF47FF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type that can’t be instantiated represents a false proposition</a:t>
            </a:r>
          </a:p>
          <a:p>
            <a:pPr lvl="1"/>
            <a:r>
              <a:rPr lang="en-US" dirty="0"/>
              <a:t>⊥: The “bottom” type</a:t>
            </a:r>
          </a:p>
          <a:p>
            <a:pPr lvl="1"/>
            <a:r>
              <a:rPr lang="en-US" dirty="0"/>
              <a:t>Aka “Absurd”, “Falsity”, etc.</a:t>
            </a:r>
          </a:p>
          <a:p>
            <a:r>
              <a:rPr lang="en-US" dirty="0"/>
              <a:t>Define negation as: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¬A = A → ⊥</a:t>
            </a:r>
          </a:p>
          <a:p>
            <a:r>
              <a:rPr lang="en-US" dirty="0"/>
              <a:t>If we had proof of A, then we could prove the impossible</a:t>
            </a:r>
          </a:p>
          <a:p>
            <a:pPr lvl="1"/>
            <a:r>
              <a:rPr lang="en-US" dirty="0"/>
              <a:t>This is proof that A is false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3A7E7B4-DDE5-4AD7-A222-851E57E48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36BABA-E4BE-4D98-8C5E-29482155FABB}"/>
              </a:ext>
            </a:extLst>
          </p:cNvPr>
          <p:cNvSpPr/>
          <p:nvPr/>
        </p:nvSpPr>
        <p:spPr>
          <a:xfrm>
            <a:off x="6194427" y="2505075"/>
            <a:ext cx="571106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Absurd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A_implies_absurd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A_implies_absurd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proof_of_A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=&gt;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proof_of_A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8848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219D58-E2B4-4B59-8638-D11693E0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BC45FF-5544-473C-A149-D658A741B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54600" cy="4351338"/>
          </a:xfrm>
        </p:spPr>
        <p:txBody>
          <a:bodyPr>
            <a:normAutofit/>
          </a:bodyPr>
          <a:lstStyle/>
          <a:p>
            <a:r>
              <a:rPr lang="en-US" dirty="0"/>
              <a:t>Exercise: Try to negate a true proposition</a:t>
            </a:r>
          </a:p>
          <a:p>
            <a:r>
              <a:rPr lang="en-US" dirty="0"/>
              <a:t>E.g.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Not&lt;int&gt;</a:t>
            </a:r>
          </a:p>
          <a:p>
            <a:pPr lvl="1"/>
            <a:r>
              <a:rPr lang="en-US" dirty="0"/>
              <a:t>We know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represents a true proposition, because we can instantiate it</a:t>
            </a:r>
          </a:p>
          <a:p>
            <a:endParaRPr lang="en-US" dirty="0"/>
          </a:p>
          <a:p>
            <a:r>
              <a:rPr lang="en-US" dirty="0"/>
              <a:t>On the other hand, we should be able to negate a false proposition…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66685F-7819-4ADB-8980-5A5C88E7C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2800" y="1825625"/>
            <a:ext cx="5461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Absurd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int_implies_absurd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implementable?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not_int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Not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int_implies_absurd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AD9FE34-E580-41D8-ACC8-22C6E430956F}"/>
              </a:ext>
            </a:extLst>
          </p:cNvPr>
          <p:cNvCxnSpPr>
            <a:cxnSpLocks/>
          </p:cNvCxnSpPr>
          <p:nvPr/>
        </p:nvCxnSpPr>
        <p:spPr>
          <a:xfrm>
            <a:off x="959556" y="4492978"/>
            <a:ext cx="103942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982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AF0B-D122-4979-844F-5B488A52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Modus tollens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B6BAD8-D164-4821-89EB-57738AA98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5D8FB-1E3B-44CB-9410-1155E9B35A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→ B) ∧ ¬B → ¬A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A63CF9-511F-44A3-AB99-4B8622890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97EF81-DC19-4A9D-98B9-74EB2B02B3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ModusTollens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A_implies_B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not_B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implementation?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192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AF0B-D122-4979-844F-5B488A52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Modus tollens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B6BAD8-D164-4821-89EB-57738AA98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BCAFC-FB77-4EC1-B0C2-D2B0854AFE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→ B) ∧ ¬B → ¬A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A63CF9-511F-44A3-AB99-4B8622890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97EF81-DC19-4A9D-98B9-74EB2B02B3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ModusTollens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A_implies_B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not_B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A_implies_absurd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proof_of_A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proof_of_B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A_implies_B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proof_of_A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not_B.</a:t>
            </a:r>
            <a:r>
              <a:rPr lang="en-US" sz="16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proof_of_B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A_implies_absurd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885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5AE55-4C95-41A4-BA32-9BDE1FB03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Theorem proving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0BD330-342D-4D05-88FD-FD50B7699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We’re proving theorems using the compiler’s type checker</a:t>
            </a:r>
          </a:p>
          <a:p>
            <a:pPr lvl="1"/>
            <a:r>
              <a:rPr lang="en-US" dirty="0"/>
              <a:t>Note that type checking is guaranteed to halt (unlike running the program)</a:t>
            </a:r>
          </a:p>
          <a:p>
            <a:r>
              <a:rPr lang="en-US" dirty="0"/>
              <a:t>This technique leads to “proof assistants”</a:t>
            </a:r>
          </a:p>
          <a:p>
            <a:pPr lvl="1"/>
            <a:r>
              <a:rPr lang="en-US" dirty="0"/>
              <a:t>Programming languages with very powerful type systems</a:t>
            </a:r>
          </a:p>
          <a:p>
            <a:pPr lvl="1"/>
            <a:r>
              <a:rPr lang="en-US" dirty="0"/>
              <a:t>Type checker ensures rigorous proofs (e.g. no missed steps)</a:t>
            </a:r>
          </a:p>
          <a:p>
            <a:pPr lvl="1"/>
            <a:r>
              <a:rPr lang="en-US" dirty="0" err="1"/>
              <a:t>Agda</a:t>
            </a:r>
            <a:r>
              <a:rPr lang="en-US" dirty="0"/>
              <a:t>, Coq, Idris, etc.</a:t>
            </a:r>
          </a:p>
          <a:p>
            <a:r>
              <a:rPr lang="en-US" dirty="0"/>
              <a:t>To prove a proposition:</a:t>
            </a:r>
          </a:p>
          <a:p>
            <a:pPr lvl="1"/>
            <a:r>
              <a:rPr lang="en-US" dirty="0"/>
              <a:t>Write it as a type</a:t>
            </a:r>
          </a:p>
          <a:p>
            <a:pPr lvl="1"/>
            <a:r>
              <a:rPr lang="en-US" dirty="0"/>
              <a:t>Create an instance of that type</a:t>
            </a:r>
          </a:p>
          <a:p>
            <a:pPr lvl="1"/>
            <a:r>
              <a:rPr lang="en-US" dirty="0"/>
              <a:t>Proof assistant uses type inference to help instantiate the type</a:t>
            </a:r>
          </a:p>
          <a:p>
            <a:r>
              <a:rPr lang="en-US" dirty="0"/>
              <a:t>Which leads to “type theory”</a:t>
            </a:r>
          </a:p>
          <a:p>
            <a:pPr lvl="1"/>
            <a:r>
              <a:rPr lang="en-US" dirty="0"/>
              <a:t>Alternative to set theory as a foundation for all mathematics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524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AF0B-D122-4979-844F-5B488A52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Constructive logic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B6BAD8-D164-4821-89EB-57738AA98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5D8FB-1E3B-44CB-9410-1155E9B35A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Law of excluded middle:</a:t>
            </a:r>
          </a:p>
          <a:p>
            <a:pPr marL="0" indent="0" algn="ctr">
              <a:buNone/>
            </a:pPr>
            <a:r>
              <a:rPr lang="en-US" sz="3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∨ ¬A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Classical logic takes this as an axiom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Enables proof by contradiction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If we can show that ¬A is false, then we have proved A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But can we instantiate the corresponding type, for all A?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Answer: No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We have to construct evidence for a proposition to be considered true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A63CF9-511F-44A3-AB99-4B8622890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97EF81-DC19-4A9D-98B9-74EB2B02B3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800" dirty="0" err="1">
                <a:solidFill>
                  <a:srgbClr val="74535E"/>
                </a:solidFill>
                <a:latin typeface="Consolas" panose="020B0609020204030204" pitchFamily="49" charset="0"/>
              </a:rPr>
              <a:t>ExcludedMiddle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  // implementable?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47070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A4B40-2673-42A7-8091-1B3CE33B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000">
                <a:solidFill>
                  <a:srgbClr val="FFFFFF"/>
                </a:solidFill>
              </a:rPr>
              <a:t>Curry-Howard correspondence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F57F2C8-5F92-4B61-9D52-F699C468DB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6468545"/>
              </p:ext>
            </p:extLst>
          </p:nvPr>
        </p:nvGraphicFramePr>
        <p:xfrm>
          <a:off x="4038600" y="1242982"/>
          <a:ext cx="7315201" cy="4372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8792">
                  <a:extLst>
                    <a:ext uri="{9D8B030D-6E8A-4147-A177-3AD203B41FA5}">
                      <a16:colId xmlns:a16="http://schemas.microsoft.com/office/drawing/2014/main" val="1480440788"/>
                    </a:ext>
                  </a:extLst>
                </a:gridCol>
                <a:gridCol w="4166409">
                  <a:extLst>
                    <a:ext uri="{9D8B030D-6E8A-4147-A177-3AD203B41FA5}">
                      <a16:colId xmlns:a16="http://schemas.microsoft.com/office/drawing/2014/main" val="2892606381"/>
                    </a:ext>
                  </a:extLst>
                </a:gridCol>
              </a:tblGrid>
              <a:tr h="397458">
                <a:tc>
                  <a:txBody>
                    <a:bodyPr/>
                    <a:lstStyle/>
                    <a:p>
                      <a:r>
                        <a:rPr lang="en-US" sz="1900"/>
                        <a:t>Logic</a:t>
                      </a:r>
                    </a:p>
                  </a:txBody>
                  <a:tcPr marL="73603" marR="73603" marT="36802" marB="36802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C#</a:t>
                      </a: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4291495197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Proposition</a:t>
                      </a:r>
                    </a:p>
                  </a:txBody>
                  <a:tcPr marL="73603" marR="73603" marT="36802" marB="36802"/>
                </a:tc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3875758446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Proof</a:t>
                      </a:r>
                    </a:p>
                  </a:txBody>
                  <a:tcPr marL="73603" marR="73603" marT="36802" marB="36802"/>
                </a:tc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Instance</a:t>
                      </a: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2319053759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Implication:</a:t>
                      </a:r>
                      <a:r>
                        <a:rPr lang="en-US" sz="19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A → B</a:t>
                      </a:r>
                    </a:p>
                  </a:txBody>
                  <a:tcPr marL="73603" marR="73603" marT="36802" marB="36802"/>
                </a:tc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Function:</a:t>
                      </a:r>
                      <a:r>
                        <a:rPr lang="en-US" sz="19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Func&lt;A, B&gt;</a:t>
                      </a: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1239964544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Conjunction:</a:t>
                      </a:r>
                      <a:r>
                        <a:rPr lang="en-US" sz="19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A ∧ B</a:t>
                      </a:r>
                    </a:p>
                  </a:txBody>
                  <a:tcPr marL="73603" marR="73603" marT="36802" marB="36802"/>
                </a:tc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Tuple:</a:t>
                      </a:r>
                      <a:r>
                        <a:rPr lang="en-US" sz="19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(A, B)</a:t>
                      </a: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3727781014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Disjunction:</a:t>
                      </a:r>
                      <a:r>
                        <a:rPr lang="en-US" sz="19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A ∨ B</a:t>
                      </a:r>
                    </a:p>
                  </a:txBody>
                  <a:tcPr marL="73603" marR="73603" marT="36802" marB="36802"/>
                </a:tc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Discriminated union:</a:t>
                      </a:r>
                      <a:r>
                        <a:rPr lang="en-US" sz="19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Either&lt;A, B&gt;</a:t>
                      </a: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2436593297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Modus ponens</a:t>
                      </a:r>
                    </a:p>
                  </a:txBody>
                  <a:tcPr marL="73603" marR="73603" marT="36802" marB="36802"/>
                </a:tc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application:</a:t>
                      </a:r>
                      <a:r>
                        <a:rPr lang="en-US" sz="19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f(x)</a:t>
                      </a: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3346736087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Syllogism</a:t>
                      </a:r>
                    </a:p>
                  </a:txBody>
                  <a:tcPr marL="73603" marR="73603" marT="36802" marB="36802"/>
                </a:tc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composition:</a:t>
                      </a:r>
                      <a:r>
                        <a:rPr lang="en-US" sz="19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f(g(x))</a:t>
                      </a: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882615421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Existential quantification:</a:t>
                      </a:r>
                      <a:r>
                        <a:rPr lang="en-US" sz="19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∀</a:t>
                      </a:r>
                    </a:p>
                  </a:txBody>
                  <a:tcPr marL="73603" marR="73603" marT="36802" marB="36802"/>
                </a:tc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Dependent types</a:t>
                      </a: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3782151913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Universal quantification:</a:t>
                      </a:r>
                      <a:r>
                        <a:rPr lang="en-US" sz="19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∃</a:t>
                      </a:r>
                    </a:p>
                  </a:txBody>
                  <a:tcPr marL="73603" marR="73603" marT="36802" marB="36802"/>
                </a:tc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Dependent types</a:t>
                      </a: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913244394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73603" marR="73603" marT="36802" marB="36802"/>
                </a:tc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3670651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71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C24D-C91F-4EC6-BFD9-0A2EC538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“Either” 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3C3B1-19FC-492C-BED2-3334CC477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 A container that holds either a "left" value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 or a "right" value, but not both.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2B91AF"/>
                </a:solidFill>
                <a:latin typeface="Consolas" panose="020B0609020204030204" pitchFamily="49" charset="0"/>
              </a:rPr>
              <a:t>TL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>
                <a:solidFill>
                  <a:srgbClr val="2B91AF"/>
                </a:solidFill>
                <a:latin typeface="Consolas" panose="020B0609020204030204" pitchFamily="49" charset="0"/>
              </a:rPr>
              <a:t>TR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B91AF"/>
                </a:solidFill>
                <a:latin typeface="Consolas" panose="020B0609020204030204" pitchFamily="49" charset="0"/>
              </a:rPr>
              <a:t>TL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_left;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B91AF"/>
                </a:solidFill>
                <a:latin typeface="Consolas" panose="020B0609020204030204" pitchFamily="49" charset="0"/>
              </a:rPr>
              <a:t>TR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_right;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_isLeft;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2B91AF"/>
                </a:solidFill>
                <a:latin typeface="Consolas" panose="020B0609020204030204" pitchFamily="49" charset="0"/>
              </a:rPr>
              <a:t>TL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left)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_left = left;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_isLeft =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2B91AF"/>
                </a:solidFill>
                <a:latin typeface="Consolas" panose="020B0609020204030204" pitchFamily="49" charset="0"/>
              </a:rPr>
              <a:t>TR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right)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_right = right;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_isLeft =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4466DA1-EB16-4CAF-AC2B-DD96AC51A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US"/>
              <a:t>This is an example of a “discriminated union”</a:t>
            </a:r>
          </a:p>
          <a:p>
            <a:pPr lvl="1"/>
            <a:r>
              <a:rPr lang="en-US"/>
              <a:t>Also called “sum types”</a:t>
            </a:r>
          </a:p>
          <a:p>
            <a:pPr lvl="2"/>
            <a:r>
              <a:rPr lang="en-US"/>
              <a:t>Algebraic data types (and monads)</a:t>
            </a:r>
          </a:p>
          <a:p>
            <a:pPr lvl="2"/>
            <a:r>
              <a:rPr lang="en-US"/>
              <a:t>But that’s a separate topic</a:t>
            </a:r>
          </a:p>
          <a:p>
            <a:pPr lvl="1"/>
            <a:r>
              <a:rPr lang="en-US"/>
              <a:t>Built into functional programming languages</a:t>
            </a:r>
          </a:p>
          <a:p>
            <a:pPr lvl="1"/>
            <a:r>
              <a:rPr lang="en-US"/>
              <a:t>But we can do it in C# too!</a:t>
            </a:r>
          </a:p>
          <a:p>
            <a:pPr lvl="2"/>
            <a:r>
              <a:rPr lang="en-US"/>
              <a:t>…sort of</a:t>
            </a:r>
          </a:p>
          <a:p>
            <a:r>
              <a:rPr lang="en-US"/>
              <a:t>Very useful concept</a:t>
            </a:r>
          </a:p>
          <a:p>
            <a:pPr lvl="1"/>
            <a:r>
              <a:rPr lang="en-US"/>
              <a:t>E.g. Error handling without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783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7B1D-A7DA-4D11-9CAD-EEA43F3F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71404-D95D-499F-A083-6241B272AF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Allow types to depend on values</a:t>
            </a:r>
          </a:p>
          <a:p>
            <a:r>
              <a:rPr lang="en-US" dirty="0"/>
              <a:t>Type checker enforces useful constraints at compile time</a:t>
            </a:r>
          </a:p>
          <a:p>
            <a:pPr lvl="1"/>
            <a:r>
              <a:rPr lang="en-US" dirty="0"/>
              <a:t>E.g. Access outside of array bounds becomes a compiler error instead of a runtime error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69B2B-7FF9-427A-8538-2D3BB6E404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Array&lt;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T,n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T</a:t>
            </a:r>
            <a:r>
              <a:rPr lang="en-US" dirty="0"/>
              <a:t> is a type parameter</a:t>
            </a:r>
          </a:p>
          <a:p>
            <a:pPr lvl="1"/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is a value parameter</a:t>
            </a:r>
          </a:p>
          <a:p>
            <a:pPr lvl="1"/>
            <a:r>
              <a:rPr lang="en-US" dirty="0"/>
              <a:t>E.g. </a:t>
            </a: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Array&lt;int,5&gt; </a:t>
            </a:r>
            <a:r>
              <a:rPr lang="en-US" dirty="0"/>
              <a:t>is a type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Array&lt;T,(n&gt;0)&gt;.First</a:t>
            </a:r>
          </a:p>
          <a:p>
            <a:pPr lvl="1"/>
            <a:r>
              <a:rPr lang="en-US" dirty="0"/>
              <a:t>Answers first element of a non-empty vector</a:t>
            </a:r>
          </a:p>
          <a:p>
            <a:pPr lvl="1"/>
            <a:r>
              <a:rPr lang="en-US" dirty="0"/>
              <a:t>Prevents attempt to </a:t>
            </a:r>
            <a:r>
              <a:rPr lang="en-US"/>
              <a:t>access an </a:t>
            </a:r>
            <a:r>
              <a:rPr lang="en-US" dirty="0"/>
              <a:t>empty vector… at compile time!</a:t>
            </a:r>
          </a:p>
        </p:txBody>
      </p:sp>
    </p:spTree>
    <p:extLst>
      <p:ext uri="{BB962C8B-B14F-4D97-AF65-F5344CB8AC3E}">
        <p14:creationId xmlns:p14="http://schemas.microsoft.com/office/powerpoint/2010/main" val="261535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764E-D235-46AC-B5D4-8289DE65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“Either”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14B9D-D23B-405B-AFC6-13FDEFD20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52605" cy="4351338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Implicit from a "left" value.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implicit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left)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=&gt;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&gt;(left);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Implicit from a "right" value.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implicit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right)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=&gt;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&gt;(right);</a:t>
            </a:r>
            <a:endParaRPr lang="en-US" sz="14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FC60A-3A24-4C83-BD07-A8321753C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0804" y="1825625"/>
            <a:ext cx="4762996" cy="4351338"/>
          </a:xfrm>
        </p:spPr>
        <p:txBody>
          <a:bodyPr/>
          <a:lstStyle/>
          <a:p>
            <a:r>
              <a:rPr lang="en-US" dirty="0"/>
              <a:t>Implicit construction simplifies syntax</a:t>
            </a:r>
          </a:p>
          <a:p>
            <a:pPr lvl="1"/>
            <a:r>
              <a:rPr lang="en-US" dirty="0"/>
              <a:t>Eliminates need to explicitly specify the type every time we create one</a:t>
            </a:r>
          </a:p>
        </p:txBody>
      </p:sp>
    </p:spTree>
    <p:extLst>
      <p:ext uri="{BB962C8B-B14F-4D97-AF65-F5344CB8AC3E}">
        <p14:creationId xmlns:p14="http://schemas.microsoft.com/office/powerpoint/2010/main" val="3642436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075B-E557-42E7-B81F-B3644A57D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“Either”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55B13-57BE-4DC2-9671-2978CC8024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Match&lt;</a:t>
            </a:r>
            <a:r>
              <a:rPr lang="en-US" sz="200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leftFunc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rightFunc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=&gt; _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isLeft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?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leftFunc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(_left)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: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rightFunc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(_right);</a:t>
            </a:r>
            <a:endParaRPr lang="en-US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2BB12-E170-443E-95E7-B3536AEAAC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  <a:p>
            <a:r>
              <a:rPr lang="en-US" dirty="0"/>
              <a:t>This is the only way to access the contained value</a:t>
            </a:r>
          </a:p>
          <a:p>
            <a:pPr lvl="1"/>
            <a:r>
              <a:rPr lang="en-US" dirty="0"/>
              <a:t>Forces user to consider both possibilities</a:t>
            </a:r>
          </a:p>
          <a:p>
            <a:pPr lvl="1"/>
            <a:r>
              <a:rPr lang="en-US" dirty="0"/>
              <a:t>E.g. Can’t ignore error condition</a:t>
            </a:r>
          </a:p>
        </p:txBody>
      </p:sp>
    </p:spTree>
    <p:extLst>
      <p:ext uri="{BB962C8B-B14F-4D97-AF65-F5344CB8AC3E}">
        <p14:creationId xmlns:p14="http://schemas.microsoft.com/office/powerpoint/2010/main" val="721934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106F-E058-4748-A69D-02041D40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“Either”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A652D-AD25-42B5-AA29-54501042F3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Either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num,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den)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F08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(den == 0.0)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8F08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"Illegal division by zero"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F08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8F08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num / den;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Either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either)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F08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either.</a:t>
            </a:r>
            <a:r>
              <a:rPr lang="en-US" sz="14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result =&gt;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$"Result: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{result}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error =&gt;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$"Error: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{error}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2)));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(-3, 4)));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(2, 0)));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9301E-2EAE-4B94-BFEE-F7EA3E230B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Floating-point division</a:t>
            </a:r>
          </a:p>
          <a:p>
            <a:r>
              <a:rPr lang="en-US" dirty="0"/>
              <a:t>Pattern match to process result</a:t>
            </a:r>
          </a:p>
          <a:p>
            <a:pPr lvl="1"/>
            <a:r>
              <a:rPr lang="en-US" dirty="0"/>
              <a:t>Division by zero is an error</a:t>
            </a:r>
          </a:p>
          <a:p>
            <a:pPr lvl="1"/>
            <a:r>
              <a:rPr lang="en-US" dirty="0"/>
              <a:t>Caller must provide an error handler</a:t>
            </a:r>
          </a:p>
          <a:p>
            <a:r>
              <a:rPr lang="en-US" dirty="0"/>
              <a:t>Output: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  <a:latin typeface="Lucida Console" panose="020B0609040504020204" pitchFamily="49" charset="0"/>
              </a:rPr>
              <a:t>Result: 0.5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  <a:latin typeface="Lucida Console" panose="020B0609040504020204" pitchFamily="49" charset="0"/>
              </a:rPr>
              <a:t>Result: -0.75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  <a:latin typeface="Lucida Console" panose="020B0609040504020204" pitchFamily="49" charset="0"/>
              </a:rPr>
              <a:t>Error: Illegal division by zero</a:t>
            </a:r>
          </a:p>
        </p:txBody>
      </p:sp>
    </p:spTree>
    <p:extLst>
      <p:ext uri="{BB962C8B-B14F-4D97-AF65-F5344CB8AC3E}">
        <p14:creationId xmlns:p14="http://schemas.microsoft.com/office/powerpoint/2010/main" val="11620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6B31E-2693-40BB-A88F-A337C90AC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Curry-Howard correspondence</a:t>
            </a:r>
            <a:endParaRPr lang="en-US" sz="3700" dirty="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57EBE428-70B9-42F4-A7E9-1A3FF7E951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15512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805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915AE-E746-4104-9A7D-B5A3AFEBC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 = Function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3250C-8982-4AD7-86DF-40EC978219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967CF9-2EF1-44AF-85A2-993FB37C60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A → B</a:t>
            </a:r>
          </a:p>
          <a:p>
            <a:pPr lvl="1"/>
            <a:r>
              <a:rPr lang="en-US" dirty="0"/>
              <a:t>A and B are logical propositions</a:t>
            </a:r>
          </a:p>
          <a:p>
            <a:pPr lvl="1"/>
            <a:r>
              <a:rPr lang="en-US" dirty="0"/>
              <a:t>A implies B</a:t>
            </a:r>
          </a:p>
          <a:p>
            <a:pPr lvl="1"/>
            <a:r>
              <a:rPr lang="en-US" dirty="0"/>
              <a:t>This implication might be true or false</a:t>
            </a:r>
          </a:p>
          <a:p>
            <a:pPr lvl="2"/>
            <a:r>
              <a:rPr lang="en-US" dirty="0"/>
              <a:t>We need proof!</a:t>
            </a:r>
          </a:p>
          <a:p>
            <a:pPr lvl="1"/>
            <a:r>
              <a:rPr lang="en-US" dirty="0"/>
              <a:t>E.g. “I’m hungry, so it must be dinner time”</a:t>
            </a:r>
          </a:p>
          <a:p>
            <a:r>
              <a:rPr lang="en-US" dirty="0"/>
              <a:t>Is there a general proof of A → B, for all A and B?</a:t>
            </a:r>
          </a:p>
          <a:p>
            <a:pPr lvl="1"/>
            <a:r>
              <a:rPr lang="en-US" dirty="0"/>
              <a:t>Answer: 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5F0CA0-E648-4C3B-A294-CAF15C50F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B46394E-2A88-483B-9F59-1D15E7399A6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Every function is an instance of a type (i.e. its signature)</a:t>
            </a:r>
          </a:p>
          <a:p>
            <a:r>
              <a:rPr lang="en-US" dirty="0"/>
              <a:t>Type: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Instance: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4535E"/>
                </a:solidFill>
                <a:latin typeface="Consolas" panose="020B0609020204030204" pitchFamily="49" charset="0"/>
              </a:rPr>
              <a:t>Implication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implementable?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8266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AF0B-D122-4979-844F-5B488A52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Modus ponens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B6BAD8-D164-4821-89EB-57738AA98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5D8FB-1E3B-44CB-9410-1155E9B35A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If we know that A implies B, and we know A is true, then we know that B is true: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((A → B) ∧ A) → B</a:t>
            </a:r>
          </a:p>
          <a:p>
            <a:r>
              <a:rPr lang="en-US" dirty="0"/>
              <a:t>Is there a general proof of this proposition, for all A and B?</a:t>
            </a:r>
          </a:p>
          <a:p>
            <a:pPr lvl="1"/>
            <a:r>
              <a:rPr lang="en-US" dirty="0"/>
              <a:t>Answer: Yes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A63CF9-511F-44A3-AB99-4B8622890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97EF81-DC19-4A9D-98B9-74EB2B02B3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ModusPonens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A_implies_B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proof_of_A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implementation?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074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AF0B-D122-4979-844F-5B488A52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Modus ponens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B6BAD8-D164-4821-89EB-57738AA98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5D8FB-1E3B-44CB-9410-1155E9B35A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If we know that A implies B, and we know A is true, then we know that B is true: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((A → B) ∧ A) → B</a:t>
            </a:r>
          </a:p>
          <a:p>
            <a:r>
              <a:rPr lang="en-US" dirty="0"/>
              <a:t>Is there a general proof of this proposition, for all A and B?</a:t>
            </a:r>
          </a:p>
          <a:p>
            <a:pPr lvl="1"/>
            <a:r>
              <a:rPr lang="en-US" dirty="0"/>
              <a:t>Answer: Yes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A63CF9-511F-44A3-AB99-4B8622890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97EF81-DC19-4A9D-98B9-74EB2B02B3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74535E"/>
                </a:solidFill>
                <a:latin typeface="Consolas" panose="020B0609020204030204" pitchFamily="49" charset="0"/>
              </a:rPr>
              <a:t>ModusPonens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A_implies_B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proof_of_A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F08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A_implies_B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proof_of_A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882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1926</Words>
  <Application>Microsoft Office PowerPoint</Application>
  <PresentationFormat>Widescreen</PresentationFormat>
  <Paragraphs>322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Lucida Console</vt:lpstr>
      <vt:lpstr>Office Theme</vt:lpstr>
      <vt:lpstr>Topics</vt:lpstr>
      <vt:lpstr>“Either” type</vt:lpstr>
      <vt:lpstr>“Either” type</vt:lpstr>
      <vt:lpstr>“Either” type</vt:lpstr>
      <vt:lpstr>“Either” example</vt:lpstr>
      <vt:lpstr>Curry-Howard correspondence</vt:lpstr>
      <vt:lpstr>Implication = Function</vt:lpstr>
      <vt:lpstr>Modus ponens</vt:lpstr>
      <vt:lpstr>Modus ponens</vt:lpstr>
      <vt:lpstr>Curry-Howard correspondence</vt:lpstr>
      <vt:lpstr>Disjunction elimination</vt:lpstr>
      <vt:lpstr>Disjunction elimination</vt:lpstr>
      <vt:lpstr>Negation</vt:lpstr>
      <vt:lpstr>Negation</vt:lpstr>
      <vt:lpstr>Modus tollens</vt:lpstr>
      <vt:lpstr>Modus tollens</vt:lpstr>
      <vt:lpstr>Theorem proving</vt:lpstr>
      <vt:lpstr>Constructive logic</vt:lpstr>
      <vt:lpstr>Curry-Howard correspondence</vt:lpstr>
      <vt:lpstr>Dependent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</dc:title>
  <dc:creator>Brian Berns</dc:creator>
  <cp:lastModifiedBy>Brian Berns</cp:lastModifiedBy>
  <cp:revision>225</cp:revision>
  <dcterms:created xsi:type="dcterms:W3CDTF">2019-04-16T13:30:36Z</dcterms:created>
  <dcterms:modified xsi:type="dcterms:W3CDTF">2019-04-17T15:42:43Z</dcterms:modified>
</cp:coreProperties>
</file>