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ontserrat" panose="020B0604020202020204" charset="0"/>
      <p:regular r:id="rId9"/>
      <p:bold r:id="rId10"/>
      <p:italic r:id="rId11"/>
      <p:boldItalic r:id="rId12"/>
    </p:embeddedFont>
    <p:embeddedFont>
      <p:font typeface="Lato" panose="020F0502020204030203"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75"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219925" y="1578400"/>
            <a:ext cx="5645100" cy="15789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Electric Caviar Racers</a:t>
            </a:r>
          </a:p>
          <a:p>
            <a:pPr marL="0" lvl="0" indent="0" algn="ctr">
              <a:spcBef>
                <a:spcPts val="0"/>
              </a:spcBef>
              <a:spcAft>
                <a:spcPts val="0"/>
              </a:spcAft>
              <a:buNone/>
            </a:pPr>
            <a:r>
              <a:rPr lang="en" sz="2400"/>
              <a:t>Kuhn Poker Agent</a:t>
            </a:r>
          </a:p>
        </p:txBody>
      </p:sp>
      <p:sp>
        <p:nvSpPr>
          <p:cNvPr id="135" name="Shape 135"/>
          <p:cNvSpPr txBox="1">
            <a:spLocks noGrp="1"/>
          </p:cNvSpPr>
          <p:nvPr>
            <p:ph type="subTitle" idx="1"/>
          </p:nvPr>
        </p:nvSpPr>
        <p:spPr>
          <a:xfrm>
            <a:off x="5083950" y="3924925"/>
            <a:ext cx="3470700" cy="506100"/>
          </a:xfrm>
          <a:prstGeom prst="rect">
            <a:avLst/>
          </a:prstGeom>
        </p:spPr>
        <p:txBody>
          <a:bodyPr wrap="square" lIns="91425" tIns="91425" rIns="91425" bIns="91425" anchor="t" anchorCtr="0">
            <a:noAutofit/>
          </a:bodyPr>
          <a:lstStyle/>
          <a:p>
            <a:pPr marL="0" lvl="0" indent="0">
              <a:spcBef>
                <a:spcPts val="0"/>
              </a:spcBef>
              <a:buNone/>
            </a:pPr>
            <a:r>
              <a:rPr lang="en"/>
              <a:t>Eduardo Porto </a:t>
            </a:r>
          </a:p>
          <a:p>
            <a:pPr marL="0" lvl="0" indent="0">
              <a:spcBef>
                <a:spcPts val="0"/>
              </a:spcBef>
              <a:buNone/>
            </a:pPr>
            <a:r>
              <a:rPr lang="en"/>
              <a:t>Lester Hernandez Alfonso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1. Intro</a:t>
            </a:r>
          </a:p>
        </p:txBody>
      </p:sp>
      <p:sp>
        <p:nvSpPr>
          <p:cNvPr id="141" name="Shape 141"/>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0" lvl="0" indent="0">
              <a:spcBef>
                <a:spcPts val="0"/>
              </a:spcBef>
              <a:buNone/>
            </a:pPr>
            <a:r>
              <a:rPr lang="en" dirty="0"/>
              <a:t>The game:</a:t>
            </a:r>
          </a:p>
          <a:p>
            <a:pPr marL="0" lvl="0" indent="0">
              <a:spcBef>
                <a:spcPts val="0"/>
              </a:spcBef>
              <a:buNone/>
            </a:pPr>
            <a:r>
              <a:rPr lang="en" dirty="0"/>
              <a:t>               3 player Kuhn poker, a simplified 4 card (1 card per hand) version of poker</a:t>
            </a:r>
          </a:p>
          <a:p>
            <a:pPr marL="0" lvl="0" indent="0">
              <a:spcBef>
                <a:spcPts val="0"/>
              </a:spcBef>
              <a:buNone/>
            </a:pPr>
            <a:r>
              <a:rPr lang="en" dirty="0"/>
              <a:t>Our agent: </a:t>
            </a:r>
          </a:p>
          <a:p>
            <a:pPr marL="457200" lvl="0" indent="0" rtl="0">
              <a:spcBef>
                <a:spcPts val="0"/>
              </a:spcBef>
              <a:buNone/>
            </a:pPr>
            <a:r>
              <a:rPr lang="en" dirty="0"/>
              <a:t>Electric Caviar is actually a heavily modified version of the “example_player” agent from computer poker competition code download package.</a:t>
            </a:r>
          </a:p>
          <a:p>
            <a:pPr marL="0" lvl="0" indent="0" rtl="0">
              <a:spcBef>
                <a:spcPts val="0"/>
              </a:spcBef>
              <a:buNone/>
            </a:pPr>
            <a:r>
              <a:rPr lang="en" dirty="0"/>
              <a:t>Objective:</a:t>
            </a:r>
          </a:p>
          <a:p>
            <a:pPr marL="457200" lvl="0" indent="0" rtl="0">
              <a:spcBef>
                <a:spcPts val="0"/>
              </a:spcBef>
              <a:buNone/>
            </a:pPr>
            <a:r>
              <a:rPr lang="en" dirty="0"/>
              <a:t>Have our agent compete against other student's agents, who will probably implement similar approaches.</a:t>
            </a:r>
          </a:p>
          <a:p>
            <a:pPr marL="457200" lvl="0" indent="0" rtl="0">
              <a:spcBef>
                <a:spcPts val="0"/>
              </a:spcBef>
              <a:buNone/>
            </a:pPr>
            <a:endParaRPr dirty="0"/>
          </a:p>
          <a:p>
            <a:pPr marL="0" lvl="0" indent="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2. Approach</a:t>
            </a:r>
          </a:p>
        </p:txBody>
      </p:sp>
      <p:sp>
        <p:nvSpPr>
          <p:cNvPr id="147" name="Shape 147"/>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17500" rtl="0">
              <a:lnSpc>
                <a:spcPct val="100000"/>
              </a:lnSpc>
              <a:spcBef>
                <a:spcPts val="0"/>
              </a:spcBef>
              <a:buClr>
                <a:srgbClr val="FFFFFF"/>
              </a:buClr>
              <a:buSzPts val="1400"/>
              <a:buChar char="-"/>
            </a:pPr>
            <a:r>
              <a:rPr lang="en" sz="1400">
                <a:solidFill>
                  <a:srgbClr val="FFFFFF"/>
                </a:solidFill>
              </a:rPr>
              <a:t>Our agent always plays a Nash Equilibrium strategy as described by “A Parameterized Family of Equilibrium Profiles for Three-Player Kuhn Poker” (Szafron, Duane, et al.)</a:t>
            </a:r>
          </a:p>
          <a:p>
            <a:pPr marL="0" lvl="0" indent="0" rtl="0">
              <a:lnSpc>
                <a:spcPct val="100000"/>
              </a:lnSpc>
              <a:spcBef>
                <a:spcPts val="0"/>
              </a:spcBef>
              <a:buNone/>
            </a:pPr>
            <a:endParaRPr sz="1400">
              <a:solidFill>
                <a:srgbClr val="FFFFFF"/>
              </a:solidFill>
            </a:endParaRPr>
          </a:p>
          <a:p>
            <a:pPr marL="457200" lvl="0" indent="-317500" rtl="0">
              <a:lnSpc>
                <a:spcPct val="100000"/>
              </a:lnSpc>
              <a:spcBef>
                <a:spcPts val="0"/>
              </a:spcBef>
              <a:buClr>
                <a:srgbClr val="FFFFFF"/>
              </a:buClr>
              <a:buSzPts val="1400"/>
              <a:buChar char="-"/>
            </a:pPr>
            <a:r>
              <a:rPr lang="en" sz="1400">
                <a:solidFill>
                  <a:srgbClr val="FFFFFF"/>
                </a:solidFill>
              </a:rPr>
              <a:t>The Fictitious Play algorithm is used to learn about opponents strategies.</a:t>
            </a:r>
          </a:p>
          <a:p>
            <a:pPr marL="0" lvl="0" indent="0" rtl="0">
              <a:lnSpc>
                <a:spcPct val="100000"/>
              </a:lnSpc>
              <a:spcBef>
                <a:spcPts val="0"/>
              </a:spcBef>
              <a:buNone/>
            </a:pPr>
            <a:endParaRPr sz="1400">
              <a:solidFill>
                <a:srgbClr val="FFFFFF"/>
              </a:solidFill>
            </a:endParaRPr>
          </a:p>
          <a:p>
            <a:pPr marL="457200" lvl="0" indent="-317500">
              <a:lnSpc>
                <a:spcPct val="100000"/>
              </a:lnSpc>
              <a:spcBef>
                <a:spcPts val="0"/>
              </a:spcBef>
              <a:buClr>
                <a:srgbClr val="FFFFFF"/>
              </a:buClr>
              <a:buSzPts val="1400"/>
              <a:buChar char="-"/>
            </a:pPr>
            <a:r>
              <a:rPr lang="en" sz="1400">
                <a:solidFill>
                  <a:srgbClr val="FFFFFF"/>
                </a:solidFill>
              </a:rPr>
              <a:t>Our agents keeps a scoreboard so that it can choose to transfer utility from an opponent to another, if necessary.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3. Implementation</a:t>
            </a:r>
          </a:p>
        </p:txBody>
      </p:sp>
      <p:sp>
        <p:nvSpPr>
          <p:cNvPr id="153" name="Shape 153"/>
          <p:cNvSpPr txBox="1">
            <a:spLocks noGrp="1"/>
          </p:cNvSpPr>
          <p:nvPr>
            <p:ph type="body" idx="1"/>
          </p:nvPr>
        </p:nvSpPr>
        <p:spPr>
          <a:xfrm>
            <a:off x="1038450" y="1129075"/>
            <a:ext cx="4871700" cy="3380400"/>
          </a:xfrm>
          <a:prstGeom prst="rect">
            <a:avLst/>
          </a:prstGeom>
        </p:spPr>
        <p:txBody>
          <a:bodyPr wrap="square" lIns="91425" tIns="91425" rIns="91425" bIns="91425" anchor="t" anchorCtr="0">
            <a:noAutofit/>
          </a:bodyPr>
          <a:lstStyle/>
          <a:p>
            <a:pPr marL="457200" lvl="0" indent="-311150" rtl="0">
              <a:lnSpc>
                <a:spcPct val="100000"/>
              </a:lnSpc>
              <a:spcBef>
                <a:spcPts val="0"/>
              </a:spcBef>
              <a:buSzPts val="1300"/>
              <a:buChar char="-"/>
            </a:pPr>
            <a:r>
              <a:rPr lang="en"/>
              <a:t>“example_player” agent  was modified to implement all equilibria from table 2 &amp; 3 from the article (</a:t>
            </a:r>
            <a:r>
              <a:rPr lang="en" sz="1400"/>
              <a:t>Szafron, Duane, et al.</a:t>
            </a:r>
            <a:r>
              <a:rPr lang="en"/>
              <a:t>)</a:t>
            </a:r>
          </a:p>
          <a:p>
            <a:pPr marL="0" lvl="0" indent="0" rtl="0">
              <a:lnSpc>
                <a:spcPct val="100000"/>
              </a:lnSpc>
              <a:spcBef>
                <a:spcPts val="0"/>
              </a:spcBef>
              <a:buNone/>
            </a:pPr>
            <a:endParaRPr/>
          </a:p>
          <a:p>
            <a:pPr marL="457200" lvl="0" indent="-311150" rtl="0">
              <a:lnSpc>
                <a:spcPct val="100000"/>
              </a:lnSpc>
              <a:spcBef>
                <a:spcPts val="0"/>
              </a:spcBef>
              <a:buSzPts val="1300"/>
              <a:buChar char="-"/>
            </a:pPr>
            <a:r>
              <a:rPr lang="en"/>
              <a:t>This was done by saving all values {ajk, bjk, cjk | j, k = 1..4} in variables and setting them before playing an action (every round). Note some values needed to be randomized.</a:t>
            </a:r>
          </a:p>
          <a:p>
            <a:pPr marL="0" lvl="0" indent="0" rtl="0">
              <a:lnSpc>
                <a:spcPct val="100000"/>
              </a:lnSpc>
              <a:spcBef>
                <a:spcPts val="0"/>
              </a:spcBef>
              <a:buNone/>
            </a:pPr>
            <a:endParaRPr/>
          </a:p>
          <a:p>
            <a:pPr marL="457200" lvl="0" indent="-311150" rtl="0">
              <a:lnSpc>
                <a:spcPct val="100000"/>
              </a:lnSpc>
              <a:spcBef>
                <a:spcPts val="0"/>
              </a:spcBef>
              <a:buSzPts val="1300"/>
              <a:buChar char="-"/>
            </a:pPr>
            <a:r>
              <a:rPr lang="en"/>
              <a:t>Learning was then implemented by by gathering data on how opponents conformed to our initially randomized variables and adjusting these probabilities to reflect their actual behaviour.</a:t>
            </a:r>
          </a:p>
        </p:txBody>
      </p:sp>
      <p:pic>
        <p:nvPicPr>
          <p:cNvPr id="154" name="Shape 154"/>
          <p:cNvPicPr preferRelativeResize="0"/>
          <p:nvPr/>
        </p:nvPicPr>
        <p:blipFill>
          <a:blip r:embed="rId3">
            <a:alphaModFix/>
          </a:blip>
          <a:stretch>
            <a:fillRect/>
          </a:stretch>
        </p:blipFill>
        <p:spPr>
          <a:xfrm>
            <a:off x="6114850" y="1610168"/>
            <a:ext cx="2125225" cy="2994032"/>
          </a:xfrm>
          <a:prstGeom prst="rect">
            <a:avLst/>
          </a:prstGeom>
          <a:noFill/>
          <a:ln>
            <a:noFill/>
          </a:ln>
        </p:spPr>
      </p:pic>
      <p:pic>
        <p:nvPicPr>
          <p:cNvPr id="155" name="Shape 155"/>
          <p:cNvPicPr preferRelativeResize="0"/>
          <p:nvPr/>
        </p:nvPicPr>
        <p:blipFill>
          <a:blip r:embed="rId4">
            <a:alphaModFix/>
          </a:blip>
          <a:stretch>
            <a:fillRect/>
          </a:stretch>
        </p:blipFill>
        <p:spPr>
          <a:xfrm>
            <a:off x="6114849" y="475963"/>
            <a:ext cx="2125225" cy="8318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4. Further Improvements</a:t>
            </a:r>
          </a:p>
        </p:txBody>
      </p:sp>
      <p:sp>
        <p:nvSpPr>
          <p:cNvPr id="161" name="Shape 161"/>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r>
              <a:rPr lang="en"/>
              <a:t>-Fictitious play could be replaced by a more robust, and efficient algorithm to help predict a dynamic opponent’s move.</a:t>
            </a:r>
          </a:p>
          <a:p>
            <a:pPr marL="0" lvl="0" indent="0">
              <a:spcBef>
                <a:spcPts val="0"/>
              </a:spcBef>
              <a:buNone/>
            </a:pPr>
            <a:endParaRPr/>
          </a:p>
          <a:p>
            <a:pPr marL="0" lvl="0" indent="0">
              <a:spcBef>
                <a:spcPts val="0"/>
              </a:spcBef>
              <a:buNone/>
            </a:pPr>
            <a:r>
              <a:rPr lang="en"/>
              <a:t>-In addition to predicting its opponents’ moves our agent could also be modified to identify what its opponents believe its strategy is. Then deviate from its current strategy to make itself more unpredictable, while remaining within the families of equilibria.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Sources</a:t>
            </a:r>
          </a:p>
        </p:txBody>
      </p:sp>
      <p:sp>
        <p:nvSpPr>
          <p:cNvPr id="167" name="Shape 167"/>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0" lvl="0" indent="0">
              <a:spcBef>
                <a:spcPts val="0"/>
              </a:spcBef>
              <a:buNone/>
            </a:pPr>
            <a:r>
              <a:rPr lang="en"/>
              <a:t>1- Szafron, Duane, et al. “A Parameterized Family of Equilibrium Profiles for Three-Player Kuhn Poker.” poker.cs.ualberta.ca/publications/AAMAS13-3pkuhn.pdf.</a:t>
            </a:r>
          </a:p>
          <a:p>
            <a:pPr marL="0" lvl="0" indent="0">
              <a:spcBef>
                <a:spcPts val="0"/>
              </a:spcBef>
              <a:buNone/>
            </a:pPr>
            <a:r>
              <a:rPr lang="en"/>
              <a:t>2- Annual Computer Poker Competition Website. http://www.computerpokercompetition.org/. (Protocol, Rules, and sample code)</a:t>
            </a:r>
          </a:p>
          <a:p>
            <a:pPr marL="0" lvl="0" indent="0">
              <a:spcBef>
                <a:spcPts val="0"/>
              </a:spcBef>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380</Words>
  <Application>Microsoft Office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Montserrat</vt:lpstr>
      <vt:lpstr>Lato</vt:lpstr>
      <vt:lpstr>Arial</vt:lpstr>
      <vt:lpstr>Focus</vt:lpstr>
      <vt:lpstr>Electric Caviar Racers Kuhn Poker Agent</vt:lpstr>
      <vt:lpstr>1. Intro</vt:lpstr>
      <vt:lpstr>2. Approach</vt:lpstr>
      <vt:lpstr>3. Implementation</vt:lpstr>
      <vt:lpstr>4. Further Improvements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Caviar Racers Kuhn Poker Agent</dc:title>
  <dc:creator>Lester Hernandez</dc:creator>
  <cp:lastModifiedBy>Eduardo Porto</cp:lastModifiedBy>
  <cp:revision>2</cp:revision>
  <dcterms:modified xsi:type="dcterms:W3CDTF">2017-12-07T19:16:42Z</dcterms:modified>
</cp:coreProperties>
</file>