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dvent Pro SemiBold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Fira Sans Extra Condensed Medium"/>
      <p:regular r:id="rId38"/>
      <p:bold r:id="rId39"/>
      <p:italic r:id="rId40"/>
      <p:boldItalic r:id="rId41"/>
    </p:embeddedFont>
    <p:embeddedFont>
      <p:font typeface="Fira Sans Condensed Medium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  <p:embeddedFont>
      <p:font typeface="Advent Pro Medium"/>
      <p:regular r:id="rId48"/>
      <p:bold r:id="rId49"/>
      <p:italic r:id="rId50"/>
      <p:boldItalic r:id="rId51"/>
    </p:embeddedFont>
    <p:embeddedFont>
      <p:font typeface="Share Tech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42" Type="http://schemas.openxmlformats.org/officeDocument/2006/relationships/font" Target="fonts/FiraSansCondensedMedium-regular.fntdata"/><Relationship Id="rId41" Type="http://schemas.openxmlformats.org/officeDocument/2006/relationships/font" Target="fonts/FiraSansExtraCondensedMedium-boldItalic.fntdata"/><Relationship Id="rId44" Type="http://schemas.openxmlformats.org/officeDocument/2006/relationships/font" Target="fonts/FiraSansCondensedMedium-italic.fntdata"/><Relationship Id="rId43" Type="http://schemas.openxmlformats.org/officeDocument/2006/relationships/font" Target="fonts/FiraSansCondensedMedium-bold.fntdata"/><Relationship Id="rId46" Type="http://schemas.openxmlformats.org/officeDocument/2006/relationships/font" Target="fonts/MavenPro-regular.fntdata"/><Relationship Id="rId45" Type="http://schemas.openxmlformats.org/officeDocument/2006/relationships/font" Target="fonts/FiraSans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dventProMedium-regular.fntdata"/><Relationship Id="rId47" Type="http://schemas.openxmlformats.org/officeDocument/2006/relationships/font" Target="fonts/MavenPro-bold.fntdata"/><Relationship Id="rId49" Type="http://schemas.openxmlformats.org/officeDocument/2006/relationships/font" Target="fonts/AdventPr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dventProSemiBold-bold.fntdata"/><Relationship Id="rId30" Type="http://schemas.openxmlformats.org/officeDocument/2006/relationships/font" Target="fonts/AdventProSemiBold-regular.fntdata"/><Relationship Id="rId33" Type="http://schemas.openxmlformats.org/officeDocument/2006/relationships/font" Target="fonts/AdventProSemiBold-boldItalic.fntdata"/><Relationship Id="rId32" Type="http://schemas.openxmlformats.org/officeDocument/2006/relationships/font" Target="fonts/AdventProSemiBold-italic.fntdata"/><Relationship Id="rId35" Type="http://schemas.openxmlformats.org/officeDocument/2006/relationships/font" Target="fonts/Lato-bold.fntdata"/><Relationship Id="rId34" Type="http://schemas.openxmlformats.org/officeDocument/2006/relationships/font" Target="fonts/Lato-regular.fntdata"/><Relationship Id="rId37" Type="http://schemas.openxmlformats.org/officeDocument/2006/relationships/font" Target="fonts/Lato-boldItalic.fntdata"/><Relationship Id="rId36" Type="http://schemas.openxmlformats.org/officeDocument/2006/relationships/font" Target="fonts/Lato-italic.fntdata"/><Relationship Id="rId39" Type="http://schemas.openxmlformats.org/officeDocument/2006/relationships/font" Target="fonts/FiraSansExtraCondensedMedium-bold.fntdata"/><Relationship Id="rId38" Type="http://schemas.openxmlformats.org/officeDocument/2006/relationships/font" Target="fonts/FiraSansExtraCondensedMedium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dventProMedium-boldItalic.fntdata"/><Relationship Id="rId50" Type="http://schemas.openxmlformats.org/officeDocument/2006/relationships/font" Target="fonts/AdventProMedium-italic.fntdata"/><Relationship Id="rId52" Type="http://schemas.openxmlformats.org/officeDocument/2006/relationships/font" Target="fonts/ShareTec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 : Splitting the team, genre, and reviews column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4ed0d97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4ed0d97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204" name="Google Shape;204;p1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05" name="Google Shape;205;p11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206" name="Google Shape;206;p11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1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20" name="Google Shape;220;p12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2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226" name="Google Shape;226;p1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2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229" name="Google Shape;229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12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232" name="Google Shape;232;p1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2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13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245" name="Google Shape;245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13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52" name="Google Shape;252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3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55" name="Google Shape;255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258" name="Google Shape;258;p1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61" name="Google Shape;261;p1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13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266" name="Google Shape;266;p1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1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71" name="Google Shape;271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3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74" name="Google Shape;274;p1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3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13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78" name="Google Shape;278;p1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3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81" name="Google Shape;281;p1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13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84" name="Google Shape;284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13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14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14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4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97" name="Google Shape;297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4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4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302" name="Google Shape;302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14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305" name="Google Shape;305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1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308" name="Google Shape;308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14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15" name="Google Shape;315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14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4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319" name="Google Shape;319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4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4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324" name="Google Shape;324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4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327" name="Google Shape;327;p1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6" name="Google Shape;336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3" name="Google Shape;343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5" name="Google Shape;345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6" name="Google Shape;346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9" name="Google Shape;349;p16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0" name="Google Shape;350;p16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6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16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60" name="Google Shape;360;p1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6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363" name="Google Shape;363;p16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6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68" name="Google Shape;368;p16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16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16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374" name="Google Shape;374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16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377" name="Google Shape;377;p1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16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381" name="Google Shape;381;p1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5" name="Google Shape;385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6" name="Google Shape;386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" name="Google Shape;40;p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64" name="Google Shape;64;p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4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69" name="Google Shape;69;p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4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73" name="Google Shape;73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4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76" name="Google Shape;76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4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4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9" name="Google Shape;89;p5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" name="Google Shape;90;p5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1" name="Google Shape;91;p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3" name="Google Shape;103;p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5" name="Google Shape;105;p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6" name="Google Shape;106;p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1" name="Google Shape;111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8" name="Google Shape;118;p7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0" name="Google Shape;130;p8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1" name="Google Shape;131;p8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2" name="Google Shape;132;p8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3" name="Google Shape;133;p8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4" name="Google Shape;134;p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39" name="Google Shape;139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" name="Google Shape;145;p9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9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7" name="Google Shape;147;p9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9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9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0" name="Google Shape;150;p9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1" name="Google Shape;151;p9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3" name="Google Shape;153;p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6" name="Google Shape;166;p10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167" name="Google Shape;167;p10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E5XOI9BXkS_ogjvM0nMVnDWgxfE0CYix/view" TargetMode="External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reepik.com/free-photo/close-up-confident-adult-woman-posing_7075953.htm/?utm_source=slidesgo_template&amp;utm_medium=referral-link&amp;utm_campaign=sg_resources&amp;utm_content=freepi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/>
          <p:nvPr>
            <p:ph idx="1" type="subTitle"/>
          </p:nvPr>
        </p:nvSpPr>
        <p:spPr>
          <a:xfrm>
            <a:off x="2665542" y="3400589"/>
            <a:ext cx="3807792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Group 1    Karen Chen, Brian Chien,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Qinyi Zhong</a:t>
            </a:r>
            <a:endParaRPr sz="1400"/>
          </a:p>
        </p:txBody>
      </p:sp>
      <p:sp>
        <p:nvSpPr>
          <p:cNvPr id="394" name="Google Shape;394;p20"/>
          <p:cNvSpPr txBox="1"/>
          <p:nvPr>
            <p:ph type="ctrTitle"/>
          </p:nvPr>
        </p:nvSpPr>
        <p:spPr>
          <a:xfrm>
            <a:off x="1340670" y="825684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Popular Video Games </a:t>
            </a:r>
            <a:br>
              <a:rPr lang="en" sz="4400"/>
            </a:br>
            <a:r>
              <a:rPr lang="en" sz="4400"/>
              <a:t>Data </a:t>
            </a:r>
            <a:r>
              <a:rPr lang="en" sz="4400">
                <a:solidFill>
                  <a:schemeClr val="accent2"/>
                </a:solidFill>
              </a:rPr>
              <a:t>Analysis</a:t>
            </a:r>
            <a:endParaRPr sz="4400"/>
          </a:p>
        </p:txBody>
      </p:sp>
      <p:sp>
        <p:nvSpPr>
          <p:cNvPr id="395" name="Google Shape;395;p20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20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02" name="Google Shape;402;p20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20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05" name="Google Shape;405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20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08" name="Google Shape;408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0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20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14" name="Google Shape;414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20"/>
          <p:cNvGrpSpPr/>
          <p:nvPr/>
        </p:nvGrpSpPr>
        <p:grpSpPr>
          <a:xfrm>
            <a:off x="4472817" y="4135463"/>
            <a:ext cx="199001" cy="867199"/>
            <a:chOff x="4475150" y="4052605"/>
            <a:chExt cx="199001" cy="867199"/>
          </a:xfrm>
        </p:grpSpPr>
        <p:sp>
          <p:nvSpPr>
            <p:cNvPr id="417" name="Google Shape;417;p20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CSV File</a:t>
            </a:r>
            <a:endParaRPr sz="3000"/>
          </a:p>
        </p:txBody>
      </p:sp>
      <p:pic>
        <p:nvPicPr>
          <p:cNvPr id="595" name="Google Shape;5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6935"/>
            <a:ext cx="9144000" cy="256962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9"/>
          <p:cNvSpPr/>
          <p:nvPr/>
        </p:nvSpPr>
        <p:spPr>
          <a:xfrm rot="-5400000">
            <a:off x="2508160" y="4088359"/>
            <a:ext cx="183157" cy="131329"/>
          </a:xfrm>
          <a:custGeom>
            <a:rect b="b" l="l" r="r" t="t"/>
            <a:pathLst>
              <a:path extrusionOk="0" h="2157" w="3008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00CFCC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9"/>
          <p:cNvSpPr/>
          <p:nvPr/>
        </p:nvSpPr>
        <p:spPr>
          <a:xfrm rot="-5400000">
            <a:off x="4763680" y="4088359"/>
            <a:ext cx="183157" cy="131329"/>
          </a:xfrm>
          <a:custGeom>
            <a:rect b="b" l="l" r="r" t="t"/>
            <a:pathLst>
              <a:path extrusionOk="0" h="2157" w="3008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00CFCC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"/>
          <p:cNvSpPr/>
          <p:nvPr/>
        </p:nvSpPr>
        <p:spPr>
          <a:xfrm rot="-5400000">
            <a:off x="6953534" y="4088358"/>
            <a:ext cx="183157" cy="131329"/>
          </a:xfrm>
          <a:custGeom>
            <a:rect b="b" l="l" r="r" t="t"/>
            <a:pathLst>
              <a:path extrusionOk="0" h="2157" w="3008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00CFCC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6924"/>
            <a:ext cx="9144003" cy="37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00CFCC"/>
                </a:solidFill>
              </a:rPr>
              <a:t>ERD</a:t>
            </a:r>
            <a:endParaRPr sz="3000">
              <a:solidFill>
                <a:srgbClr val="00CFCC"/>
              </a:solidFill>
            </a:endParaRPr>
          </a:p>
        </p:txBody>
      </p:sp>
      <p:pic>
        <p:nvPicPr>
          <p:cNvPr id="605" name="Google Shape;6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425" y="989475"/>
            <a:ext cx="5826567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1"/>
          <p:cNvSpPr txBox="1"/>
          <p:nvPr>
            <p:ph idx="8" type="ctrTitle"/>
          </p:nvPr>
        </p:nvSpPr>
        <p:spPr>
          <a:xfrm>
            <a:off x="0" y="0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E898AC"/>
                </a:solidFill>
              </a:rPr>
              <a:t>Normalization</a:t>
            </a:r>
            <a:endParaRPr sz="3000">
              <a:solidFill>
                <a:srgbClr val="E898AC"/>
              </a:solidFill>
            </a:endParaRPr>
          </a:p>
        </p:txBody>
      </p:sp>
      <p:pic>
        <p:nvPicPr>
          <p:cNvPr id="611" name="Google Shape;6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387" y="3519461"/>
            <a:ext cx="2431226" cy="14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660" y="3519461"/>
            <a:ext cx="1908064" cy="147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6278" y="3519461"/>
            <a:ext cx="2566115" cy="147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224" y="2074722"/>
            <a:ext cx="1219924" cy="139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1516" y="2074722"/>
            <a:ext cx="1460484" cy="139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20740" y="2074722"/>
            <a:ext cx="1337946" cy="139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225" y="456675"/>
            <a:ext cx="8060532" cy="14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2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9973"/>
                </a:solidFill>
              </a:rPr>
              <a:t>QUERY</a:t>
            </a:r>
            <a:endParaRPr>
              <a:solidFill>
                <a:srgbClr val="FF9973"/>
              </a:solidFill>
            </a:endParaRPr>
          </a:p>
        </p:txBody>
      </p:sp>
      <p:grpSp>
        <p:nvGrpSpPr>
          <p:cNvPr id="625" name="Google Shape;625;p32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626" name="Google Shape;626;p32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32"/>
          <p:cNvSpPr txBox="1"/>
          <p:nvPr/>
        </p:nvSpPr>
        <p:spPr>
          <a:xfrm>
            <a:off x="584473" y="1527075"/>
            <a:ext cx="828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What are the most played video games of each year from 2013 to 2023?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32" name="Google Shape;632;p32"/>
          <p:cNvSpPr txBox="1"/>
          <p:nvPr/>
        </p:nvSpPr>
        <p:spPr>
          <a:xfrm>
            <a:off x="584473" y="2362780"/>
            <a:ext cx="65726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​​</a:t>
            </a:r>
            <a:r>
              <a:rPr b="0" i="0" lang="en" sz="1400" u="none" cap="none" strike="noStrike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SELECT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strftime('%Y', ReleaseDate) AS Year, Title, MAX(Plays) AS Plays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FROM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popular_games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WHERE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ReleaseDate BETWEEN '2013-01-01' AND '2023-12-31'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GROUP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Year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ORDER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Year DESC;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64975"/>
                </a:solidFill>
              </a:rPr>
              <a:t>Visualization</a:t>
            </a:r>
            <a:endParaRPr sz="3000">
              <a:solidFill>
                <a:srgbClr val="F64975"/>
              </a:solidFill>
            </a:endParaRPr>
          </a:p>
        </p:txBody>
      </p:sp>
      <p:sp>
        <p:nvSpPr>
          <p:cNvPr id="638" name="Google Shape;638;p33"/>
          <p:cNvSpPr txBox="1"/>
          <p:nvPr>
            <p:ph idx="3" type="subTitle"/>
          </p:nvPr>
        </p:nvSpPr>
        <p:spPr>
          <a:xfrm>
            <a:off x="5551025" y="1685125"/>
            <a:ext cx="27768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Purple group: Top played games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Green group : other games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-"/>
            </a:pPr>
            <a:r>
              <a:rPr lang="en"/>
              <a:t>The number of plays ranges from 3K to 30K</a:t>
            </a:r>
            <a:endParaRPr/>
          </a:p>
        </p:txBody>
      </p:sp>
      <p:pic>
        <p:nvPicPr>
          <p:cNvPr id="639" name="Google Shape;6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75" y="989475"/>
            <a:ext cx="4727698" cy="377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3" title="clip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25" y="989475"/>
            <a:ext cx="4920425" cy="37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4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4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9973"/>
                </a:solidFill>
              </a:rPr>
              <a:t>QUERY</a:t>
            </a:r>
            <a:endParaRPr>
              <a:solidFill>
                <a:srgbClr val="FF9973"/>
              </a:solidFill>
            </a:endParaRPr>
          </a:p>
        </p:txBody>
      </p:sp>
      <p:grpSp>
        <p:nvGrpSpPr>
          <p:cNvPr id="648" name="Google Shape;648;p3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649" name="Google Shape;649;p34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4"/>
          <p:cNvSpPr txBox="1"/>
          <p:nvPr/>
        </p:nvSpPr>
        <p:spPr>
          <a:xfrm>
            <a:off x="1493977" y="1580106"/>
            <a:ext cx="6072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Which developer has the highest average rating for their games?</a:t>
            </a:r>
            <a:endParaRPr b="0" i="0" sz="1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55" name="Google Shape;655;p34"/>
          <p:cNvSpPr txBox="1"/>
          <p:nvPr/>
        </p:nvSpPr>
        <p:spPr>
          <a:xfrm>
            <a:off x="532084" y="2309306"/>
            <a:ext cx="8079831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SELECT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teams.teamid, teams.team_name, AVG(popular_games.Rating) AS avg_rating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FROM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teams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JOIN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vid_team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  </a:t>
            </a: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ON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teams.teamid  = vid_team.teamid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JOIN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popular_games </a:t>
            </a: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ON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vid_team.gameid = popular_games.gameid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GROUP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teams.teamid, teams.team_name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ORDER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avg_rating 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DESC</a:t>
            </a:r>
            <a:endParaRPr b="0" i="0" sz="1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LIMIT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5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9973"/>
                </a:solidFill>
              </a:rPr>
              <a:t>QUERY</a:t>
            </a:r>
            <a:endParaRPr>
              <a:solidFill>
                <a:srgbClr val="FF9973"/>
              </a:solidFill>
            </a:endParaRPr>
          </a:p>
        </p:txBody>
      </p:sp>
      <p:grpSp>
        <p:nvGrpSpPr>
          <p:cNvPr id="663" name="Google Shape;663;p35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664" name="Google Shape;664;p3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35"/>
          <p:cNvSpPr txBox="1"/>
          <p:nvPr/>
        </p:nvSpPr>
        <p:spPr>
          <a:xfrm>
            <a:off x="1187585" y="1614034"/>
            <a:ext cx="6787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What is the average number of players currently playing for each genre?</a:t>
            </a:r>
            <a:endParaRPr b="0" i="0" sz="1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70" name="Google Shape;670;p35"/>
          <p:cNvSpPr txBox="1"/>
          <p:nvPr/>
        </p:nvSpPr>
        <p:spPr>
          <a:xfrm>
            <a:off x="532084" y="2309306"/>
            <a:ext cx="8079831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SELECT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g.genre_name, AVG(pg.Playing) as Average_Playing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FROM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popular_games AS pg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JOIN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vid_genre AS vg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ON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pg.gameid  = vg.gameid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JOIN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genre AS g </a:t>
            </a: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ON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vg.genreid = g.genreid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GROUP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g.genre_name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ORDER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Average_Playing 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DESC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6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9973"/>
                </a:solidFill>
              </a:rPr>
              <a:t>QUERY</a:t>
            </a:r>
            <a:endParaRPr>
              <a:solidFill>
                <a:srgbClr val="FF9973"/>
              </a:solidFill>
            </a:endParaRPr>
          </a:p>
        </p:txBody>
      </p:sp>
      <p:grpSp>
        <p:nvGrpSpPr>
          <p:cNvPr id="678" name="Google Shape;678;p36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679" name="Google Shape;679;p3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4" name="Google Shape;684;p36"/>
          <p:cNvSpPr txBox="1"/>
          <p:nvPr/>
        </p:nvSpPr>
        <p:spPr>
          <a:xfrm>
            <a:off x="1493977" y="1580106"/>
            <a:ext cx="6173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What is the average number of players in backlog for each genre?</a:t>
            </a:r>
            <a:endParaRPr b="0" i="0" sz="1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5" name="Google Shape;685;p36"/>
          <p:cNvSpPr txBox="1"/>
          <p:nvPr/>
        </p:nvSpPr>
        <p:spPr>
          <a:xfrm>
            <a:off x="532084" y="2309306"/>
            <a:ext cx="8079831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SELECT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g.genre_name, AVG(pg.backlogs) AS Average_Backlogs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FROM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popular_games AS pg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JOIN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vid_genre AS vg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ON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pg.gameid  = vg.gameid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JOIN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genre AS g </a:t>
            </a: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ON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vg.genreid = g.genreid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GROUP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g.genre_name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ORDER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Average_Backlogs 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DESC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64975"/>
                </a:solidFill>
              </a:rPr>
              <a:t>Visualization</a:t>
            </a:r>
            <a:endParaRPr sz="3000">
              <a:solidFill>
                <a:srgbClr val="F64975"/>
              </a:solidFill>
            </a:endParaRPr>
          </a:p>
        </p:txBody>
      </p:sp>
      <p:sp>
        <p:nvSpPr>
          <p:cNvPr id="691" name="Google Shape;691;p37"/>
          <p:cNvSpPr txBox="1"/>
          <p:nvPr>
            <p:ph idx="3" type="subTitle"/>
          </p:nvPr>
        </p:nvSpPr>
        <p:spPr>
          <a:xfrm>
            <a:off x="5908520" y="2783434"/>
            <a:ext cx="323548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High avg. backlog + low avg. playing = interested but play less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Low avg. backlog + high avg. playing = many active players</a:t>
            </a:r>
            <a:endParaRPr/>
          </a:p>
        </p:txBody>
      </p:sp>
      <p:pic>
        <p:nvPicPr>
          <p:cNvPr descr="图表, 条形图&#10;&#10;描述已自动生成" id="692" name="Google Shape;69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92" y="989475"/>
            <a:ext cx="5327924" cy="328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8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8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9973"/>
                </a:solidFill>
              </a:rPr>
              <a:t>QUERY</a:t>
            </a:r>
            <a:endParaRPr>
              <a:solidFill>
                <a:srgbClr val="FF9973"/>
              </a:solidFill>
            </a:endParaRPr>
          </a:p>
        </p:txBody>
      </p:sp>
      <p:grpSp>
        <p:nvGrpSpPr>
          <p:cNvPr id="700" name="Google Shape;700;p38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701" name="Google Shape;701;p3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Google Shape;706;p38"/>
          <p:cNvSpPr txBox="1"/>
          <p:nvPr/>
        </p:nvSpPr>
        <p:spPr>
          <a:xfrm>
            <a:off x="1797040" y="1589653"/>
            <a:ext cx="5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Which 6 genre has the highest average amount of reviews?</a:t>
            </a:r>
            <a:endParaRPr b="0" i="0" sz="1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07" name="Google Shape;707;p38"/>
          <p:cNvSpPr txBox="1"/>
          <p:nvPr/>
        </p:nvSpPr>
        <p:spPr>
          <a:xfrm>
            <a:off x="532084" y="2309306"/>
            <a:ext cx="8079831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SELECT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g.genre_name, AVG(NumberofReviews) AS avg_review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FROM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genre as g, vid_genre as vg, popular_games as p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WHERE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g.genreid = vg.genreid AND p.gameid  = vg.gameid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GROUP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g.genreid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ORDER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avg_review 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DESC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LIMIT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6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/>
          <p:nvPr>
            <p:ph idx="13" type="ctrTitle"/>
          </p:nvPr>
        </p:nvSpPr>
        <p:spPr>
          <a:xfrm>
            <a:off x="6363904" y="332569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5" name="Google Shape;425;p21"/>
          <p:cNvSpPr txBox="1"/>
          <p:nvPr>
            <p:ph idx="4" type="ctrTitle"/>
          </p:nvPr>
        </p:nvSpPr>
        <p:spPr>
          <a:xfrm>
            <a:off x="3552557" y="3325693"/>
            <a:ext cx="1936234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426" name="Google Shape;426;p21"/>
          <p:cNvSpPr txBox="1"/>
          <p:nvPr>
            <p:ph type="ctrTitle"/>
          </p:nvPr>
        </p:nvSpPr>
        <p:spPr>
          <a:xfrm>
            <a:off x="971150" y="3325693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27" name="Google Shape;427;p21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8" name="Google Shape;428;p21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9" name="Google Shape;429;p21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0" name="Google Shape;430;p21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21"/>
          <p:cNvCxnSpPr>
            <a:stCxn id="431" idx="1"/>
            <a:endCxn id="42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21"/>
          <p:cNvCxnSpPr>
            <a:stCxn id="432" idx="1"/>
            <a:endCxn id="42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21"/>
          <p:cNvCxnSpPr>
            <a:stCxn id="433" idx="1"/>
            <a:endCxn id="43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21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1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21"/>
          <p:cNvGrpSpPr/>
          <p:nvPr/>
        </p:nvGrpSpPr>
        <p:grpSpPr>
          <a:xfrm>
            <a:off x="4075558" y="1684660"/>
            <a:ext cx="577210" cy="580284"/>
            <a:chOff x="3095745" y="3805393"/>
            <a:chExt cx="352840" cy="354718"/>
          </a:xfrm>
        </p:grpSpPr>
        <p:sp>
          <p:nvSpPr>
            <p:cNvPr id="441" name="Google Shape;441;p21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1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48" name="Google Shape;448;p21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64975"/>
                </a:solidFill>
              </a:rPr>
              <a:t>Visualization</a:t>
            </a:r>
            <a:endParaRPr sz="3000">
              <a:solidFill>
                <a:srgbClr val="F64975"/>
              </a:solidFill>
            </a:endParaRPr>
          </a:p>
        </p:txBody>
      </p:sp>
      <p:pic>
        <p:nvPicPr>
          <p:cNvPr id="713" name="Google Shape;7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25" y="882725"/>
            <a:ext cx="4135176" cy="380460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9"/>
          <p:cNvSpPr txBox="1"/>
          <p:nvPr>
            <p:ph idx="3" type="subTitle"/>
          </p:nvPr>
        </p:nvSpPr>
        <p:spPr>
          <a:xfrm>
            <a:off x="5603720" y="2783434"/>
            <a:ext cx="3235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Turn Based Strategy &gt; Brawler &gt; RPG &gt;Adventure &gt; Platform &gt; Shooter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0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9973"/>
                </a:solidFill>
              </a:rPr>
              <a:t>QUERY</a:t>
            </a:r>
            <a:endParaRPr>
              <a:solidFill>
                <a:srgbClr val="FF9973"/>
              </a:solidFill>
            </a:endParaRPr>
          </a:p>
        </p:txBody>
      </p:sp>
      <p:grpSp>
        <p:nvGrpSpPr>
          <p:cNvPr id="722" name="Google Shape;722;p40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723" name="Google Shape;723;p40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40"/>
          <p:cNvSpPr txBox="1"/>
          <p:nvPr/>
        </p:nvSpPr>
        <p:spPr>
          <a:xfrm>
            <a:off x="2124540" y="1572828"/>
            <a:ext cx="4913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What is the best-selling adventure game each year?</a:t>
            </a:r>
            <a:endParaRPr b="0" i="0" sz="1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29" name="Google Shape;729;p40"/>
          <p:cNvSpPr txBox="1"/>
          <p:nvPr/>
        </p:nvSpPr>
        <p:spPr>
          <a:xfrm>
            <a:off x="532084" y="2250076"/>
            <a:ext cx="8079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SELECT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strftime(‘%Y’, p.ReleaseDate) AS Year, p.Title, MAX(p.Plays + p.Playing + 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p.Bac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klog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) AS</a:t>
            </a:r>
            <a:r>
              <a:rPr lang="en"/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total_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sales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FROM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popular_games AS p, genre AS g, vid_genre AS vg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WHERE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p.gameid = vg.gameid 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AND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vg.genreid  = g.genreid AND 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g.genre_name = ‘Adventure’ AND Year &gt;0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GROUP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Year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ORDER BY 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Year </a:t>
            </a:r>
            <a:r>
              <a:rPr b="0" i="0" lang="en" sz="1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DESC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1"/>
          <p:cNvSpPr txBox="1"/>
          <p:nvPr>
            <p:ph type="ctrTitle"/>
          </p:nvPr>
        </p:nvSpPr>
        <p:spPr>
          <a:xfrm>
            <a:off x="1700127" y="1992475"/>
            <a:ext cx="3881833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4400"/>
              <a:t>CONCLUSION</a:t>
            </a:r>
            <a:endParaRPr sz="4400"/>
          </a:p>
        </p:txBody>
      </p:sp>
      <p:sp>
        <p:nvSpPr>
          <p:cNvPr id="735" name="Google Shape;735;p4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E898AC"/>
          </a:solidFill>
          <a:ln cap="flat" cmpd="sng" w="9525">
            <a:solidFill>
              <a:srgbClr val="E898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7" name="Google Shape;737;p4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9" name="Google Shape;739;p41"/>
          <p:cNvCxnSpPr>
            <a:stCxn id="73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rgbClr val="E898A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45" name="Google Shape;745;p42"/>
          <p:cNvSpPr txBox="1"/>
          <p:nvPr>
            <p:ph idx="1" type="body"/>
          </p:nvPr>
        </p:nvSpPr>
        <p:spPr>
          <a:xfrm>
            <a:off x="618825" y="1145450"/>
            <a:ext cx="69699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a fluctuation in game plays from 2013 - 2017, but the number of users who played the games decrease overtime → gaming industry changes or possibly decline?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Genres that have exceptionally </a:t>
            </a:r>
            <a:r>
              <a:rPr lang="en"/>
              <a:t>high interests and expectation are Card &amp; Board game, RPG, and Turn Based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games, along with the features of role-playing and mission solving tend to be more sensational or more likely to be discussed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0" name="Google Shape;750;p43"/>
          <p:cNvCxnSpPr>
            <a:endCxn id="751" idx="1"/>
          </p:cNvCxnSpPr>
          <p:nvPr/>
        </p:nvCxnSpPr>
        <p:spPr>
          <a:xfrm flipH="1" rot="5400000">
            <a:off x="1203150" y="1949010"/>
            <a:ext cx="2287800" cy="1226700"/>
          </a:xfrm>
          <a:prstGeom prst="bentConnector4">
            <a:avLst>
              <a:gd fmla="val 23940" name="adj1"/>
              <a:gd fmla="val 119412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43"/>
          <p:cNvSpPr txBox="1"/>
          <p:nvPr>
            <p:ph type="title"/>
          </p:nvPr>
        </p:nvSpPr>
        <p:spPr>
          <a:xfrm>
            <a:off x="1733700" y="80331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57" name="Google Shape;757;p44"/>
          <p:cNvSpPr txBox="1"/>
          <p:nvPr>
            <p:ph idx="2" type="body"/>
          </p:nvPr>
        </p:nvSpPr>
        <p:spPr>
          <a:xfrm>
            <a:off x="663300" y="1614000"/>
            <a:ext cx="800826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PHOTOS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215900" lvl="0" marL="2413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hlink"/>
                </a:solidFill>
              </a:rPr>
              <a:t>https://upload.wikimedia.org/wikipedia/commons/7/7c/Kaggle_logo.png?20140912155123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hlink"/>
                </a:solidFill>
              </a:rPr>
              <a:t>https://www.slidesgo.com/ 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hlink"/>
                </a:solidFill>
              </a:rPr>
              <a:t>https://pbs.twimg.com/profile_images/1541908760607821824/3Am5dmsx_400x400.jpg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Close-up confident adult woman posing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"/>
          <p:cNvSpPr txBox="1"/>
          <p:nvPr>
            <p:ph type="ctrTitle"/>
          </p:nvPr>
        </p:nvSpPr>
        <p:spPr>
          <a:xfrm>
            <a:off x="1707747" y="3019009"/>
            <a:ext cx="3881833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Popular Video Games </a:t>
            </a:r>
            <a:br>
              <a:rPr lang="en" sz="2000"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1980-2023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2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2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22"/>
          <p:cNvCxnSpPr>
            <a:stCxn id="45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22"/>
          <p:cNvSpPr txBox="1"/>
          <p:nvPr/>
        </p:nvSpPr>
        <p:spPr>
          <a:xfrm>
            <a:off x="2030819" y="2015896"/>
            <a:ext cx="338265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INTRODUCTION</a:t>
            </a:r>
            <a:endParaRPr b="0" i="0" sz="4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Popular Video Games</a:t>
            </a:r>
            <a:endParaRPr sz="3000"/>
          </a:p>
        </p:txBody>
      </p:sp>
      <p:sp>
        <p:nvSpPr>
          <p:cNvPr id="468" name="Google Shape;468;p23"/>
          <p:cNvSpPr txBox="1"/>
          <p:nvPr>
            <p:ph idx="2" type="ctrTitle"/>
          </p:nvPr>
        </p:nvSpPr>
        <p:spPr>
          <a:xfrm>
            <a:off x="6054555" y="17134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Structure &amp; Content</a:t>
            </a:r>
            <a:endParaRPr/>
          </a:p>
        </p:txBody>
      </p:sp>
      <p:sp>
        <p:nvSpPr>
          <p:cNvPr id="469" name="Google Shape;469;p23"/>
          <p:cNvSpPr txBox="1"/>
          <p:nvPr>
            <p:ph idx="4" type="ctrTitle"/>
          </p:nvPr>
        </p:nvSpPr>
        <p:spPr>
          <a:xfrm>
            <a:off x="1218541" y="3172213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Collection &amp; Solidity</a:t>
            </a:r>
            <a:endParaRPr/>
          </a:p>
        </p:txBody>
      </p:sp>
      <p:sp>
        <p:nvSpPr>
          <p:cNvPr id="470" name="Google Shape;470;p23"/>
          <p:cNvSpPr txBox="1"/>
          <p:nvPr>
            <p:ph type="ctrTitle"/>
          </p:nvPr>
        </p:nvSpPr>
        <p:spPr>
          <a:xfrm>
            <a:off x="939830" y="1713444"/>
            <a:ext cx="2203844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Background &amp; Source</a:t>
            </a:r>
            <a:endParaRPr/>
          </a:p>
        </p:txBody>
      </p:sp>
      <p:sp>
        <p:nvSpPr>
          <p:cNvPr id="471" name="Google Shape;471;p23"/>
          <p:cNvSpPr txBox="1"/>
          <p:nvPr>
            <p:ph idx="6" type="ctrTitle"/>
          </p:nvPr>
        </p:nvSpPr>
        <p:spPr>
          <a:xfrm>
            <a:off x="6044159" y="3172213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Usability &amp; Interest</a:t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23"/>
          <p:cNvCxnSpPr>
            <a:stCxn id="472" idx="3"/>
            <a:endCxn id="474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23"/>
          <p:cNvCxnSpPr>
            <a:stCxn id="474" idx="2"/>
            <a:endCxn id="473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23"/>
          <p:cNvCxnSpPr>
            <a:stCxn id="473" idx="3"/>
            <a:endCxn id="475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9" name="Google Shape;479;p23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480" name="Google Shape;480;p23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23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486" name="Google Shape;486;p23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23"/>
          <p:cNvGrpSpPr/>
          <p:nvPr/>
        </p:nvGrpSpPr>
        <p:grpSpPr>
          <a:xfrm>
            <a:off x="5029465" y="1816807"/>
            <a:ext cx="488638" cy="438247"/>
            <a:chOff x="5778676" y="3826972"/>
            <a:chExt cx="349052" cy="313056"/>
          </a:xfrm>
        </p:grpSpPr>
        <p:sp>
          <p:nvSpPr>
            <p:cNvPr id="494" name="Google Shape;494;p23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500" name="Google Shape;500;p23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DATA BACKGROUND &amp; SOURCE</a:t>
            </a:r>
            <a:endParaRPr sz="3000"/>
          </a:p>
        </p:txBody>
      </p:sp>
      <p:sp>
        <p:nvSpPr>
          <p:cNvPr id="522" name="Google Shape;522;p2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Kaggle.com</a:t>
            </a:r>
            <a:endParaRPr/>
          </a:p>
        </p:txBody>
      </p:sp>
      <p:sp>
        <p:nvSpPr>
          <p:cNvPr id="523" name="Google Shape;523;p2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The World’s Largest Data Science Community</a:t>
            </a:r>
            <a:endParaRPr/>
          </a:p>
        </p:txBody>
      </p:sp>
      <p:sp>
        <p:nvSpPr>
          <p:cNvPr id="524" name="Google Shape;524;p2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Backloggd.com</a:t>
            </a:r>
            <a:endParaRPr/>
          </a:p>
        </p:txBody>
      </p:sp>
      <p:sp>
        <p:nvSpPr>
          <p:cNvPr id="525" name="Google Shape;525;p2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  A Video Game Collection Tracker</a:t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910" y="1641808"/>
            <a:ext cx="2019610" cy="780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827" y="2818251"/>
            <a:ext cx="1329251" cy="13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Structure &amp; Content</a:t>
            </a:r>
            <a:endParaRPr/>
          </a:p>
        </p:txBody>
      </p:sp>
      <p:sp>
        <p:nvSpPr>
          <p:cNvPr id="535" name="Google Shape;535;p25"/>
          <p:cNvSpPr txBox="1"/>
          <p:nvPr>
            <p:ph idx="4294967295" type="subTitle"/>
          </p:nvPr>
        </p:nvSpPr>
        <p:spPr>
          <a:xfrm>
            <a:off x="538684" y="1351231"/>
            <a:ext cx="3656540" cy="2441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Title = title of the game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Release date = date of release of the game’s first version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Team = game developer team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Rating = average rating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Times listed = number of users who listed this game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Number of reviews = number of reviews received from the users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Genres = all genres pertaining to a specified game </a:t>
            </a:r>
            <a:endParaRPr/>
          </a:p>
        </p:txBody>
      </p:sp>
      <p:sp>
        <p:nvSpPr>
          <p:cNvPr id="536" name="Google Shape;536;p25"/>
          <p:cNvSpPr txBox="1"/>
          <p:nvPr>
            <p:ph idx="4294967295" type="subTitle"/>
          </p:nvPr>
        </p:nvSpPr>
        <p:spPr>
          <a:xfrm>
            <a:off x="4447064" y="1351231"/>
            <a:ext cx="3904456" cy="2131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Summary = summary provided by the team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Reviews = user reviews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Plays = number of users that have played the game before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Playing = number of current users who are playing the game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Backlogs = number of users who have access but haven’t started with the game yet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Maven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Wishlist = number of users who wish to play the game </a:t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560713" y="3990721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"/>
          <p:cNvSpPr txBox="1"/>
          <p:nvPr>
            <p:ph type="ctrTitle"/>
          </p:nvPr>
        </p:nvSpPr>
        <p:spPr>
          <a:xfrm>
            <a:off x="923634" y="1186772"/>
            <a:ext cx="2345366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Collection &amp; Solidity</a:t>
            </a:r>
            <a:endParaRPr/>
          </a:p>
        </p:txBody>
      </p:sp>
      <p:sp>
        <p:nvSpPr>
          <p:cNvPr id="543" name="Google Shape;543;p26"/>
          <p:cNvSpPr txBox="1"/>
          <p:nvPr>
            <p:ph idx="1" type="subTitle"/>
          </p:nvPr>
        </p:nvSpPr>
        <p:spPr>
          <a:xfrm>
            <a:off x="923632" y="2266529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Data Collection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Solidity / Reliability</a:t>
            </a:r>
            <a:endParaRPr/>
          </a:p>
          <a:p>
            <a:pPr indent="-222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ven Pro"/>
              <a:buNone/>
            </a:pPr>
            <a:r>
              <a:t/>
            </a:r>
            <a:endParaRPr/>
          </a:p>
        </p:txBody>
      </p:sp>
      <p:sp>
        <p:nvSpPr>
          <p:cNvPr id="544" name="Google Shape;544;p26"/>
          <p:cNvSpPr txBox="1"/>
          <p:nvPr>
            <p:ph idx="2" type="ctrTitle"/>
          </p:nvPr>
        </p:nvSpPr>
        <p:spPr>
          <a:xfrm>
            <a:off x="5901890" y="1186772"/>
            <a:ext cx="1551082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Usability &amp; Interest</a:t>
            </a:r>
            <a:endParaRPr/>
          </a:p>
        </p:txBody>
      </p:sp>
      <p:sp>
        <p:nvSpPr>
          <p:cNvPr id="545" name="Google Shape;545;p26"/>
          <p:cNvSpPr txBox="1"/>
          <p:nvPr>
            <p:ph idx="3" type="subTitle"/>
          </p:nvPr>
        </p:nvSpPr>
        <p:spPr>
          <a:xfrm>
            <a:off x="4715472" y="2015550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Our Interest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Game Players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Game Developers / Publishers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cxnSp>
        <p:nvCxnSpPr>
          <p:cNvPr id="546" name="Google Shape;546;p26"/>
          <p:cNvCxnSpPr>
            <a:stCxn id="542" idx="1"/>
          </p:cNvCxnSpPr>
          <p:nvPr/>
        </p:nvCxnSpPr>
        <p:spPr>
          <a:xfrm>
            <a:off x="923634" y="1475672"/>
            <a:ext cx="2543700" cy="2202000"/>
          </a:xfrm>
          <a:prstGeom prst="bentConnector3">
            <a:avLst>
              <a:gd fmla="val -8987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26"/>
          <p:cNvCxnSpPr/>
          <p:nvPr/>
        </p:nvCxnSpPr>
        <p:spPr>
          <a:xfrm flipH="1" rot="-5400000">
            <a:off x="6157591" y="2522971"/>
            <a:ext cx="3878700" cy="875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8" name="Google Shape;548;p26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8474350" y="3576436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"/>
          <p:cNvSpPr txBox="1"/>
          <p:nvPr>
            <p:ph type="ctrTitle"/>
          </p:nvPr>
        </p:nvSpPr>
        <p:spPr>
          <a:xfrm>
            <a:off x="1629767" y="2411125"/>
            <a:ext cx="3881833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4400"/>
              <a:t>DATASET ANALYSIS</a:t>
            </a:r>
            <a:endParaRPr sz="4400"/>
          </a:p>
        </p:txBody>
      </p:sp>
      <p:sp>
        <p:nvSpPr>
          <p:cNvPr id="555" name="Google Shape;555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27"/>
          <p:cNvCxnSpPr>
            <a:stCxn id="55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rgbClr val="FF997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Google Shape;564;p2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2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2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2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p2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ANALYSIS PROCESS</a:t>
            </a:r>
            <a:endParaRPr/>
          </a:p>
        </p:txBody>
      </p:sp>
      <p:cxnSp>
        <p:nvCxnSpPr>
          <p:cNvPr id="569" name="Google Shape;569;p2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0" name="Google Shape;570;p2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571" name="Google Shape;571;p2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2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574" name="Google Shape;574;p2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2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577" name="Google Shape;577;p2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2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580" name="Google Shape;580;p2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8"/>
          <p:cNvSpPr txBox="1"/>
          <p:nvPr>
            <p:ph idx="4294967295" type="subTitle"/>
          </p:nvPr>
        </p:nvSpPr>
        <p:spPr>
          <a:xfrm>
            <a:off x="610438" y="156615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Visualized Relationship</a:t>
            </a: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3" name="Google Shape;583;p28"/>
          <p:cNvSpPr txBox="1"/>
          <p:nvPr>
            <p:ph idx="4294967295" type="subTitle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Queries Presentation</a:t>
            </a:r>
            <a:endParaRPr/>
          </a:p>
        </p:txBody>
      </p:sp>
      <p:sp>
        <p:nvSpPr>
          <p:cNvPr id="584" name="Google Shape;584;p28"/>
          <p:cNvSpPr txBox="1"/>
          <p:nvPr>
            <p:ph idx="4294967295" type="subTitle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Organization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5" name="Google Shape;585;p28"/>
          <p:cNvSpPr txBox="1"/>
          <p:nvPr>
            <p:ph idx="4294967295" type="subTitle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Exploration</a:t>
            </a: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6" name="Google Shape;586;p28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ERD</a:t>
            </a:r>
            <a:endParaRPr b="0" i="0" sz="2400" u="none" cap="none" strike="noStrike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7" name="Google Shape;587;p28"/>
          <p:cNvSpPr txBox="1"/>
          <p:nvPr>
            <p:ph idx="4294967295" type="ctrTitle"/>
          </p:nvPr>
        </p:nvSpPr>
        <p:spPr>
          <a:xfrm>
            <a:off x="2548925" y="2113408"/>
            <a:ext cx="2109899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NORMALIZATION</a:t>
            </a:r>
            <a:endParaRPr b="0" i="0" sz="2400" u="none" cap="none" strike="noStrike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8" name="Google Shape;588;p28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QUERIES</a:t>
            </a:r>
            <a:endParaRPr b="0" i="0" sz="2400" u="none" cap="none" strike="noStrike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9" name="Google Shape;589;p28"/>
          <p:cNvSpPr txBox="1"/>
          <p:nvPr>
            <p:ph idx="4294967295" type="ctrTitle"/>
          </p:nvPr>
        </p:nvSpPr>
        <p:spPr>
          <a:xfrm>
            <a:off x="6626210" y="2113408"/>
            <a:ext cx="2077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</a:pPr>
            <a:r>
              <a:rPr b="0" i="0" lang="en" sz="2400" u="none" cap="none" strike="noStrik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rPr>
              <a:t>VISUALI</a:t>
            </a:r>
            <a:r>
              <a:rPr b="0" i="0" lang="en" sz="2400" u="none" cap="none" strike="noStrike">
                <a:solidFill>
                  <a:srgbClr val="F64975"/>
                </a:solidFill>
                <a:latin typeface="Share Tech"/>
                <a:ea typeface="Share Tech"/>
                <a:cs typeface="Share Tech"/>
                <a:sym typeface="Share Tech"/>
              </a:rPr>
              <a:t>ZATION</a:t>
            </a:r>
            <a:r>
              <a:rPr b="0" i="0" lang="en" sz="2400" u="none" cap="none" strike="noStrike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b="0" i="0" sz="2400" u="none" cap="none" strike="noStrike">
              <a:solidFill>
                <a:schemeClr val="accent4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