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22C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CE776-2CA5-E017-C97C-8BFB25B3F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4743D0-1741-4C62-4CF0-77316B2A6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761596-00C9-A33E-B1C3-31AC9008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652A-9096-4B34-8E0C-2BE35E1DE6AB}" type="datetimeFigureOut">
              <a:rPr lang="es-AR" smtClean="0"/>
              <a:t>22/7/2023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99191A-B1E4-07DA-C204-3D430FDE9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3CED03-C78B-0D37-31D5-8ABF5A18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9090-1943-4509-BB5F-600DE543D7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685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42EAE-D16F-E867-7B67-A615EBDD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269677-D8EC-6FA7-CFB3-518A28C22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1AAB82-AE2B-05D1-028C-BBFFD5098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652A-9096-4B34-8E0C-2BE35E1DE6AB}" type="datetimeFigureOut">
              <a:rPr lang="es-AR" smtClean="0"/>
              <a:t>22/7/2023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BE1097-56E2-B401-68B9-9BC967CB8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82B847-7BE1-C8A5-02B2-85B59C27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9090-1943-4509-BB5F-600DE543D7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006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D3146C-BDF8-F9C5-3BBA-018A6BDDF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529293-DC5E-72D7-E859-B806DE8A4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13E59A-3F6E-A64B-86F5-675ED5AD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652A-9096-4B34-8E0C-2BE35E1DE6AB}" type="datetimeFigureOut">
              <a:rPr lang="es-AR" smtClean="0"/>
              <a:t>22/7/2023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F88709-62F9-E3B6-6AF6-6DDB33EB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8F3C2B-955B-A609-C861-0C587844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9090-1943-4509-BB5F-600DE543D7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325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D3F45-DD1C-5753-ADF1-781307D6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F20A3C-1A71-A89A-C9D4-7709CA66A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C62988-8C64-2BAE-F73F-7B791E4D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652A-9096-4B34-8E0C-2BE35E1DE6AB}" type="datetimeFigureOut">
              <a:rPr lang="es-AR" smtClean="0"/>
              <a:t>22/7/2023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06909E-A138-783D-D806-F0AAE2F7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F36483-40CD-4D2F-D356-E3C0FD61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9090-1943-4509-BB5F-600DE543D7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549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68FBC-15F7-3937-2A0D-D16D4045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CA57A2-213F-0BE1-CBAA-A77F5BE4E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B28738-46BD-EE9C-AE4B-E6181364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652A-9096-4B34-8E0C-2BE35E1DE6AB}" type="datetimeFigureOut">
              <a:rPr lang="es-AR" smtClean="0"/>
              <a:t>22/7/2023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283EDA-EE29-95F0-0B09-9FCACC8A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C02FF5-7B87-06F0-9B73-9BA5F096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9090-1943-4509-BB5F-600DE543D7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437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89D98-4DA8-63E8-5A3C-6624C4C0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E689B2-7CA1-CADE-CF6B-253F2B885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201AEF-2576-F48D-C5FB-59233C51F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A23164-6001-6263-6F48-4BDCCBC1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652A-9096-4B34-8E0C-2BE35E1DE6AB}" type="datetimeFigureOut">
              <a:rPr lang="es-AR" smtClean="0"/>
              <a:t>22/7/2023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5EB922-2240-3F5D-E0D3-BF6A80899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68F86D-CACB-D988-1FA7-1F94AE1B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9090-1943-4509-BB5F-600DE543D7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651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27ADB-349E-4A0B-CD65-456F443D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B77CEC-22CE-3FA1-33A2-6C4D49F64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223B61-A5E5-2E7B-B66C-BE80BF4A0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E71064-ED5E-2857-3D5E-7093CAA84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AAAC7B6-2472-F6F1-D93E-128EB8CAE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1BEA86-9C20-736E-0BC6-73731093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652A-9096-4B34-8E0C-2BE35E1DE6AB}" type="datetimeFigureOut">
              <a:rPr lang="es-AR" smtClean="0"/>
              <a:t>22/7/2023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4F18FBD-3FBB-EAE7-43C4-4253E4B4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7DBD97B-62B3-AC11-2C88-9DE6C4E1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9090-1943-4509-BB5F-600DE543D7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946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15453-9A8D-F59E-B972-77BB8C56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EEC6E9-5D0E-0E09-98E4-783C583F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652A-9096-4B34-8E0C-2BE35E1DE6AB}" type="datetimeFigureOut">
              <a:rPr lang="es-AR" smtClean="0"/>
              <a:t>22/7/2023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D757F9-EFB2-41C2-FF13-36DE33EE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243C75-9FE3-D7AD-C7E6-F921F5B5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9090-1943-4509-BB5F-600DE543D7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157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95DA9C8-974B-9947-EE1B-68F9ACC7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652A-9096-4B34-8E0C-2BE35E1DE6AB}" type="datetimeFigureOut">
              <a:rPr lang="es-AR" smtClean="0"/>
              <a:t>22/7/2023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14364D-8942-FFDB-B771-894C2897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5E3AEC-8AD0-7A3F-C329-3FF006D4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9090-1943-4509-BB5F-600DE543D7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72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932E5-567C-265B-8593-42A74EA18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2CEDD7-048A-3568-9C64-5100F3787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11E2D0-D3F3-71D5-8497-20C222A6C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9E6FF8-87DB-46B5-F7FB-21E37C16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652A-9096-4B34-8E0C-2BE35E1DE6AB}" type="datetimeFigureOut">
              <a:rPr lang="es-AR" smtClean="0"/>
              <a:t>22/7/2023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1841FC-FC5C-042F-7AF8-1AA06E75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4E7AA9-B4EA-79C2-A469-D0AE0045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9090-1943-4509-BB5F-600DE543D7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806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B6C16-3B0C-5410-CD58-718BFE56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0325330-FBA4-3EC7-4A47-55E27B963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9E5D7A-65C7-4E64-07C3-822052446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9A0B6F-211E-49F9-4137-58C0869A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652A-9096-4B34-8E0C-2BE35E1DE6AB}" type="datetimeFigureOut">
              <a:rPr lang="es-AR" smtClean="0"/>
              <a:t>22/7/2023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E3626F-1F45-243B-B3AA-8A38569E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3339BD-D967-1691-2F97-3BA68304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9090-1943-4509-BB5F-600DE543D7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423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004BD45-1635-1DE3-841C-29CE7062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70CDA7-86E3-1A84-2254-8102B3132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F37798-B8CF-8FC5-43BE-0888A76B8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E652A-9096-4B34-8E0C-2BE35E1DE6AB}" type="datetimeFigureOut">
              <a:rPr lang="es-AR" smtClean="0"/>
              <a:t>22/7/2023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14CB2D-2B99-C84C-83E3-62FEB707A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DA2011-A853-F43E-FB28-CB78F98D9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29090-1943-4509-BB5F-600DE543D7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773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" y="0"/>
            <a:ext cx="6099048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4AF6BB-3152-A198-19F2-AAB1D80D2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787" y="828200"/>
            <a:ext cx="4891309" cy="968848"/>
          </a:xfrm>
        </p:spPr>
        <p:txBody>
          <a:bodyPr anchor="t">
            <a:normAutofit fontScale="90000"/>
          </a:bodyPr>
          <a:lstStyle/>
          <a:p>
            <a:r>
              <a:rPr lang="es-AR" sz="4400" dirty="0">
                <a:solidFill>
                  <a:schemeClr val="bg1"/>
                </a:solidFill>
              </a:rPr>
              <a:t>Proyecto:</a:t>
            </a:r>
            <a:br>
              <a:rPr lang="es-AR" sz="4400" dirty="0">
                <a:solidFill>
                  <a:schemeClr val="bg1"/>
                </a:solidFill>
              </a:rPr>
            </a:br>
            <a:r>
              <a:rPr lang="es-AR" sz="4400" dirty="0">
                <a:solidFill>
                  <a:schemeClr val="bg1"/>
                </a:solidFill>
              </a:rPr>
              <a:t>Emisiones de CO₂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9D047A-9415-B494-0947-C566CFB04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814" y="4890463"/>
            <a:ext cx="4305856" cy="1458800"/>
          </a:xfrm>
        </p:spPr>
        <p:txBody>
          <a:bodyPr anchor="t">
            <a:normAutofit/>
          </a:bodyPr>
          <a:lstStyle/>
          <a:p>
            <a:pPr algn="r"/>
            <a:r>
              <a:rPr lang="es-MX" dirty="0">
                <a:solidFill>
                  <a:schemeClr val="bg1"/>
                </a:solidFill>
              </a:rPr>
              <a:t>Brian Cabral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420" y="454914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D8F0068-6F9B-3FDB-6F33-E4C34012CA80}"/>
              </a:ext>
            </a:extLst>
          </p:cNvPr>
          <p:cNvSpPr txBox="1"/>
          <p:nvPr/>
        </p:nvSpPr>
        <p:spPr>
          <a:xfrm>
            <a:off x="6668227" y="1218418"/>
            <a:ext cx="48588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objetivo de este proyecto es realizar un análisis de datos del conjunto "</a:t>
            </a:r>
            <a:r>
              <a:rPr lang="es-MX" dirty="0" err="1"/>
              <a:t>Emissions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Country". En él se explorará el conjunto de datos para analizar el comportamiento de las emisiones de CO₂ de fuente </a:t>
            </a:r>
            <a:r>
              <a:rPr lang="es-MX" dirty="0" err="1"/>
              <a:t>fosil</a:t>
            </a:r>
            <a:r>
              <a:rPr lang="es-MX" dirty="0"/>
              <a:t> a lo largo del tiempo, cuáles son las fuentes más significativas, entre otras incógnitas desarrolladas en la siguiente investigación.</a:t>
            </a:r>
          </a:p>
          <a:p>
            <a:endParaRPr lang="es-MX" dirty="0"/>
          </a:p>
          <a:p>
            <a:endParaRPr lang="es-AR" dirty="0"/>
          </a:p>
        </p:txBody>
      </p:sp>
      <p:pic>
        <p:nvPicPr>
          <p:cNvPr id="7" name="Imagen 6" descr="Sol brillando en el cielo&#10;&#10;Descripción generada automáticamente con confianza media">
            <a:extLst>
              <a:ext uri="{FF2B5EF4-FFF2-40B4-BE49-F238E27FC236}">
                <a16:creationId xmlns:a16="http://schemas.microsoft.com/office/drawing/2014/main" id="{2E259B3D-8E52-15A5-69D7-2ED3CF017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6" y="1967537"/>
            <a:ext cx="4891310" cy="275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16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4D5C4330-C44A-435E-8E7B-CF183E4CB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3F9190-54FB-47D4-E705-132F7947A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602" y="1015211"/>
            <a:ext cx="3694421" cy="48275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Insights </a:t>
            </a:r>
            <a:r>
              <a:rPr lang="en-US" sz="3600" b="1" kern="1200" dirty="0" err="1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obtenidos</a:t>
            </a:r>
            <a:endParaRPr lang="en-US" sz="3600" kern="1200" dirty="0">
              <a:solidFill>
                <a:schemeClr val="bg1">
                  <a:alpha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6B9FAF4-4B18-4D7E-AF38-5EDDA8A6A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D1B0986-38F7-08BE-D60E-06F15E4457B5}"/>
              </a:ext>
            </a:extLst>
          </p:cNvPr>
          <p:cNvSpPr txBox="1"/>
          <p:nvPr/>
        </p:nvSpPr>
        <p:spPr>
          <a:xfrm>
            <a:off x="6330099" y="560895"/>
            <a:ext cx="5627801" cy="6297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Las </a:t>
            </a:r>
            <a:r>
              <a:rPr lang="en-US" sz="1600" dirty="0" err="1">
                <a:solidFill>
                  <a:schemeClr val="bg1"/>
                </a:solidFill>
              </a:rPr>
              <a:t>emisiones</a:t>
            </a:r>
            <a:r>
              <a:rPr lang="en-US" sz="1600" dirty="0">
                <a:solidFill>
                  <a:schemeClr val="bg1"/>
                </a:solidFill>
              </a:rPr>
              <a:t> de CO₂ </a:t>
            </a:r>
            <a:r>
              <a:rPr lang="en-US" sz="1600" dirty="0" err="1">
                <a:solidFill>
                  <a:schemeClr val="bg1"/>
                </a:solidFill>
              </a:rPr>
              <a:t>tienen</a:t>
            </a:r>
            <a:r>
              <a:rPr lang="en-US" sz="1600" dirty="0">
                <a:solidFill>
                  <a:schemeClr val="bg1"/>
                </a:solidFill>
              </a:rPr>
              <a:t> un </a:t>
            </a:r>
            <a:r>
              <a:rPr lang="en-US" sz="1600" dirty="0" err="1">
                <a:solidFill>
                  <a:schemeClr val="bg1"/>
                </a:solidFill>
              </a:rPr>
              <a:t>crecimiento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exponencial</a:t>
            </a:r>
            <a:r>
              <a:rPr lang="en-US" sz="1600" dirty="0">
                <a:solidFill>
                  <a:schemeClr val="bg1"/>
                </a:solidFill>
              </a:rPr>
              <a:t> a </a:t>
            </a:r>
            <a:r>
              <a:rPr lang="en-US" sz="1600" dirty="0" err="1">
                <a:solidFill>
                  <a:schemeClr val="bg1"/>
                </a:solidFill>
              </a:rPr>
              <a:t>medida</a:t>
            </a:r>
            <a:r>
              <a:rPr lang="en-US" sz="1600" dirty="0">
                <a:solidFill>
                  <a:schemeClr val="bg1"/>
                </a:solidFill>
              </a:rPr>
              <a:t> que </a:t>
            </a:r>
            <a:r>
              <a:rPr lang="en-US" sz="1600" dirty="0" err="1">
                <a:solidFill>
                  <a:schemeClr val="bg1"/>
                </a:solidFill>
              </a:rPr>
              <a:t>avanzaba</a:t>
            </a:r>
            <a:r>
              <a:rPr lang="en-US" sz="1600" dirty="0">
                <a:solidFill>
                  <a:schemeClr val="bg1"/>
                </a:solidFill>
              </a:rPr>
              <a:t> la </a:t>
            </a:r>
            <a:r>
              <a:rPr lang="en-US" sz="1600" dirty="0" err="1">
                <a:solidFill>
                  <a:schemeClr val="bg1"/>
                </a:solidFill>
              </a:rPr>
              <a:t>industrialización</a:t>
            </a:r>
            <a:r>
              <a:rPr lang="en-US" sz="1600" dirty="0">
                <a:solidFill>
                  <a:schemeClr val="bg1"/>
                </a:solidFill>
              </a:rPr>
              <a:t> y </a:t>
            </a:r>
            <a:r>
              <a:rPr lang="en-US" sz="1600" dirty="0" err="1">
                <a:solidFill>
                  <a:schemeClr val="bg1"/>
                </a:solidFill>
              </a:rPr>
              <a:t>el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uso</a:t>
            </a:r>
            <a:r>
              <a:rPr lang="en-US" sz="1600" dirty="0">
                <a:solidFill>
                  <a:schemeClr val="bg1"/>
                </a:solidFill>
              </a:rPr>
              <a:t> de combustibles </a:t>
            </a:r>
            <a:r>
              <a:rPr lang="en-US" sz="1600" dirty="0" err="1">
                <a:solidFill>
                  <a:schemeClr val="bg1"/>
                </a:solidFill>
              </a:rPr>
              <a:t>fósiles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desde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principios</a:t>
            </a:r>
            <a:r>
              <a:rPr lang="en-US" sz="1600" dirty="0">
                <a:solidFill>
                  <a:schemeClr val="bg1"/>
                </a:solidFill>
              </a:rPr>
              <a:t> del </a:t>
            </a:r>
            <a:r>
              <a:rPr lang="en-US" sz="1600" dirty="0" err="1">
                <a:solidFill>
                  <a:schemeClr val="bg1"/>
                </a:solidFill>
              </a:rPr>
              <a:t>siglo</a:t>
            </a:r>
            <a:r>
              <a:rPr lang="en-US" sz="1600" dirty="0">
                <a:solidFill>
                  <a:schemeClr val="bg1"/>
                </a:solidFill>
              </a:rPr>
              <a:t> XIX.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El </a:t>
            </a:r>
            <a:r>
              <a:rPr lang="en-US" sz="1600" dirty="0" err="1">
                <a:solidFill>
                  <a:schemeClr val="bg1"/>
                </a:solidFill>
              </a:rPr>
              <a:t>carbón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el</a:t>
            </a:r>
            <a:r>
              <a:rPr lang="en-US" sz="1600" dirty="0">
                <a:solidFill>
                  <a:schemeClr val="bg1"/>
                </a:solidFill>
              </a:rPr>
              <a:t> combustible y </a:t>
            </a:r>
            <a:r>
              <a:rPr lang="en-US" sz="1600" dirty="0" err="1">
                <a:solidFill>
                  <a:schemeClr val="bg1"/>
                </a:solidFill>
              </a:rPr>
              <a:t>el</a:t>
            </a:r>
            <a:r>
              <a:rPr lang="en-US" sz="1600" dirty="0">
                <a:solidFill>
                  <a:schemeClr val="bg1"/>
                </a:solidFill>
              </a:rPr>
              <a:t> gas son las </a:t>
            </a:r>
            <a:r>
              <a:rPr lang="en-US" sz="1600" dirty="0" err="1">
                <a:solidFill>
                  <a:schemeClr val="bg1"/>
                </a:solidFill>
              </a:rPr>
              <a:t>principales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fuentes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emisiones</a:t>
            </a:r>
            <a:r>
              <a:rPr lang="en-US" sz="1600" dirty="0">
                <a:solidFill>
                  <a:schemeClr val="bg1"/>
                </a:solidFill>
              </a:rPr>
              <a:t> de CO₂ y </a:t>
            </a:r>
            <a:r>
              <a:rPr lang="en-US" sz="1600" dirty="0" err="1">
                <a:solidFill>
                  <a:schemeClr val="bg1"/>
                </a:solidFill>
              </a:rPr>
              <a:t>contribuyen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manera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sustancial</a:t>
            </a:r>
            <a:r>
              <a:rPr lang="en-US" sz="1600" dirty="0">
                <a:solidFill>
                  <a:schemeClr val="bg1"/>
                </a:solidFill>
              </a:rPr>
              <a:t> al total de las </a:t>
            </a:r>
            <a:r>
              <a:rPr lang="en-US" sz="1600" dirty="0" err="1">
                <a:solidFill>
                  <a:schemeClr val="bg1"/>
                </a:solidFill>
              </a:rPr>
              <a:t>emisiones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Estados</a:t>
            </a:r>
            <a:r>
              <a:rPr lang="en-US" sz="1600" dirty="0">
                <a:solidFill>
                  <a:schemeClr val="bg1"/>
                </a:solidFill>
              </a:rPr>
              <a:t> Unidos y China son </a:t>
            </a:r>
            <a:r>
              <a:rPr lang="en-US" sz="1600" dirty="0" err="1">
                <a:solidFill>
                  <a:schemeClr val="bg1"/>
                </a:solidFill>
              </a:rPr>
              <a:t>los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países</a:t>
            </a:r>
            <a:r>
              <a:rPr lang="en-US" sz="1600" dirty="0">
                <a:solidFill>
                  <a:schemeClr val="bg1"/>
                </a:solidFill>
              </a:rPr>
              <a:t> que </a:t>
            </a:r>
            <a:r>
              <a:rPr lang="en-US" sz="1600" dirty="0" err="1">
                <a:solidFill>
                  <a:schemeClr val="bg1"/>
                </a:solidFill>
              </a:rPr>
              <a:t>tienen</a:t>
            </a:r>
            <a:r>
              <a:rPr lang="en-US" sz="1600" dirty="0">
                <a:solidFill>
                  <a:schemeClr val="bg1"/>
                </a:solidFill>
              </a:rPr>
              <a:t> mayor </a:t>
            </a:r>
            <a:r>
              <a:rPr lang="en-US" sz="1600" dirty="0" err="1">
                <a:solidFill>
                  <a:schemeClr val="bg1"/>
                </a:solidFill>
              </a:rPr>
              <a:t>contribución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el</a:t>
            </a:r>
            <a:r>
              <a:rPr lang="en-US" sz="1600" dirty="0">
                <a:solidFill>
                  <a:schemeClr val="bg1"/>
                </a:solidFill>
              </a:rPr>
              <a:t> total de </a:t>
            </a:r>
            <a:r>
              <a:rPr lang="en-US" sz="1600" dirty="0" err="1">
                <a:solidFill>
                  <a:schemeClr val="bg1"/>
                </a:solidFill>
              </a:rPr>
              <a:t>emisiones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Los </a:t>
            </a:r>
            <a:r>
              <a:rPr lang="en-US" sz="1600" dirty="0" err="1">
                <a:solidFill>
                  <a:schemeClr val="bg1"/>
                </a:solidFill>
              </a:rPr>
              <a:t>países</a:t>
            </a:r>
            <a:r>
              <a:rPr lang="en-US" sz="1600" dirty="0">
                <a:solidFill>
                  <a:schemeClr val="bg1"/>
                </a:solidFill>
              </a:rPr>
              <a:t> que </a:t>
            </a:r>
            <a:r>
              <a:rPr lang="en-US" sz="1600" dirty="0" err="1">
                <a:solidFill>
                  <a:schemeClr val="bg1"/>
                </a:solidFill>
              </a:rPr>
              <a:t>tienen</a:t>
            </a:r>
            <a:r>
              <a:rPr lang="en-US" sz="1600" dirty="0">
                <a:solidFill>
                  <a:schemeClr val="bg1"/>
                </a:solidFill>
              </a:rPr>
              <a:t> mayor </a:t>
            </a:r>
            <a:r>
              <a:rPr lang="en-US" sz="1600" dirty="0" err="1">
                <a:solidFill>
                  <a:schemeClr val="bg1"/>
                </a:solidFill>
              </a:rPr>
              <a:t>cantidad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emisiones</a:t>
            </a:r>
            <a:r>
              <a:rPr lang="en-US" sz="1600" dirty="0">
                <a:solidFill>
                  <a:schemeClr val="bg1"/>
                </a:solidFill>
              </a:rPr>
              <a:t> per </a:t>
            </a:r>
            <a:r>
              <a:rPr lang="en-US" sz="1600" dirty="0" err="1">
                <a:solidFill>
                  <a:schemeClr val="bg1"/>
                </a:solidFill>
              </a:rPr>
              <a:t>cápita</a:t>
            </a:r>
            <a:r>
              <a:rPr lang="en-US" sz="1600" dirty="0">
                <a:solidFill>
                  <a:schemeClr val="bg1"/>
                </a:solidFill>
              </a:rPr>
              <a:t> son </a:t>
            </a:r>
            <a:r>
              <a:rPr lang="en-US" sz="1600" dirty="0" err="1">
                <a:solidFill>
                  <a:schemeClr val="bg1"/>
                </a:solidFill>
              </a:rPr>
              <a:t>aquellos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los</a:t>
            </a:r>
            <a:r>
              <a:rPr lang="en-US" sz="1600" dirty="0">
                <a:solidFill>
                  <a:schemeClr val="bg1"/>
                </a:solidFill>
              </a:rPr>
              <a:t> que </a:t>
            </a:r>
            <a:r>
              <a:rPr lang="en-US" sz="1600" dirty="0" err="1">
                <a:solidFill>
                  <a:schemeClr val="bg1"/>
                </a:solidFill>
              </a:rPr>
              <a:t>su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economía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depende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principalmente</a:t>
            </a:r>
            <a:r>
              <a:rPr lang="en-US" sz="1600" dirty="0">
                <a:solidFill>
                  <a:schemeClr val="bg1"/>
                </a:solidFill>
              </a:rPr>
              <a:t> de la </a:t>
            </a:r>
            <a:r>
              <a:rPr lang="en-US" sz="1600" dirty="0" err="1">
                <a:solidFill>
                  <a:schemeClr val="bg1"/>
                </a:solidFill>
              </a:rPr>
              <a:t>producción</a:t>
            </a:r>
            <a:r>
              <a:rPr lang="en-US" sz="1600" dirty="0">
                <a:solidFill>
                  <a:schemeClr val="bg1"/>
                </a:solidFill>
              </a:rPr>
              <a:t> y </a:t>
            </a:r>
            <a:r>
              <a:rPr lang="en-US" sz="1600" dirty="0" err="1">
                <a:solidFill>
                  <a:schemeClr val="bg1"/>
                </a:solidFill>
              </a:rPr>
              <a:t>exportación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petróleo</a:t>
            </a:r>
            <a:r>
              <a:rPr lang="en-US" sz="1600" dirty="0">
                <a:solidFill>
                  <a:schemeClr val="bg1"/>
                </a:solidFill>
              </a:rPr>
              <a:t> y gas natural. Entre </a:t>
            </a:r>
            <a:r>
              <a:rPr lang="en-US" sz="1600" dirty="0" err="1">
                <a:solidFill>
                  <a:schemeClr val="bg1"/>
                </a:solidFill>
              </a:rPr>
              <a:t>ellos</a:t>
            </a:r>
            <a:r>
              <a:rPr lang="en-US" sz="1600" dirty="0">
                <a:solidFill>
                  <a:schemeClr val="bg1"/>
                </a:solidFill>
              </a:rPr>
              <a:t> se </a:t>
            </a:r>
            <a:r>
              <a:rPr lang="en-US" sz="1600" dirty="0" err="1">
                <a:solidFill>
                  <a:schemeClr val="bg1"/>
                </a:solidFill>
              </a:rPr>
              <a:t>encuentran</a:t>
            </a:r>
            <a:r>
              <a:rPr lang="en-US" sz="1600" dirty="0">
                <a:solidFill>
                  <a:schemeClr val="bg1"/>
                </a:solidFill>
              </a:rPr>
              <a:t> Qatar, Trinidad y Tobago, </a:t>
            </a:r>
            <a:r>
              <a:rPr lang="en-US" sz="1600" dirty="0" err="1">
                <a:solidFill>
                  <a:schemeClr val="bg1"/>
                </a:solidFill>
              </a:rPr>
              <a:t>Curazao</a:t>
            </a:r>
            <a:r>
              <a:rPr lang="en-US" sz="1600" dirty="0">
                <a:solidFill>
                  <a:schemeClr val="bg1"/>
                </a:solidFill>
              </a:rPr>
              <a:t> y Kuwait.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Asia, Europa y América del Norte son las </a:t>
            </a:r>
            <a:r>
              <a:rPr lang="en-US" sz="1600" dirty="0" err="1">
                <a:solidFill>
                  <a:schemeClr val="bg1"/>
                </a:solidFill>
              </a:rPr>
              <a:t>regiones</a:t>
            </a:r>
            <a:r>
              <a:rPr lang="en-US" sz="1600" dirty="0">
                <a:solidFill>
                  <a:schemeClr val="bg1"/>
                </a:solidFill>
              </a:rPr>
              <a:t> que </a:t>
            </a:r>
            <a:r>
              <a:rPr lang="en-US" sz="1600" dirty="0" err="1">
                <a:solidFill>
                  <a:schemeClr val="bg1"/>
                </a:solidFill>
              </a:rPr>
              <a:t>contribuyen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principalmente</a:t>
            </a:r>
            <a:r>
              <a:rPr lang="en-US" sz="1600" dirty="0">
                <a:solidFill>
                  <a:schemeClr val="bg1"/>
                </a:solidFill>
              </a:rPr>
              <a:t> al total de las </a:t>
            </a:r>
            <a:r>
              <a:rPr lang="en-US" sz="1600" dirty="0" err="1">
                <a:solidFill>
                  <a:schemeClr val="bg1"/>
                </a:solidFill>
              </a:rPr>
              <a:t>emisiones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Esto</a:t>
            </a:r>
            <a:r>
              <a:rPr lang="en-US" sz="1600" dirty="0">
                <a:solidFill>
                  <a:schemeClr val="bg1"/>
                </a:solidFill>
              </a:rPr>
              <a:t> se </a:t>
            </a:r>
            <a:r>
              <a:rPr lang="en-US" sz="1600" dirty="0" err="1">
                <a:solidFill>
                  <a:schemeClr val="bg1"/>
                </a:solidFill>
              </a:rPr>
              <a:t>debe</a:t>
            </a:r>
            <a:r>
              <a:rPr lang="en-US" sz="1600" dirty="0">
                <a:solidFill>
                  <a:schemeClr val="bg1"/>
                </a:solidFill>
              </a:rPr>
              <a:t> a que </a:t>
            </a:r>
            <a:r>
              <a:rPr lang="en-US" sz="1600" dirty="0" err="1">
                <a:solidFill>
                  <a:schemeClr val="bg1"/>
                </a:solidFill>
              </a:rPr>
              <a:t>los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países</a:t>
            </a:r>
            <a:r>
              <a:rPr lang="en-US" sz="1600" dirty="0">
                <a:solidFill>
                  <a:schemeClr val="bg1"/>
                </a:solidFill>
              </a:rPr>
              <a:t> que las </a:t>
            </a:r>
            <a:r>
              <a:rPr lang="en-US" sz="1600" dirty="0" err="1">
                <a:solidFill>
                  <a:schemeClr val="bg1"/>
                </a:solidFill>
              </a:rPr>
              <a:t>componen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tienen</a:t>
            </a:r>
            <a:r>
              <a:rPr lang="en-US" sz="1600" dirty="0">
                <a:solidFill>
                  <a:schemeClr val="bg1"/>
                </a:solidFill>
              </a:rPr>
              <a:t> altos </a:t>
            </a:r>
            <a:r>
              <a:rPr lang="en-US" sz="1600" dirty="0" err="1">
                <a:solidFill>
                  <a:schemeClr val="bg1"/>
                </a:solidFill>
              </a:rPr>
              <a:t>niveles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industrialización</a:t>
            </a:r>
            <a:r>
              <a:rPr lang="en-US" sz="1600" dirty="0">
                <a:solidFill>
                  <a:schemeClr val="bg1"/>
                </a:solidFill>
              </a:rPr>
              <a:t> y de </a:t>
            </a:r>
            <a:r>
              <a:rPr lang="en-US" sz="1600" dirty="0" err="1">
                <a:solidFill>
                  <a:schemeClr val="bg1"/>
                </a:solidFill>
              </a:rPr>
              <a:t>consumo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energético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572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4D5C4330-C44A-435E-8E7B-CF183E4CB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A34CE6-0318-0C13-EC70-E0EACF792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602" y="1015211"/>
            <a:ext cx="3694421" cy="4827578"/>
          </a:xfrm>
        </p:spPr>
        <p:txBody>
          <a:bodyPr>
            <a:normAutofit/>
          </a:bodyPr>
          <a:lstStyle/>
          <a:p>
            <a:pPr algn="ctr"/>
            <a:r>
              <a:rPr lang="es-AR" sz="3200" b="1" i="0">
                <a:solidFill>
                  <a:schemeClr val="bg1">
                    <a:alpha val="60000"/>
                  </a:schemeClr>
                </a:solidFill>
                <a:effectLst/>
              </a:rPr>
              <a:t>Contexto y problema comercial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6B9FAF4-4B18-4D7E-AF38-5EDDA8A6A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1FB593-7EB9-69F8-AB15-67A1F97E4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081" y="851497"/>
            <a:ext cx="4295839" cy="515500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2000" b="0" i="0">
                <a:solidFill>
                  <a:schemeClr val="bg1"/>
                </a:solidFill>
                <a:effectLst/>
                <a:latin typeface="-apple-system"/>
              </a:rPr>
              <a:t>Las problemáticas ambientales nos preocupan cada vez más y uno de los factores que mayor incidencia tienen sobre estas son las emisiones de CO₂. Este proyecto está dirigido a quienes estén interesados en el seguimiento y evolución de las emisiones de CO₂, a los organismos gubernamentales o privados, universidades y agencias de investigación, con el fin de facilitar mediante técnicas analíticas el proceso de control, la provisión de recursos y la gestión de forma eficiente de las estrategias adecuadas con el fin de reducir la contaminación y combatir el cambio climático, etc.</a:t>
            </a:r>
            <a:endParaRPr lang="es-AR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71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D5C4330-C44A-435E-8E7B-CF183E4CB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BAEFA4-723F-3C64-16A8-14FF8C872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602" y="1015211"/>
            <a:ext cx="3694421" cy="4827578"/>
          </a:xfrm>
        </p:spPr>
        <p:txBody>
          <a:bodyPr>
            <a:normAutofit/>
          </a:bodyPr>
          <a:lstStyle/>
          <a:p>
            <a:pPr algn="ctr"/>
            <a:r>
              <a:rPr lang="es-MX" sz="3200" b="1">
                <a:solidFill>
                  <a:schemeClr val="bg1">
                    <a:alpha val="60000"/>
                  </a:schemeClr>
                </a:solidFill>
              </a:rPr>
              <a:t>Preguntas de interés</a:t>
            </a:r>
            <a:endParaRPr lang="es-AR" sz="3200" b="1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B9FAF4-4B18-4D7E-AF38-5EDDA8A6A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93361E05-21D4-9B23-F694-57C3D7CA3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081" y="851497"/>
            <a:ext cx="4295839" cy="515500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2000" dirty="0">
                <a:solidFill>
                  <a:schemeClr val="bg1"/>
                </a:solidFill>
                <a:latin typeface="-apple-system"/>
              </a:rPr>
              <a:t>I</a:t>
            </a:r>
            <a:r>
              <a:rPr lang="es-MX" sz="2000" b="0" i="0" dirty="0">
                <a:solidFill>
                  <a:schemeClr val="bg1"/>
                </a:solidFill>
                <a:effectLst/>
                <a:latin typeface="-apple-system"/>
              </a:rPr>
              <a:t>ntentaremos responder las siguientes preguntas:</a:t>
            </a:r>
          </a:p>
          <a:p>
            <a:pPr marL="0" indent="0">
              <a:buNone/>
            </a:pPr>
            <a:endParaRPr lang="es-MX" sz="20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0" i="0" dirty="0">
                <a:solidFill>
                  <a:schemeClr val="bg1"/>
                </a:solidFill>
                <a:effectLst/>
                <a:latin typeface="-apple-system"/>
              </a:rPr>
              <a:t>¿Cómo han cambiado las emisiones de CO₂ a lo largo del tiempo?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0" i="0" dirty="0">
                <a:solidFill>
                  <a:schemeClr val="bg1"/>
                </a:solidFill>
                <a:effectLst/>
                <a:latin typeface="-apple-system"/>
              </a:rPr>
              <a:t>¿Cuáles son las principales fuentes de emisiones de CO₂?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0" i="0" dirty="0">
                <a:solidFill>
                  <a:schemeClr val="bg1"/>
                </a:solidFill>
                <a:effectLst/>
                <a:latin typeface="-apple-system"/>
              </a:rPr>
              <a:t>¿Cuáles son los países que emiten la mayor cantidad de CO₂ en el mundo?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0" i="0" dirty="0">
                <a:solidFill>
                  <a:schemeClr val="bg1"/>
                </a:solidFill>
                <a:effectLst/>
                <a:latin typeface="-apple-system"/>
              </a:rPr>
              <a:t>¿Cuáles son los países que emiten más CO₂ per cápita?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0" i="0" dirty="0">
                <a:solidFill>
                  <a:schemeClr val="bg1"/>
                </a:solidFill>
                <a:effectLst/>
                <a:latin typeface="-apple-system"/>
              </a:rPr>
              <a:t>¿Cuáles son las regiones que emiten mayor cantidad de CO₂?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0" i="0" dirty="0">
                <a:solidFill>
                  <a:schemeClr val="bg1"/>
                </a:solidFill>
                <a:effectLst/>
                <a:latin typeface="-apple-system"/>
              </a:rPr>
              <a:t>¿Hay alguna relación entre las fuentes de emisiones?</a:t>
            </a:r>
          </a:p>
          <a:p>
            <a:pPr marL="0" indent="0">
              <a:buNone/>
            </a:pPr>
            <a:endParaRPr lang="es-A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519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58">
            <a:extLst>
              <a:ext uri="{FF2B5EF4-FFF2-40B4-BE49-F238E27FC236}">
                <a16:creationId xmlns:a16="http://schemas.microsoft.com/office/drawing/2014/main" id="{E9361D0E-0B35-42DA-8779-9780B96F5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0">
            <a:extLst>
              <a:ext uri="{FF2B5EF4-FFF2-40B4-BE49-F238E27FC236}">
                <a16:creationId xmlns:a16="http://schemas.microsoft.com/office/drawing/2014/main" id="{6EECC08E-F4F5-429A-B70B-B378AC0B0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514"/>
            <a:ext cx="4767943" cy="6843486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2BC2E3-30CF-DD91-9423-A75AB4DE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707" y="871442"/>
            <a:ext cx="3016529" cy="5115115"/>
          </a:xfrm>
        </p:spPr>
        <p:txBody>
          <a:bodyPr anchor="ctr">
            <a:normAutofit/>
          </a:bodyPr>
          <a:lstStyle/>
          <a:p>
            <a:pPr algn="ctr"/>
            <a:r>
              <a:rPr lang="es-MX" sz="2800" b="1" dirty="0">
                <a:solidFill>
                  <a:schemeClr val="bg1">
                    <a:alpha val="60000"/>
                  </a:schemeClr>
                </a:solidFill>
              </a:rPr>
              <a:t>¿Cómo han cambiado las emisiones de CO₂ a lo largo del tiempo?</a:t>
            </a:r>
            <a:br>
              <a:rPr lang="es-MX" sz="2800" dirty="0">
                <a:solidFill>
                  <a:schemeClr val="bg1">
                    <a:alpha val="60000"/>
                  </a:schemeClr>
                </a:solidFill>
              </a:rPr>
            </a:br>
            <a:endParaRPr lang="es-AR" sz="28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5" name="Marcador de contenido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EC42B935-B845-3DAC-EBFD-5A30210E03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r="3" b="3"/>
          <a:stretch/>
        </p:blipFill>
        <p:spPr>
          <a:xfrm>
            <a:off x="5129988" y="324739"/>
            <a:ext cx="6699967" cy="3980554"/>
          </a:xfrm>
          <a:prstGeom prst="rect">
            <a:avLst/>
          </a:prstGeom>
        </p:spPr>
      </p:pic>
      <p:sp>
        <p:nvSpPr>
          <p:cNvPr id="31" name="Content Placeholder 8">
            <a:extLst>
              <a:ext uri="{FF2B5EF4-FFF2-40B4-BE49-F238E27FC236}">
                <a16:creationId xmlns:a16="http://schemas.microsoft.com/office/drawing/2014/main" id="{77C9F8CF-0BBC-6BEE-4223-AABBC490A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311" y="4630032"/>
            <a:ext cx="5673320" cy="1903229"/>
          </a:xfrm>
        </p:spPr>
        <p:txBody>
          <a:bodyPr anchor="t">
            <a:normAutofit fontScale="85000" lnSpcReduction="10000"/>
          </a:bodyPr>
          <a:lstStyle/>
          <a:p>
            <a:pPr marL="0" indent="0" algn="ctr">
              <a:buNone/>
            </a:pPr>
            <a:r>
              <a:rPr lang="es-MX" sz="2000" dirty="0">
                <a:solidFill>
                  <a:schemeClr val="bg2"/>
                </a:solidFill>
              </a:rPr>
              <a:t>A nivel global, las emisiones de dióxido de carbono (CO₂) han experimentado un aumento significativo a lo largo del tiempo.</a:t>
            </a:r>
            <a:endParaRPr lang="en-US" sz="2000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r>
              <a:rPr lang="es-MX" sz="2000" dirty="0">
                <a:solidFill>
                  <a:schemeClr val="bg2"/>
                </a:solidFill>
              </a:rPr>
              <a:t>Se puede observar que las emisiones de CO₂ han crecido de forma exponencial desde las primeras mediciones, especialmente a partir de finales del siglo XIX donde se puede ver un aumento gradual a medida que se intensificaba la industrialización y el uso de combustibles fósiles.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126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E9361D0E-0B35-42DA-8779-9780B96F5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EECC08E-F4F5-429A-B70B-B378AC0B0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514"/>
            <a:ext cx="4767943" cy="6843486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635D4A-9D19-2A02-7C47-1330EA45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707" y="871442"/>
            <a:ext cx="3016529" cy="51151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bg1">
                    <a:alpha val="60000"/>
                  </a:schemeClr>
                </a:solidFill>
              </a:rPr>
              <a:t>¿</a:t>
            </a:r>
            <a:r>
              <a:rPr lang="es-419" sz="2800" b="1" dirty="0">
                <a:solidFill>
                  <a:schemeClr val="bg1">
                    <a:alpha val="60000"/>
                  </a:schemeClr>
                </a:solidFill>
              </a:rPr>
              <a:t>Cuáles</a:t>
            </a:r>
            <a:r>
              <a:rPr lang="en-US" sz="2800" b="1" dirty="0">
                <a:solidFill>
                  <a:schemeClr val="bg1">
                    <a:alpha val="60000"/>
                  </a:schemeClr>
                </a:solidFill>
              </a:rPr>
              <a:t> son las </a:t>
            </a:r>
            <a:r>
              <a:rPr lang="en-US" sz="2800" b="1" dirty="0" err="1">
                <a:solidFill>
                  <a:schemeClr val="bg1">
                    <a:alpha val="60000"/>
                  </a:schemeClr>
                </a:solidFill>
              </a:rPr>
              <a:t>principales</a:t>
            </a:r>
            <a:r>
              <a:rPr lang="en-US" sz="2800" b="1" dirty="0">
                <a:solidFill>
                  <a:schemeClr val="bg1">
                    <a:alpha val="6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alpha val="60000"/>
                  </a:schemeClr>
                </a:solidFill>
              </a:rPr>
              <a:t>fuentes</a:t>
            </a:r>
            <a:r>
              <a:rPr lang="en-US" sz="2800" b="1" dirty="0">
                <a:solidFill>
                  <a:schemeClr val="bg1">
                    <a:alpha val="60000"/>
                  </a:schemeClr>
                </a:solidFill>
              </a:rPr>
              <a:t> de </a:t>
            </a:r>
            <a:r>
              <a:rPr lang="es-419" sz="2800" b="1" dirty="0">
                <a:solidFill>
                  <a:schemeClr val="bg1">
                    <a:alpha val="60000"/>
                  </a:schemeClr>
                </a:solidFill>
              </a:rPr>
              <a:t>emisiones</a:t>
            </a:r>
            <a:r>
              <a:rPr lang="en-US" sz="2800" b="1" dirty="0">
                <a:solidFill>
                  <a:schemeClr val="bg1">
                    <a:alpha val="60000"/>
                  </a:schemeClr>
                </a:solidFill>
              </a:rPr>
              <a:t> de </a:t>
            </a:r>
            <a:r>
              <a:rPr lang="es-MX" sz="2800" b="1" dirty="0">
                <a:solidFill>
                  <a:schemeClr val="bg1">
                    <a:alpha val="60000"/>
                  </a:schemeClr>
                </a:solidFill>
              </a:rPr>
              <a:t>CO₂?</a:t>
            </a:r>
            <a:endParaRPr lang="en-US" sz="2800" b="1" kern="1200" dirty="0">
              <a:solidFill>
                <a:schemeClr val="bg1">
                  <a:alpha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Marcador de contenido 12" descr="Gráfico, Gráfico de barras">
            <a:extLst>
              <a:ext uri="{FF2B5EF4-FFF2-40B4-BE49-F238E27FC236}">
                <a16:creationId xmlns:a16="http://schemas.microsoft.com/office/drawing/2014/main" id="{F0A00D2A-6E9F-37C6-6073-76FFC4B80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136" y="197316"/>
            <a:ext cx="5673320" cy="4098974"/>
          </a:xfrm>
          <a:prstGeom prst="rect">
            <a:avLst/>
          </a:prstGeom>
        </p:spPr>
      </p:pic>
      <p:sp>
        <p:nvSpPr>
          <p:cNvPr id="45" name="Content Placeholder 44">
            <a:extLst>
              <a:ext uri="{FF2B5EF4-FFF2-40B4-BE49-F238E27FC236}">
                <a16:creationId xmlns:a16="http://schemas.microsoft.com/office/drawing/2014/main" id="{BA2B5FF8-3EEF-F393-F9AD-C78457FB6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136" y="4510366"/>
            <a:ext cx="5673320" cy="1903229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s-MX" sz="1600" dirty="0">
                <a:solidFill>
                  <a:schemeClr val="bg1"/>
                </a:solidFill>
              </a:rPr>
              <a:t>El gráfico de barras representa las emisiones de CO₂ en kilotoneladas (</a:t>
            </a:r>
            <a:r>
              <a:rPr lang="es-MX" sz="1600" dirty="0" err="1">
                <a:solidFill>
                  <a:schemeClr val="bg1"/>
                </a:solidFill>
              </a:rPr>
              <a:t>kt</a:t>
            </a:r>
            <a:r>
              <a:rPr lang="es-MX" sz="1600" dirty="0">
                <a:solidFill>
                  <a:schemeClr val="bg1"/>
                </a:solidFill>
              </a:rPr>
              <a:t>) para varias fuentes específicas.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A simple vista, </a:t>
            </a:r>
            <a:r>
              <a:rPr lang="en-US" sz="1600" dirty="0" err="1">
                <a:solidFill>
                  <a:schemeClr val="bg1"/>
                </a:solidFill>
              </a:rPr>
              <a:t>el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carbón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el</a:t>
            </a:r>
            <a:r>
              <a:rPr lang="en-US" sz="1600" dirty="0">
                <a:solidFill>
                  <a:schemeClr val="bg1"/>
                </a:solidFill>
              </a:rPr>
              <a:t> combustible y </a:t>
            </a:r>
            <a:r>
              <a:rPr lang="en-US" sz="1600" dirty="0" err="1">
                <a:solidFill>
                  <a:schemeClr val="bg1"/>
                </a:solidFill>
              </a:rPr>
              <a:t>el</a:t>
            </a:r>
            <a:r>
              <a:rPr lang="en-US" sz="1600" dirty="0">
                <a:solidFill>
                  <a:schemeClr val="bg1"/>
                </a:solidFill>
              </a:rPr>
              <a:t> gas, </a:t>
            </a:r>
            <a:r>
              <a:rPr lang="en-US" sz="1600" dirty="0" err="1">
                <a:solidFill>
                  <a:schemeClr val="bg1"/>
                </a:solidFill>
              </a:rPr>
              <a:t>contribuyen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manera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sustancial</a:t>
            </a:r>
            <a:r>
              <a:rPr lang="en-US" sz="1600" dirty="0">
                <a:solidFill>
                  <a:schemeClr val="bg1"/>
                </a:solidFill>
              </a:rPr>
              <a:t> al total de </a:t>
            </a:r>
            <a:r>
              <a:rPr lang="en-US" sz="1600" dirty="0" err="1">
                <a:solidFill>
                  <a:schemeClr val="bg1"/>
                </a:solidFill>
              </a:rPr>
              <a:t>emisiones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US" sz="1600" dirty="0" err="1">
                <a:solidFill>
                  <a:schemeClr val="bg1"/>
                </a:solidFill>
              </a:rPr>
              <a:t>Estos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componentes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constituyen</a:t>
            </a:r>
            <a:r>
              <a:rPr lang="en-US" sz="1600" dirty="0">
                <a:solidFill>
                  <a:schemeClr val="bg1"/>
                </a:solidFill>
              </a:rPr>
              <a:t> las </a:t>
            </a:r>
            <a:r>
              <a:rPr lang="en-US" sz="1600" dirty="0" err="1">
                <a:solidFill>
                  <a:schemeClr val="bg1"/>
                </a:solidFill>
              </a:rPr>
              <a:t>principales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fuentes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emisiones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s-MX" sz="1600" dirty="0">
                <a:solidFill>
                  <a:schemeClr val="bg1"/>
                </a:solidFill>
              </a:rPr>
              <a:t>CO₂. Sin embargo, también se deben tener en cuenta otras fuentes.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97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9361D0E-0B35-42DA-8779-9780B96F5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ECC08E-F4F5-429A-B70B-B378AC0B0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514"/>
            <a:ext cx="4767943" cy="6843486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337303-8359-26EF-9575-94D6C18B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707" y="871442"/>
            <a:ext cx="3016529" cy="5115115"/>
          </a:xfrm>
        </p:spPr>
        <p:txBody>
          <a:bodyPr anchor="ctr">
            <a:normAutofit/>
          </a:bodyPr>
          <a:lstStyle/>
          <a:p>
            <a:pPr algn="ctr"/>
            <a:r>
              <a:rPr lang="es-MX" sz="2800" b="1" dirty="0">
                <a:solidFill>
                  <a:schemeClr val="bg1">
                    <a:alpha val="60000"/>
                  </a:schemeClr>
                </a:solidFill>
              </a:rPr>
              <a:t>¿Cuáles son los países que emiten la mayor cantidad de CO₂?</a:t>
            </a:r>
            <a:endParaRPr lang="es-AR" sz="2800" b="1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5" name="Marcador de contenido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C15ED8DB-6603-FD13-8BCE-8A931050E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021" y="481108"/>
            <a:ext cx="6739468" cy="342027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F39959-4CE3-442A-B3F4-FEF2A280F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8021" y="4382494"/>
            <a:ext cx="6739468" cy="2152234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1600" dirty="0" err="1">
                <a:solidFill>
                  <a:schemeClr val="bg1"/>
                </a:solidFill>
              </a:rPr>
              <a:t>Estos</a:t>
            </a:r>
            <a:r>
              <a:rPr lang="en-US" sz="1600" dirty="0">
                <a:solidFill>
                  <a:schemeClr val="bg1"/>
                </a:solidFill>
              </a:rPr>
              <a:t> son </a:t>
            </a:r>
            <a:r>
              <a:rPr lang="en-US" sz="1600" dirty="0" err="1">
                <a:solidFill>
                  <a:schemeClr val="bg1"/>
                </a:solidFill>
              </a:rPr>
              <a:t>los</a:t>
            </a:r>
            <a:r>
              <a:rPr lang="en-US" sz="1600" dirty="0">
                <a:solidFill>
                  <a:schemeClr val="bg1"/>
                </a:solidFill>
              </a:rPr>
              <a:t> 10 </a:t>
            </a:r>
            <a:r>
              <a:rPr lang="en-US" sz="1600" dirty="0" err="1">
                <a:solidFill>
                  <a:schemeClr val="bg1"/>
                </a:solidFill>
              </a:rPr>
              <a:t>países</a:t>
            </a:r>
            <a:r>
              <a:rPr lang="en-US" sz="1600" dirty="0">
                <a:solidFill>
                  <a:schemeClr val="bg1"/>
                </a:solidFill>
              </a:rPr>
              <a:t> con mayor </a:t>
            </a:r>
            <a:r>
              <a:rPr lang="en-US" sz="1600" dirty="0" err="1">
                <a:solidFill>
                  <a:schemeClr val="bg1"/>
                </a:solidFill>
              </a:rPr>
              <a:t>cantidad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emisiones</a:t>
            </a:r>
            <a:r>
              <a:rPr lang="en-US" sz="1600" dirty="0">
                <a:solidFill>
                  <a:schemeClr val="bg1"/>
                </a:solidFill>
              </a:rPr>
              <a:t> de CO₂. 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En primer </a:t>
            </a:r>
            <a:r>
              <a:rPr lang="en-US" sz="1600" dirty="0" err="1">
                <a:solidFill>
                  <a:schemeClr val="bg1"/>
                </a:solidFill>
              </a:rPr>
              <a:t>lugar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podemos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encontrar</a:t>
            </a:r>
            <a:r>
              <a:rPr lang="en-US" sz="1600" dirty="0">
                <a:solidFill>
                  <a:schemeClr val="bg1"/>
                </a:solidFill>
              </a:rPr>
              <a:t> a E.E.U.U, </a:t>
            </a:r>
            <a:r>
              <a:rPr lang="en-US" sz="1600" dirty="0" err="1">
                <a:solidFill>
                  <a:schemeClr val="bg1"/>
                </a:solidFill>
              </a:rPr>
              <a:t>superando</a:t>
            </a:r>
            <a:r>
              <a:rPr lang="en-US" sz="1600" dirty="0">
                <a:solidFill>
                  <a:schemeClr val="bg1"/>
                </a:solidFill>
              </a:rPr>
              <a:t> a China </a:t>
            </a:r>
            <a:r>
              <a:rPr lang="en-US" sz="1600" dirty="0" err="1">
                <a:solidFill>
                  <a:schemeClr val="bg1"/>
                </a:solidFill>
              </a:rPr>
              <a:t>por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el</a:t>
            </a:r>
            <a:r>
              <a:rPr lang="en-US" sz="1600" dirty="0">
                <a:solidFill>
                  <a:schemeClr val="bg1"/>
                </a:solidFill>
              </a:rPr>
              <a:t> doble de </a:t>
            </a:r>
            <a:r>
              <a:rPr lang="en-US" sz="1600" dirty="0" err="1">
                <a:solidFill>
                  <a:schemeClr val="bg1"/>
                </a:solidFill>
              </a:rPr>
              <a:t>emisiones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seguidos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Rusia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Alemania</a:t>
            </a:r>
            <a:r>
              <a:rPr lang="en-US" sz="1600" dirty="0">
                <a:solidFill>
                  <a:schemeClr val="bg1"/>
                </a:solidFill>
              </a:rPr>
              <a:t> y </a:t>
            </a:r>
            <a:r>
              <a:rPr lang="en-US" sz="1600" dirty="0" err="1">
                <a:solidFill>
                  <a:schemeClr val="bg1"/>
                </a:solidFill>
              </a:rPr>
              <a:t>Reino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Unido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La </a:t>
            </a:r>
            <a:r>
              <a:rPr lang="en-US" sz="1600" dirty="0" err="1">
                <a:solidFill>
                  <a:schemeClr val="bg1"/>
                </a:solidFill>
              </a:rPr>
              <a:t>información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proporcionada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por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gráfico</a:t>
            </a:r>
            <a:r>
              <a:rPr lang="en-US" sz="1600" dirty="0">
                <a:solidFill>
                  <a:schemeClr val="bg1"/>
                </a:solidFill>
              </a:rPr>
              <a:t> anterior </a:t>
            </a:r>
            <a:r>
              <a:rPr lang="en-US" sz="1600" dirty="0" err="1">
                <a:solidFill>
                  <a:schemeClr val="bg1"/>
                </a:solidFill>
              </a:rPr>
              <a:t>ofrece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una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visión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parcial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qué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países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contribuyen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en</a:t>
            </a:r>
            <a:r>
              <a:rPr lang="en-US" sz="1600" dirty="0">
                <a:solidFill>
                  <a:schemeClr val="bg1"/>
                </a:solidFill>
              </a:rPr>
              <a:t> mayor o </a:t>
            </a:r>
            <a:r>
              <a:rPr lang="en-US" sz="1600" dirty="0" err="1">
                <a:solidFill>
                  <a:schemeClr val="bg1"/>
                </a:solidFill>
              </a:rPr>
              <a:t>menor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medida</a:t>
            </a:r>
            <a:r>
              <a:rPr lang="en-US" sz="1600" dirty="0">
                <a:solidFill>
                  <a:schemeClr val="bg1"/>
                </a:solidFill>
              </a:rPr>
              <a:t> al total de </a:t>
            </a:r>
            <a:r>
              <a:rPr lang="en-US" sz="1600" dirty="0" err="1">
                <a:solidFill>
                  <a:schemeClr val="bg1"/>
                </a:solidFill>
              </a:rPr>
              <a:t>emisiones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58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9361D0E-0B35-42DA-8779-9780B96F5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ECC08E-F4F5-429A-B70B-B378AC0B0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514"/>
            <a:ext cx="4767943" cy="6843486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DF2415-6FD2-475B-062D-9876D1ECD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707" y="871442"/>
            <a:ext cx="3016529" cy="5115115"/>
          </a:xfrm>
        </p:spPr>
        <p:txBody>
          <a:bodyPr anchor="ctr">
            <a:normAutofit/>
          </a:bodyPr>
          <a:lstStyle/>
          <a:p>
            <a:pPr algn="ctr"/>
            <a:r>
              <a:rPr lang="es-MX" sz="2800" b="1" dirty="0">
                <a:solidFill>
                  <a:schemeClr val="bg1">
                    <a:alpha val="60000"/>
                  </a:schemeClr>
                </a:solidFill>
              </a:rPr>
              <a:t>¿Cuáles son los países que emiten más CO₂ per cápita?</a:t>
            </a:r>
            <a:br>
              <a:rPr lang="es-MX" sz="2800" dirty="0">
                <a:solidFill>
                  <a:schemeClr val="bg1">
                    <a:alpha val="60000"/>
                  </a:schemeClr>
                </a:solidFill>
              </a:rPr>
            </a:br>
            <a:endParaRPr lang="es-AR" sz="28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5" name="Marcador de contenido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AAB1C1C8-1B78-0658-35E7-7C5AA2F03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03" y="658026"/>
            <a:ext cx="7061381" cy="316194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902810F-2690-0D85-89B4-A52B7F25B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7234" y="4183911"/>
            <a:ext cx="5673320" cy="1903229"/>
          </a:xfrm>
        </p:spPr>
        <p:txBody>
          <a:bodyPr anchor="t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lang="en-US" sz="2000" dirty="0" err="1">
                <a:solidFill>
                  <a:schemeClr val="bg1"/>
                </a:solidFill>
              </a:rPr>
              <a:t>continuación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podemos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observar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el</a:t>
            </a:r>
            <a:r>
              <a:rPr lang="en-US" sz="2000" dirty="0">
                <a:solidFill>
                  <a:schemeClr val="bg1"/>
                </a:solidFill>
              </a:rPr>
              <a:t> Top 10 de </a:t>
            </a:r>
            <a:r>
              <a:rPr lang="en-US" sz="2000" dirty="0" err="1">
                <a:solidFill>
                  <a:schemeClr val="bg1"/>
                </a:solidFill>
              </a:rPr>
              <a:t>países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según</a:t>
            </a:r>
            <a:r>
              <a:rPr lang="en-US" sz="2000" dirty="0">
                <a:solidFill>
                  <a:schemeClr val="bg1"/>
                </a:solidFill>
              </a:rPr>
              <a:t> las </a:t>
            </a:r>
            <a:r>
              <a:rPr lang="en-US" sz="2000" dirty="0" err="1">
                <a:solidFill>
                  <a:schemeClr val="bg1"/>
                </a:solidFill>
              </a:rPr>
              <a:t>emisiones</a:t>
            </a:r>
            <a:r>
              <a:rPr lang="en-US" sz="2000" dirty="0">
                <a:solidFill>
                  <a:schemeClr val="bg1"/>
                </a:solidFill>
              </a:rPr>
              <a:t> de CO₂ per capita.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En primer </a:t>
            </a:r>
            <a:r>
              <a:rPr lang="en-US" sz="2000" dirty="0" err="1">
                <a:solidFill>
                  <a:schemeClr val="bg1"/>
                </a:solidFill>
              </a:rPr>
              <a:t>lugar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encontramos</a:t>
            </a:r>
            <a:r>
              <a:rPr lang="en-US" sz="2000" dirty="0">
                <a:solidFill>
                  <a:schemeClr val="bg1"/>
                </a:solidFill>
              </a:rPr>
              <a:t> a Qatar, </a:t>
            </a:r>
            <a:r>
              <a:rPr lang="en-US" sz="2000" dirty="0" err="1">
                <a:solidFill>
                  <a:schemeClr val="bg1"/>
                </a:solidFill>
              </a:rPr>
              <a:t>seguido</a:t>
            </a:r>
            <a:r>
              <a:rPr lang="en-US" sz="2000" dirty="0">
                <a:solidFill>
                  <a:schemeClr val="bg1"/>
                </a:solidFill>
              </a:rPr>
              <a:t> de Trinidad y Tobago, </a:t>
            </a:r>
            <a:r>
              <a:rPr lang="en-US" sz="2000" dirty="0" err="1">
                <a:solidFill>
                  <a:schemeClr val="bg1"/>
                </a:solidFill>
              </a:rPr>
              <a:t>Curazao</a:t>
            </a:r>
            <a:r>
              <a:rPr lang="en-US" sz="2000" dirty="0">
                <a:solidFill>
                  <a:schemeClr val="bg1"/>
                </a:solidFill>
              </a:rPr>
              <a:t> y Kuwait.</a:t>
            </a:r>
          </a:p>
          <a:p>
            <a:pPr marL="0" indent="0" algn="ctr">
              <a:buNone/>
            </a:pPr>
            <a:r>
              <a:rPr lang="en-US" sz="2000" dirty="0" err="1">
                <a:solidFill>
                  <a:schemeClr val="bg1"/>
                </a:solidFill>
              </a:rPr>
              <a:t>Esto</a:t>
            </a:r>
            <a:r>
              <a:rPr lang="en-US" sz="2000" dirty="0">
                <a:solidFill>
                  <a:schemeClr val="bg1"/>
                </a:solidFill>
              </a:rPr>
              <a:t> se </a:t>
            </a:r>
            <a:r>
              <a:rPr lang="en-US" sz="2000" dirty="0" err="1">
                <a:solidFill>
                  <a:schemeClr val="bg1"/>
                </a:solidFill>
              </a:rPr>
              <a:t>debe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principalmente</a:t>
            </a:r>
            <a:r>
              <a:rPr lang="en-US" sz="2000" dirty="0">
                <a:solidFill>
                  <a:schemeClr val="bg1"/>
                </a:solidFill>
              </a:rPr>
              <a:t> a la </a:t>
            </a:r>
            <a:r>
              <a:rPr lang="en-US" sz="2000" dirty="0" err="1">
                <a:solidFill>
                  <a:schemeClr val="bg1"/>
                </a:solidFill>
              </a:rPr>
              <a:t>dependencia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económica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estos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países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 la </a:t>
            </a:r>
            <a:r>
              <a:rPr lang="en-US" sz="2000" dirty="0" err="1">
                <a:solidFill>
                  <a:schemeClr val="bg1"/>
                </a:solidFill>
              </a:rPr>
              <a:t>producción</a:t>
            </a:r>
            <a:r>
              <a:rPr lang="en-US" sz="2000" dirty="0">
                <a:solidFill>
                  <a:schemeClr val="bg1"/>
                </a:solidFill>
              </a:rPr>
              <a:t> y </a:t>
            </a:r>
            <a:r>
              <a:rPr lang="en-US" sz="2000" dirty="0" err="1">
                <a:solidFill>
                  <a:schemeClr val="bg1"/>
                </a:solidFill>
              </a:rPr>
              <a:t>exportación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petróleo</a:t>
            </a:r>
            <a:r>
              <a:rPr lang="en-US" sz="2000" dirty="0">
                <a:solidFill>
                  <a:schemeClr val="bg1"/>
                </a:solidFill>
              </a:rPr>
              <a:t> y gas natural.</a:t>
            </a:r>
          </a:p>
        </p:txBody>
      </p:sp>
    </p:spTree>
    <p:extLst>
      <p:ext uri="{BB962C8B-B14F-4D97-AF65-F5344CB8AC3E}">
        <p14:creationId xmlns:p14="http://schemas.microsoft.com/office/powerpoint/2010/main" val="238479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9361D0E-0B35-42DA-8779-9780B96F5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ECC08E-F4F5-429A-B70B-B378AC0B0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514"/>
            <a:ext cx="4767943" cy="6843486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CB74CF-3A2C-BEA5-518E-B6324D65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707" y="871442"/>
            <a:ext cx="3016529" cy="5115115"/>
          </a:xfrm>
        </p:spPr>
        <p:txBody>
          <a:bodyPr anchor="ctr">
            <a:normAutofit/>
          </a:bodyPr>
          <a:lstStyle/>
          <a:p>
            <a:pPr algn="ctr"/>
            <a:r>
              <a:rPr lang="es-MX" sz="2800" b="1" dirty="0">
                <a:solidFill>
                  <a:schemeClr val="bg1">
                    <a:alpha val="60000"/>
                  </a:schemeClr>
                </a:solidFill>
              </a:rPr>
              <a:t>¿Cuáles son las regiones que emiten mayor cantidad de CO₂?</a:t>
            </a:r>
            <a:br>
              <a:rPr lang="es-MX" sz="2800" dirty="0">
                <a:solidFill>
                  <a:schemeClr val="bg1">
                    <a:alpha val="60000"/>
                  </a:schemeClr>
                </a:solidFill>
              </a:rPr>
            </a:br>
            <a:endParaRPr lang="es-AR" sz="28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5" name="Marcador de contenido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877E12C8-0BB9-0552-83BE-CFE23F344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117" y="231515"/>
            <a:ext cx="6086037" cy="426022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DC05BF-F762-758A-A51D-95A4E5FBC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9598" y="4723256"/>
            <a:ext cx="5673320" cy="1903229"/>
          </a:xfrm>
        </p:spPr>
        <p:txBody>
          <a:bodyPr anchor="t">
            <a:normAutofit fontScale="77500" lnSpcReduction="20000"/>
          </a:bodyPr>
          <a:lstStyle/>
          <a:p>
            <a:pPr marL="0" indent="0" algn="ctr">
              <a:buNone/>
            </a:pPr>
            <a:r>
              <a:rPr lang="es-MX" sz="2000" dirty="0">
                <a:solidFill>
                  <a:schemeClr val="bg1"/>
                </a:solidFill>
              </a:rPr>
              <a:t>El gráfico muestra las emisiones totales de dióxido de carbono (CO₂) por región en kilotoneladas (</a:t>
            </a:r>
            <a:r>
              <a:rPr lang="es-MX" sz="2000" dirty="0" err="1">
                <a:solidFill>
                  <a:schemeClr val="bg1"/>
                </a:solidFill>
              </a:rPr>
              <a:t>kt</a:t>
            </a:r>
            <a:r>
              <a:rPr lang="es-MX" sz="2000" dirty="0">
                <a:solidFill>
                  <a:schemeClr val="bg1"/>
                </a:solidFill>
              </a:rPr>
              <a:t>).</a:t>
            </a:r>
          </a:p>
          <a:p>
            <a:pPr marL="0" indent="0" algn="ctr">
              <a:buNone/>
            </a:pPr>
            <a:r>
              <a:rPr lang="es-MX" sz="2000" dirty="0">
                <a:solidFill>
                  <a:schemeClr val="bg1"/>
                </a:solidFill>
              </a:rPr>
              <a:t>Asia encabeza la lista, seguido de Europa y América del Norte. Esto se debe a que los países de estas regiones tienen una economía industrializada y altos niveles de consumo energético.</a:t>
            </a:r>
          </a:p>
          <a:p>
            <a:pPr marL="0" indent="0" algn="ctr">
              <a:buNone/>
            </a:pPr>
            <a:r>
              <a:rPr lang="es-MX" sz="2000" dirty="0">
                <a:solidFill>
                  <a:schemeClr val="bg1"/>
                </a:solidFill>
              </a:rPr>
              <a:t>En menor escala, le siguen África y América Latina. Siendo regiones compuestas por países en crecimiento económico y demográfico.</a:t>
            </a:r>
          </a:p>
        </p:txBody>
      </p:sp>
    </p:spTree>
    <p:extLst>
      <p:ext uri="{BB962C8B-B14F-4D97-AF65-F5344CB8AC3E}">
        <p14:creationId xmlns:p14="http://schemas.microsoft.com/office/powerpoint/2010/main" val="157245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9361D0E-0B35-42DA-8779-9780B96F5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ECC08E-F4F5-429A-B70B-B378AC0B0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514"/>
            <a:ext cx="4767943" cy="6843486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2AD039-0B14-035D-E0E2-4EACC2C0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707" y="871442"/>
            <a:ext cx="3016529" cy="5115115"/>
          </a:xfrm>
        </p:spPr>
        <p:txBody>
          <a:bodyPr anchor="ctr">
            <a:normAutofit/>
          </a:bodyPr>
          <a:lstStyle/>
          <a:p>
            <a:pPr algn="ctr"/>
            <a:r>
              <a:rPr lang="es-MX" sz="2800" b="1" dirty="0">
                <a:solidFill>
                  <a:schemeClr val="bg1">
                    <a:alpha val="60000"/>
                  </a:schemeClr>
                </a:solidFill>
              </a:rPr>
              <a:t>¿Hay alguna relación entre las fuentes de emisiones?</a:t>
            </a:r>
            <a:br>
              <a:rPr lang="es-MX" sz="2800" dirty="0">
                <a:solidFill>
                  <a:schemeClr val="bg1">
                    <a:alpha val="60000"/>
                  </a:schemeClr>
                </a:solidFill>
              </a:rPr>
            </a:br>
            <a:endParaRPr lang="es-AR" sz="28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5" name="Marcador de contenido 4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E39BE7D8-5279-5CA3-969C-6224C3480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813" y="500804"/>
            <a:ext cx="6923639" cy="377101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F88D1A9-D707-E8B5-1BB0-345ED69DB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973" y="4453967"/>
            <a:ext cx="5673320" cy="1903229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s-MX" sz="2000" dirty="0">
                <a:solidFill>
                  <a:schemeClr val="bg1"/>
                </a:solidFill>
              </a:rPr>
              <a:t>Esta matriz permite analizar cómo se relacionan entre sí las diferentes categorías de emisiones y cómo influyen unas sobre otras.</a:t>
            </a:r>
          </a:p>
          <a:p>
            <a:pPr marL="0" indent="0" algn="ctr">
              <a:buNone/>
            </a:pPr>
            <a:r>
              <a:rPr lang="es-MX" sz="2000" dirty="0">
                <a:solidFill>
                  <a:schemeClr val="bg1"/>
                </a:solidFill>
              </a:rPr>
              <a:t>Estas fuentes de emisiones están correlacionadas y pueden tener efectos acumulativos en el aumento de los niveles de CO₂ en la atmósfera.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712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895</Words>
  <Application>Microsoft Office PowerPoint</Application>
  <PresentationFormat>Panorámica</PresentationFormat>
  <Paragraphs>46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Tema de Office</vt:lpstr>
      <vt:lpstr>Proyecto: Emisiones de CO₂</vt:lpstr>
      <vt:lpstr>Contexto y problema comercial</vt:lpstr>
      <vt:lpstr>Preguntas de interés</vt:lpstr>
      <vt:lpstr>¿Cómo han cambiado las emisiones de CO₂ a lo largo del tiempo? </vt:lpstr>
      <vt:lpstr>¿Cuáles son las principales fuentes de emisiones de CO₂?</vt:lpstr>
      <vt:lpstr>¿Cuáles son los países que emiten la mayor cantidad de CO₂?</vt:lpstr>
      <vt:lpstr>¿Cuáles son los países que emiten más CO₂ per cápita? </vt:lpstr>
      <vt:lpstr>¿Cuáles son las regiones que emiten mayor cantidad de CO₂? </vt:lpstr>
      <vt:lpstr>¿Hay alguna relación entre las fuentes de emisiones? </vt:lpstr>
      <vt:lpstr>Insights obtenidos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Emisiones de CO₂</dc:title>
  <dc:creator>Brian Cabral</dc:creator>
  <cp:lastModifiedBy>Brian Cabral</cp:lastModifiedBy>
  <cp:revision>7</cp:revision>
  <dcterms:created xsi:type="dcterms:W3CDTF">2023-07-15T03:54:47Z</dcterms:created>
  <dcterms:modified xsi:type="dcterms:W3CDTF">2023-07-22T17:58:26Z</dcterms:modified>
</cp:coreProperties>
</file>