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aleway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.fntdata"/><Relationship Id="rId6" Type="http://schemas.openxmlformats.org/officeDocument/2006/relationships/slide" Target="slides/slide1.xml"/><Relationship Id="rId18" Type="http://schemas.openxmlformats.org/officeDocument/2006/relationships/font" Target="fonts/Raleway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0b20b2c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0b20b2c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cab48c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2cab48c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2cab48c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2cab48c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cab48c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cab48c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cab48c9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cab48c9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12f04b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812f04b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12e4a5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12e4a5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276800" y="1391175"/>
            <a:ext cx="104208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Ch 5. Data Structures Pt. 1</a:t>
            </a:r>
            <a:endParaRPr sz="5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             Arrays</a:t>
            </a:r>
            <a:endParaRPr sz="5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24350" y="3262100"/>
            <a:ext cx="58092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2. Arrays, Methods, and User Interaction</a:t>
            </a:r>
            <a:endParaRPr sz="3500">
              <a:solidFill>
                <a:srgbClr val="FFFF00"/>
              </a:solidFill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Pg. 53 - 54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-259925" y="11030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Array Declaration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3400" y="1048200"/>
            <a:ext cx="78372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&lt;data_type&gt;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&lt;id&gt;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&lt;data_type&gt;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&lt;capacity&gt;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10500" y="1756475"/>
            <a:ext cx="492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19238" y="223347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130638" y="223347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013338" y="223347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052438" y="223347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091538" y="223347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913550" y="3147175"/>
            <a:ext cx="53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0    1    2    3    4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415900" y="240882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352050" y="240882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288200" y="240882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49100" y="240882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254950" y="240882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2275" y="3785625"/>
            <a:ext cx="77898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38200" y="1379450"/>
            <a:ext cx="492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291300" y="2292100"/>
            <a:ext cx="738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685625" y="354425"/>
            <a:ext cx="49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Accessing</a:t>
            </a: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 array</a:t>
            </a: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194488" y="113422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05888" y="113422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988588" y="113422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027688" y="113422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066788" y="1134225"/>
            <a:ext cx="960900" cy="873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391150" y="130957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327300" y="130957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263450" y="130957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224350" y="130957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230200" y="1309575"/>
            <a:ext cx="5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-84550" y="1060250"/>
            <a:ext cx="4713900" cy="17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Create a program called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 u="sng">
                <a:latin typeface="Courier New"/>
                <a:ea typeface="Courier New"/>
                <a:cs typeface="Courier New"/>
                <a:sym typeface="Courier New"/>
              </a:rPr>
              <a:t>ArraysAndMethods</a:t>
            </a:r>
            <a:r>
              <a:rPr b="1" lang="en" sz="2800" u="sng">
                <a:latin typeface="Courier New"/>
                <a:ea typeface="Courier New"/>
                <a:cs typeface="Courier New"/>
                <a:sym typeface="Courier New"/>
              </a:rPr>
              <a:t>.java</a:t>
            </a:r>
            <a:endParaRPr b="1" sz="2800" u="sng"/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4740900" y="280475"/>
            <a:ext cx="3837000" cy="4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- </a:t>
            </a:r>
            <a:r>
              <a:rPr b="1" lang="en" sz="2500" u="sng"/>
              <a:t>Ask</a:t>
            </a:r>
            <a:r>
              <a:rPr b="1" lang="en" sz="2500"/>
              <a:t> </a:t>
            </a:r>
            <a:r>
              <a:rPr lang="en" sz="2500"/>
              <a:t>the user to enter the total number of scores to store.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- </a:t>
            </a:r>
            <a:r>
              <a:rPr b="1" lang="en" sz="2500" u="sng"/>
              <a:t>Ask</a:t>
            </a:r>
            <a:r>
              <a:rPr b="1" lang="en" sz="2500"/>
              <a:t> </a:t>
            </a:r>
            <a:r>
              <a:rPr lang="en" sz="2500"/>
              <a:t>for each score and store them in an array of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ints.</a:t>
            </a:r>
            <a:r>
              <a:rPr lang="en" sz="2500"/>
              <a:t>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- </a:t>
            </a:r>
            <a:r>
              <a:rPr lang="en" sz="2500"/>
              <a:t>Print the contents of the array. 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- </a:t>
            </a:r>
            <a:r>
              <a:rPr b="1" lang="en" sz="2500" u="sng"/>
              <a:t>Perform</a:t>
            </a:r>
            <a:r>
              <a:rPr b="1" lang="en" sz="2500"/>
              <a:t> </a:t>
            </a:r>
            <a:r>
              <a:rPr lang="en" sz="2500"/>
              <a:t>the average and the final grade			(letter grade).</a:t>
            </a:r>
            <a:endParaRPr sz="2500"/>
          </a:p>
        </p:txBody>
      </p:sp>
      <p:sp>
        <p:nvSpPr>
          <p:cNvPr id="103" name="Google Shape;103;p16"/>
          <p:cNvSpPr txBox="1"/>
          <p:nvPr/>
        </p:nvSpPr>
        <p:spPr>
          <a:xfrm>
            <a:off x="4780275" y="4288725"/>
            <a:ext cx="1363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143700" y="1173800"/>
            <a:ext cx="9000300" cy="5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 </a:t>
            </a: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1) print()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method will take an array of ints as a parameter and it will print the content of the array provided in the parameter.*/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 2</a:t>
            </a: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getAVG()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method will take an array of ints as a parameter and it will return a double (representing the calculated average).*/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52050" y="25205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Translate</a:t>
            </a: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the code into methods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43700" y="1173800"/>
            <a:ext cx="90003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 3</a:t>
            </a: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getGradeByAVG()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method will take a double as a parameter (average) and it will return a character representing the letter grade .*/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 4) findMaxGrade()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 method will take an array of ints as a parameter and it will return the largest value from the array.*/</a:t>
            </a:r>
            <a:endParaRPr sz="1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52050" y="25205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Translate</a:t>
            </a: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the code into methods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56375" y="-279175"/>
            <a:ext cx="3930600" cy="19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700"/>
          </a:p>
        </p:txBody>
      </p:sp>
      <p:sp>
        <p:nvSpPr>
          <p:cNvPr id="121" name="Google Shape;121;p19"/>
          <p:cNvSpPr txBox="1"/>
          <p:nvPr/>
        </p:nvSpPr>
        <p:spPr>
          <a:xfrm>
            <a:off x="431550" y="1242125"/>
            <a:ext cx="82809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PS C:\Users\...\desktop&gt; </a:t>
            </a:r>
            <a:r>
              <a:rPr lang="en" sz="2100">
                <a:solidFill>
                  <a:schemeClr val="accent6"/>
                </a:solidFill>
              </a:rPr>
              <a:t>javac</a:t>
            </a:r>
            <a:r>
              <a:rPr lang="en" sz="2100">
                <a:solidFill>
                  <a:schemeClr val="lt1"/>
                </a:solidFill>
              </a:rPr>
              <a:t> ArraysAndMethods.java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PS C:\Users\...\desktop&gt; </a:t>
            </a:r>
            <a:r>
              <a:rPr lang="en" sz="2100">
                <a:solidFill>
                  <a:schemeClr val="accent6"/>
                </a:solidFill>
              </a:rPr>
              <a:t>java</a:t>
            </a:r>
            <a:r>
              <a:rPr lang="en" sz="2100">
                <a:solidFill>
                  <a:schemeClr val="lt1"/>
                </a:solidFill>
              </a:rPr>
              <a:t> </a:t>
            </a:r>
            <a:r>
              <a:rPr lang="en" sz="2100">
                <a:solidFill>
                  <a:schemeClr val="lt1"/>
                </a:solidFill>
              </a:rPr>
              <a:t>ArraysAndMethods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Enter the total number of scores: 2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Score: 100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Score: 95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Scores: 100, 95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Sum: 195.0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Average grade: 97.5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Letter grade: A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Highest score: 100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878238" y="436000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780275" y="4288725"/>
            <a:ext cx="1363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250" y="537425"/>
            <a:ext cx="3983925" cy="3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568B17"/>
      </a:dk1>
      <a:lt1>
        <a:srgbClr val="FFFFFF"/>
      </a:lt1>
      <a:dk2>
        <a:srgbClr val="346337"/>
      </a:dk2>
      <a:lt2>
        <a:srgbClr val="FFFFFF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