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83880" y="1075320"/>
            <a:ext cx="7175520" cy="3428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50000"/>
              </a:lnSpc>
            </a:pPr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Unità Formativa (UF)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Docente: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 argomento: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35920" y="1126080"/>
            <a:ext cx="567180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 Argomento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527280" y="2474280"/>
            <a:ext cx="208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55c21"/>
            </a:solidFill>
            <a:round/>
            <a:headEnd len="med" type="diamond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Contenuto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/>
          </p:nvPr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6E7F28D9-1FE0-45D9-BEE1-C1BADDC0F503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-11160" y="887040"/>
            <a:ext cx="741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ba3b21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-11160" y="887040"/>
            <a:ext cx="55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55c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Num"/>
          </p:nvPr>
        </p:nvSpPr>
        <p:spPr>
          <a:xfrm>
            <a:off x="4023360" y="4593960"/>
            <a:ext cx="1096920" cy="549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77452C58-2210-4B8B-8BEC-14803A579A0F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euipo.europa.eu/ohimportal/it/databases" TargetMode="External"/><Relationship Id="rId2" Type="http://schemas.openxmlformats.org/officeDocument/2006/relationships/hyperlink" Target="https://www.euipo.europa.eu/ohimportal/it/web/guest/apply-now" TargetMode="External"/><Relationship Id="rId3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hyperlink" Target="https://www.tmdn.org/tmview/welcome.html?lang=it" TargetMode="External"/><Relationship Id="rId4" Type="http://schemas.openxmlformats.org/officeDocument/2006/relationships/hyperlink" Target="https://www.tmdn.org/tmview/welcome.html?lang=it" TargetMode="External"/><Relationship Id="rId5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euipo.europa.eu/eSearch/#advanced/trademarks/1/100/n1=MarkVerbalElementText&amp;v1=JUST%20DO%20IT&amp;o1=AND&amp;c1=CONTAINS&amp;sf=ApplicationNumber&amp;so=asc" TargetMode="External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uipo.europa.eu/eSearch/#advanced/trademarks/1/100/n1=MarkFeature&amp;v1=Sound&amp;o1=AND&amp;n2=MarkCurrentStatusCode&amp;v2=%22Registered%22&amp;o2=AND&amp;sf=ApplicationDate&amp;so=desc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83880" y="1075320"/>
            <a:ext cx="7175520" cy="3428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50000"/>
              </a:lnSpc>
            </a:pP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Avv. Luca Valente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Copyright e norme giuridiche del mondo digitale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0027937B-BADD-41AB-8A04-D7B4FEB2F983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/>
        </p:blipFill>
        <p:spPr>
          <a:xfrm>
            <a:off x="2104920" y="1152360"/>
            <a:ext cx="4933440" cy="32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FB87AF9F-6A35-45EC-8B0F-6A8EB5B4F5C0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97" name="Picture 1" descr=""/>
          <p:cNvPicPr/>
          <p:nvPr/>
        </p:nvPicPr>
        <p:blipFill>
          <a:blip r:embed="rId1"/>
          <a:stretch/>
        </p:blipFill>
        <p:spPr>
          <a:xfrm>
            <a:off x="2743200" y="1428480"/>
            <a:ext cx="3657600" cy="276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C9336B23-5C36-47A6-867B-879C3C790262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336960" y="1409760"/>
            <a:ext cx="3511800" cy="2014200"/>
          </a:xfrm>
          <a:prstGeom prst="rect">
            <a:avLst/>
          </a:prstGeom>
          <a:ln>
            <a:noFill/>
          </a:ln>
        </p:spPr>
      </p:pic>
      <p:pic>
        <p:nvPicPr>
          <p:cNvPr id="201" name="Picture 3" descr=""/>
          <p:cNvPicPr/>
          <p:nvPr/>
        </p:nvPicPr>
        <p:blipFill>
          <a:blip r:embed="rId2"/>
          <a:stretch/>
        </p:blipFill>
        <p:spPr>
          <a:xfrm>
            <a:off x="4412880" y="1409760"/>
            <a:ext cx="4181040" cy="23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62131937-7368-49E1-A5AA-3376D3B52280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04" name="Picture 1" descr=""/>
          <p:cNvPicPr/>
          <p:nvPr/>
        </p:nvPicPr>
        <p:blipFill>
          <a:blip r:embed="rId1"/>
          <a:stretch/>
        </p:blipFill>
        <p:spPr>
          <a:xfrm>
            <a:off x="2157480" y="1452600"/>
            <a:ext cx="4828680" cy="223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D6A6559D-2EF9-4B85-A61F-240087515CE6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1306080" y="1371240"/>
            <a:ext cx="4212000" cy="200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C2FE5FF2-3D15-4AFD-87A0-4E0C475AC3A8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10" name="Picture 1" descr=""/>
          <p:cNvPicPr/>
          <p:nvPr/>
        </p:nvPicPr>
        <p:blipFill>
          <a:blip r:embed="rId1"/>
          <a:stretch/>
        </p:blipFill>
        <p:spPr>
          <a:xfrm>
            <a:off x="681480" y="1323720"/>
            <a:ext cx="3615120" cy="165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5BBFAFBB-747E-4526-A740-A5E0DE653729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2158920" y="1310760"/>
            <a:ext cx="293328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9B4E0113-ED65-4975-89DE-BEB7440335C2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16" name="Picture 1" descr=""/>
          <p:cNvPicPr/>
          <p:nvPr/>
        </p:nvPicPr>
        <p:blipFill>
          <a:blip r:embed="rId1"/>
          <a:stretch/>
        </p:blipFill>
        <p:spPr>
          <a:xfrm>
            <a:off x="2709720" y="1228320"/>
            <a:ext cx="3723840" cy="30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595B5A9E-1BA3-4641-8853-D7F5F0D154CD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19" name="Picture 2" descr=""/>
          <p:cNvPicPr/>
          <p:nvPr/>
        </p:nvPicPr>
        <p:blipFill>
          <a:blip r:embed="rId1"/>
          <a:stretch/>
        </p:blipFill>
        <p:spPr>
          <a:xfrm>
            <a:off x="2300400" y="1323720"/>
            <a:ext cx="4543200" cy="28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67230A45-9930-46AA-9CA7-DF1A792F67D2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286000" y="1548360"/>
            <a:ext cx="4571640" cy="18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92d2"/>
                </a:solidFill>
                <a:latin typeface="Arial"/>
                <a:ea typeface="Arial"/>
              </a:rPr>
              <a:t>Useful links:</a:t>
            </a:r>
            <a:br/>
            <a:br/>
            <a:br/>
            <a:r>
              <a:rPr b="0" lang="it-IT" sz="1400" spc="-1" strike="noStrike" u="sng">
                <a:solidFill>
                  <a:srgbClr val="1155cc"/>
                </a:solidFill>
                <a:uFillTx/>
                <a:latin typeface="Arial"/>
                <a:ea typeface="Arial"/>
                <a:hlinkClick r:id="rId1"/>
              </a:rPr>
              <a:t>https://euipo.europa.eu/ohimportal/it/databases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 (per controllare se ci sono marchi registrati)</a:t>
            </a:r>
            <a:br/>
            <a:br/>
            <a:r>
              <a:rPr b="0" lang="it-IT" sz="1400" spc="-1" strike="noStrike" u="sng">
                <a:solidFill>
                  <a:srgbClr val="1155cc"/>
                </a:solidFill>
                <a:uFillTx/>
                <a:latin typeface="Arial"/>
                <a:ea typeface="Arial"/>
                <a:hlinkClick r:id="rId2"/>
              </a:rPr>
              <a:t>https://www.euipo.europa.eu/ohimportal/it/web/guest/apply-now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 (per presentare domanda di un marchio europeo)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735920" y="1126080"/>
            <a:ext cx="56718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Group 2"/>
          <p:cNvGrpSpPr/>
          <p:nvPr/>
        </p:nvGrpSpPr>
        <p:grpSpPr>
          <a:xfrm>
            <a:off x="4392000" y="4300920"/>
            <a:ext cx="358920" cy="585360"/>
            <a:chOff x="4392000" y="4300920"/>
            <a:chExt cx="358920" cy="585360"/>
          </a:xfrm>
        </p:grpSpPr>
        <p:sp>
          <p:nvSpPr>
            <p:cNvPr id="160" name="CustomShape 3"/>
            <p:cNvSpPr/>
            <p:nvPr/>
          </p:nvSpPr>
          <p:spPr>
            <a:xfrm>
              <a:off x="4500360" y="4796280"/>
              <a:ext cx="142560" cy="313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4500360" y="4748040"/>
              <a:ext cx="142560" cy="313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4500360" y="4844880"/>
              <a:ext cx="142560" cy="4140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4505400" y="4507200"/>
              <a:ext cx="132480" cy="22356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4392000" y="4300920"/>
              <a:ext cx="358920" cy="429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02336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BF55DC77-BB2F-4520-B4C8-1E114FC173AB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762120" y="1991880"/>
            <a:ext cx="43732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8000" spc="-1" strike="noStrike">
                <a:solidFill>
                  <a:srgbClr val="f55c21"/>
                </a:solidFill>
                <a:latin typeface="Encode Sans"/>
                <a:ea typeface="Encode Sans"/>
              </a:rPr>
              <a:t>GRAZIE!</a:t>
            </a:r>
            <a:endParaRPr b="0" lang="it-IT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5" name="Group 3"/>
          <p:cNvGrpSpPr/>
          <p:nvPr/>
        </p:nvGrpSpPr>
        <p:grpSpPr>
          <a:xfrm>
            <a:off x="5397120" y="1023120"/>
            <a:ext cx="2668320" cy="2466360"/>
            <a:chOff x="5397120" y="1023120"/>
            <a:chExt cx="2668320" cy="2466360"/>
          </a:xfrm>
        </p:grpSpPr>
        <p:sp>
          <p:nvSpPr>
            <p:cNvPr id="226" name="CustomShape 4"/>
            <p:cNvSpPr/>
            <p:nvPr/>
          </p:nvSpPr>
          <p:spPr>
            <a:xfrm>
              <a:off x="5397120" y="1958040"/>
              <a:ext cx="624240" cy="14000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5"/>
            <p:cNvSpPr/>
            <p:nvPr/>
          </p:nvSpPr>
          <p:spPr>
            <a:xfrm>
              <a:off x="6114600" y="1023120"/>
              <a:ext cx="1950840" cy="2466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Picture 1" descr=""/>
          <p:cNvPicPr/>
          <p:nvPr/>
        </p:nvPicPr>
        <p:blipFill>
          <a:blip r:embed="rId1"/>
          <a:stretch/>
        </p:blipFill>
        <p:spPr>
          <a:xfrm>
            <a:off x="3440880" y="1661760"/>
            <a:ext cx="1714320" cy="2609640"/>
          </a:xfrm>
          <a:prstGeom prst="rect">
            <a:avLst/>
          </a:prstGeom>
          <a:ln>
            <a:noFill/>
          </a:ln>
        </p:spPr>
      </p:pic>
      <p:sp>
        <p:nvSpPr>
          <p:cNvPr id="167" name="TextShape 2"/>
          <p:cNvSpPr txBox="1"/>
          <p:nvPr/>
        </p:nvSpPr>
        <p:spPr>
          <a:xfrm>
            <a:off x="446400" y="997200"/>
            <a:ext cx="7599600" cy="34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Concetto chiave: </a:t>
            </a: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Capacità distintiva </a:t>
            </a: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(distinctiveness)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0B2C9686-3A22-4307-920F-AB73F50D6F94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Picture 1" descr=""/>
          <p:cNvPicPr/>
          <p:nvPr/>
        </p:nvPicPr>
        <p:blipFill>
          <a:blip r:embed="rId1"/>
          <a:stretch/>
        </p:blipFill>
        <p:spPr>
          <a:xfrm>
            <a:off x="930600" y="1398240"/>
            <a:ext cx="1923840" cy="1580760"/>
          </a:xfrm>
          <a:prstGeom prst="rect">
            <a:avLst/>
          </a:prstGeom>
          <a:ln>
            <a:noFill/>
          </a:ln>
        </p:spPr>
      </p:pic>
      <p:sp>
        <p:nvSpPr>
          <p:cNvPr id="171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8ACD3795-0E3F-4ECF-8415-581DCCE1D3D6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72" name="Picture 2" descr=""/>
          <p:cNvPicPr/>
          <p:nvPr/>
        </p:nvPicPr>
        <p:blipFill>
          <a:blip r:embed="rId2"/>
          <a:stretch/>
        </p:blipFill>
        <p:spPr>
          <a:xfrm>
            <a:off x="4393800" y="1523880"/>
            <a:ext cx="1895040" cy="209520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4393800" y="3288960"/>
            <a:ext cx="3256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 u="sng">
                <a:solidFill>
                  <a:srgbClr val="1155cc"/>
                </a:solidFill>
                <a:uFillTx/>
                <a:latin typeface="Arial"/>
                <a:ea typeface="Arial"/>
                <a:hlinkClick r:id="rId3"/>
              </a:rPr>
              <a:t>Banca dati per vedere se un marchio è registrato: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 u="sng">
                <a:solidFill>
                  <a:srgbClr val="1155cc"/>
                </a:solidFill>
                <a:uFillTx/>
                <a:latin typeface="Arial"/>
                <a:ea typeface="Arial"/>
                <a:hlinkClick r:id="rId4"/>
              </a:rPr>
              <a:t> https://www.tmdn.org/tmview/welcome.html?lang=it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9B6CFF2A-E481-455C-AE43-3CAAB67FC386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76" name="Picture 1" descr=""/>
          <p:cNvPicPr/>
          <p:nvPr/>
        </p:nvPicPr>
        <p:blipFill>
          <a:blip r:embed="rId1"/>
          <a:stretch/>
        </p:blipFill>
        <p:spPr>
          <a:xfrm>
            <a:off x="754920" y="1592640"/>
            <a:ext cx="2466720" cy="1723680"/>
          </a:xfrm>
          <a:prstGeom prst="rect">
            <a:avLst/>
          </a:prstGeom>
          <a:ln>
            <a:noFill/>
          </a:ln>
        </p:spPr>
      </p:pic>
      <p:pic>
        <p:nvPicPr>
          <p:cNvPr id="177" name="Picture 2" descr=""/>
          <p:cNvPicPr/>
          <p:nvPr/>
        </p:nvPicPr>
        <p:blipFill>
          <a:blip r:embed="rId2"/>
          <a:stretch/>
        </p:blipFill>
        <p:spPr>
          <a:xfrm>
            <a:off x="4073760" y="1592640"/>
            <a:ext cx="1590840" cy="18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984400" y="1232280"/>
            <a:ext cx="2434320" cy="2678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it-IT" sz="2400" spc="-1" strike="noStrike">
                <a:solidFill>
                  <a:srgbClr val="000000"/>
                </a:solidFill>
                <a:latin typeface="Georgia"/>
                <a:ea typeface="Encode Sans ExtraLight"/>
              </a:rPr>
              <a:t>Word Marks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eorgia"/>
                <a:ea typeface="Encode Sans ExtraLight"/>
              </a:rPr>
              <a:t>Nike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Arial"/>
              <a:buChar char="•"/>
            </a:pPr>
            <a:r>
              <a:rPr b="0" lang="it-IT" sz="2400" spc="-1" strike="noStrike" u="sng">
                <a:solidFill>
                  <a:srgbClr val="1155cc"/>
                </a:solidFill>
                <a:uFillTx/>
                <a:latin typeface="Georgia"/>
                <a:ea typeface="Encode Sans ExtraLight"/>
                <a:hlinkClick r:id="rId1"/>
              </a:rPr>
              <a:t>Just do it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eorgia"/>
                <a:ea typeface="Encode Sans ExtraLight"/>
              </a:rPr>
              <a:t>Louis Vuitton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eorgia"/>
                <a:ea typeface="Encode Sans ExtraLight"/>
              </a:rPr>
              <a:t>Fiat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214E44FC-8014-4644-90A7-D420780C3D43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DA5BDBF7-B025-4107-80E4-3708DC387288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83" name="Picture 1" descr=""/>
          <p:cNvPicPr/>
          <p:nvPr/>
        </p:nvPicPr>
        <p:blipFill>
          <a:blip r:embed="rId1"/>
          <a:stretch/>
        </p:blipFill>
        <p:spPr>
          <a:xfrm>
            <a:off x="2314440" y="1133640"/>
            <a:ext cx="4514400" cy="287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326CD587-DD98-4A4B-85B7-DFE819484402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71480" y="2100240"/>
            <a:ext cx="4571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Georgia"/>
              </a:rPr>
              <a:t>Examples on </a:t>
            </a:r>
            <a:r>
              <a:rPr b="0" lang="it-IT" sz="1800" spc="-1" strike="noStrike" u="sng">
                <a:solidFill>
                  <a:srgbClr val="1155cc"/>
                </a:solidFill>
                <a:uFillTx/>
                <a:latin typeface="Georgia"/>
                <a:hlinkClick r:id="rId1"/>
              </a:rPr>
              <a:t>EUIPO website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035720" y="1414080"/>
            <a:ext cx="2410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2b618b"/>
                </a:solidFill>
                <a:latin typeface="Arial"/>
                <a:ea typeface="Arial"/>
              </a:rPr>
              <a:t>Sound Marks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188" name="Picture 3" descr=""/>
          <p:cNvPicPr/>
          <p:nvPr/>
        </p:nvPicPr>
        <p:blipFill>
          <a:blip r:embed="rId2"/>
          <a:stretch/>
        </p:blipFill>
        <p:spPr>
          <a:xfrm>
            <a:off x="5343480" y="1675800"/>
            <a:ext cx="2218680" cy="267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Trade Marks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957AA5B7-9882-4530-9E07-5343CAC8F96C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91" name="Picture 1" descr=""/>
          <p:cNvPicPr/>
          <p:nvPr/>
        </p:nvPicPr>
        <p:blipFill>
          <a:blip r:embed="rId1"/>
          <a:stretch/>
        </p:blipFill>
        <p:spPr>
          <a:xfrm>
            <a:off x="2105280" y="1209240"/>
            <a:ext cx="4447440" cy="308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LibreOffice/6.3.4.2$Windows_X86_64 LibreOffice_project/60da17e045e08f1793c57c00ba83cdfce946d0aa</Application>
  <Words>180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Flori</dc:creator>
  <dc:description/>
  <dc:language>it-IT</dc:language>
  <cp:lastModifiedBy/>
  <dcterms:modified xsi:type="dcterms:W3CDTF">2021-11-29T10:55:49Z</dcterms:modified>
  <cp:revision>12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