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Unità Formativa (UF)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35920" y="1126080"/>
            <a:ext cx="56718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527280" y="2474280"/>
            <a:ext cx="20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C80D7DFF-12FB-491C-B220-D804F5B1FD4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38520" cy="3107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0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0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407480" y="1200240"/>
            <a:ext cx="3638520" cy="3107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0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0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AE9642E-3849-4E12-AADF-6F3ED37E2443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/>
          </p:nvPr>
        </p:nvSpPr>
        <p:spPr>
          <a:xfrm>
            <a:off x="402336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4C9960B7-A4FE-4320-896F-58D35F65550A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youtu.be/QJhbHMn6dGk" TargetMode="External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br/>
            <a:r>
              <a:rPr b="1" lang="it-IT" sz="2400" spc="-1" strike="noStrike">
                <a:solidFill>
                  <a:srgbClr val="002060"/>
                </a:solidFill>
                <a:latin typeface="Encode Sans"/>
                <a:ea typeface="Encode Sans"/>
              </a:rPr>
              <a:t>Avv. Luca Valente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Copyright e norme giuridiche del mondo digitale</a:t>
            </a:r>
            <a:br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E5F82B3-2E1A-4DFD-B74D-7F18722B9194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31" name="Picture 1" descr=""/>
          <p:cNvPicPr/>
          <p:nvPr/>
        </p:nvPicPr>
        <p:blipFill>
          <a:blip r:embed="rId1"/>
          <a:stretch/>
        </p:blipFill>
        <p:spPr>
          <a:xfrm>
            <a:off x="2173680" y="1051560"/>
            <a:ext cx="5622120" cy="340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58AE219-431F-4F0B-BFE5-D19218D11066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34" name="Picture 1" descr=""/>
          <p:cNvPicPr/>
          <p:nvPr/>
        </p:nvPicPr>
        <p:blipFill>
          <a:blip r:embed="rId1"/>
          <a:stretch/>
        </p:blipFill>
        <p:spPr>
          <a:xfrm>
            <a:off x="2700720" y="1172160"/>
            <a:ext cx="5083920" cy="342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E146CA1D-F760-49B9-B7B7-FDA43265464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169640" y="1786320"/>
            <a:ext cx="568800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Arial"/>
              </a:rPr>
              <a:t>what if you do not carefully assess your IP strategy carefully...?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1"/>
              </a:rPr>
              <a:t>https://youtu.be/QJhbHMn6dGk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02336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F3D5755-F8BD-4CB3-BC28-DB1E7778B6E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762120" y="1991880"/>
            <a:ext cx="43732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8000" spc="-1" strike="noStrike">
                <a:solidFill>
                  <a:srgbClr val="f55c21"/>
                </a:solidFill>
                <a:latin typeface="Encode Sans"/>
                <a:ea typeface="Encode Sans"/>
              </a:rPr>
              <a:t>GRAZIE!</a:t>
            </a:r>
            <a:endParaRPr b="0" lang="it-IT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0" name="Group 3"/>
          <p:cNvGrpSpPr/>
          <p:nvPr/>
        </p:nvGrpSpPr>
        <p:grpSpPr>
          <a:xfrm>
            <a:off x="5397120" y="1023120"/>
            <a:ext cx="2668320" cy="2466360"/>
            <a:chOff x="5397120" y="1023120"/>
            <a:chExt cx="2668320" cy="2466360"/>
          </a:xfrm>
        </p:grpSpPr>
        <p:sp>
          <p:nvSpPr>
            <p:cNvPr id="241" name="CustomShape 4"/>
            <p:cNvSpPr/>
            <p:nvPr/>
          </p:nvSpPr>
          <p:spPr>
            <a:xfrm>
              <a:off x="5397120" y="1958040"/>
              <a:ext cx="624240" cy="14000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5"/>
            <p:cNvSpPr/>
            <p:nvPr/>
          </p:nvSpPr>
          <p:spPr>
            <a:xfrm>
              <a:off x="6114600" y="1023120"/>
              <a:ext cx="1950840" cy="2466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735920" y="2665440"/>
            <a:ext cx="56718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 algn="ctr">
              <a:lnSpc>
                <a:spcPct val="115000"/>
              </a:lnSpc>
            </a:pPr>
            <a:endParaRPr b="0" lang="it-IT" sz="3200" spc="-1" strike="noStrike">
              <a:latin typeface="Arial"/>
            </a:endParaRPr>
          </a:p>
          <a:p>
            <a:pPr marL="457200" indent="-380520" algn="ctr">
              <a:lnSpc>
                <a:spcPct val="115000"/>
              </a:lnSpc>
            </a:pPr>
            <a:r>
              <a:rPr b="0" i="1" lang="it-IT" sz="1800" spc="-1" strike="noStrike">
                <a:solidFill>
                  <a:srgbClr val="27272d"/>
                </a:solidFill>
                <a:latin typeface="Encode Sans ExtraLight"/>
                <a:ea typeface="Encode Sans ExtraLight"/>
              </a:rPr>
              <a:t>How a thoughtful approach to Intellectual Property can make the difference between success and failure</a:t>
            </a:r>
            <a:endParaRPr b="0" lang="it-IT" sz="1800" spc="-1" strike="noStrike">
              <a:latin typeface="Arial"/>
            </a:endParaRPr>
          </a:p>
          <a:p>
            <a:pPr marL="457200" indent="-380520" algn="ctr">
              <a:lnSpc>
                <a:spcPct val="115000"/>
              </a:lnSpc>
            </a:pPr>
            <a:endParaRPr b="0" lang="it-IT" sz="1800" spc="-1" strike="noStrike">
              <a:latin typeface="Arial"/>
            </a:endParaRPr>
          </a:p>
        </p:txBody>
      </p:sp>
      <p:grpSp>
        <p:nvGrpSpPr>
          <p:cNvPr id="202" name="Group 3"/>
          <p:cNvGrpSpPr/>
          <p:nvPr/>
        </p:nvGrpSpPr>
        <p:grpSpPr>
          <a:xfrm>
            <a:off x="4392000" y="4300920"/>
            <a:ext cx="358920" cy="585360"/>
            <a:chOff x="4392000" y="4300920"/>
            <a:chExt cx="358920" cy="585360"/>
          </a:xfrm>
        </p:grpSpPr>
        <p:sp>
          <p:nvSpPr>
            <p:cNvPr id="203" name="CustomShape 4"/>
            <p:cNvSpPr/>
            <p:nvPr/>
          </p:nvSpPr>
          <p:spPr>
            <a:xfrm>
              <a:off x="4500360" y="479628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4500360" y="474804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4500360" y="4844880"/>
              <a:ext cx="142560" cy="4140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4505400" y="4507200"/>
              <a:ext cx="132480" cy="22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4392000" y="4300920"/>
              <a:ext cx="358920" cy="429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CC5EF34-970B-4813-A82A-A2DB481B2377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1594800" y="1177560"/>
            <a:ext cx="4688280" cy="332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"/>
          <p:cNvPicPr/>
          <p:nvPr/>
        </p:nvPicPr>
        <p:blipFill>
          <a:blip r:embed="rId1"/>
          <a:stretch/>
        </p:blipFill>
        <p:spPr>
          <a:xfrm>
            <a:off x="2451600" y="1145880"/>
            <a:ext cx="6143400" cy="3571560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B3CA7E3-4C3A-46FF-8FBE-175E17BAFA9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1F4476F-F1A3-406F-9757-38F8084F0DB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1605600" y="987840"/>
            <a:ext cx="5745240" cy="35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42D1874B-0AF6-415F-BD2E-C3CD7AA20C91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19" name="Picture 1" descr=""/>
          <p:cNvPicPr/>
          <p:nvPr/>
        </p:nvPicPr>
        <p:blipFill>
          <a:blip r:embed="rId1"/>
          <a:stretch/>
        </p:blipFill>
        <p:spPr>
          <a:xfrm>
            <a:off x="2436840" y="1041840"/>
            <a:ext cx="5174640" cy="34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D4F3752-0BF6-45CD-B5BF-8CDDCF0675C5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945800" y="1071720"/>
            <a:ext cx="5418720" cy="33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D4F5DA37-CE41-4D57-BE20-57ACF688738F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25" name="Picture 1" descr=""/>
          <p:cNvPicPr/>
          <p:nvPr/>
        </p:nvPicPr>
        <p:blipFill>
          <a:blip r:embed="rId1"/>
          <a:stretch/>
        </p:blipFill>
        <p:spPr>
          <a:xfrm>
            <a:off x="2584080" y="1044360"/>
            <a:ext cx="5462280" cy="34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Introduzione alla Proprietà Intellettuale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451A721B-411F-4B31-BC6C-D211EF1BD397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228" name="Picture 1" descr=""/>
          <p:cNvPicPr/>
          <p:nvPr/>
        </p:nvPicPr>
        <p:blipFill>
          <a:blip r:embed="rId1"/>
          <a:stretch/>
        </p:blipFill>
        <p:spPr>
          <a:xfrm>
            <a:off x="2286000" y="979200"/>
            <a:ext cx="5561280" cy="35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LibreOffice/6.3.4.2$Windows_X86_64 LibreOffice_project/60da17e045e08f1793c57c00ba83cdfce946d0aa</Application>
  <Words>108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</dc:creator>
  <dc:description/>
  <dc:language>it-IT</dc:language>
  <cp:lastModifiedBy/>
  <dcterms:modified xsi:type="dcterms:W3CDTF">2021-11-29T10:51:50Z</dcterms:modified>
  <cp:revision>12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