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sldIdLst>
    <p:sldId id="256" r:id="rId2"/>
    <p:sldId id="267" r:id="rId3"/>
    <p:sldId id="344" r:id="rId4"/>
    <p:sldId id="345" r:id="rId5"/>
    <p:sldId id="346" r:id="rId6"/>
    <p:sldId id="353" r:id="rId7"/>
    <p:sldId id="347" r:id="rId8"/>
    <p:sldId id="354" r:id="rId9"/>
    <p:sldId id="348" r:id="rId10"/>
    <p:sldId id="355" r:id="rId11"/>
    <p:sldId id="357" r:id="rId12"/>
    <p:sldId id="351" r:id="rId13"/>
    <p:sldId id="349" r:id="rId14"/>
    <p:sldId id="356" r:id="rId15"/>
    <p:sldId id="350" r:id="rId16"/>
    <p:sldId id="352" r:id="rId17"/>
    <p:sldId id="359" r:id="rId18"/>
  </p:sldIdLst>
  <p:sldSz cx="9144000" cy="5143500" type="screen16x9"/>
  <p:notesSz cx="7104063" cy="10234613"/>
  <p:embeddedFontLst>
    <p:embeddedFont>
      <p:font typeface="Encode Sans" charset="0"/>
      <p:regular r:id="rId19"/>
      <p:bold r:id="rId20"/>
    </p:embeddedFont>
    <p:embeddedFont>
      <p:font typeface="Encode Sans ExtraLight" charset="0"/>
      <p:regular r:id="rId21"/>
      <p:bold r:id="rId22"/>
    </p:embeddedFont>
    <p:embeddedFont>
      <p:font typeface="Wingdings 3" pitchFamily="18" charset="2"/>
      <p:regular r:id="rId23"/>
    </p:embeddedFont>
    <p:embeddedFont>
      <p:font typeface="Lucida Sans Unicode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0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17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=""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=""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="" xmlns:a16="http://schemas.microsoft.com/office/drawing/2014/main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="" xmlns:a16="http://schemas.microsoft.com/office/drawing/2014/main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=""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=""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23/11/2020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68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23/11/2020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717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16C3648-FF33-4DE5-911C-2487CE60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6340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Conto Corrente 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Codice (chiave primaria)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Saldo (indica il saldo del conto corrente</a:t>
            </a:r>
            <a:r>
              <a:rPr lang="it-IT" sz="1425" dirty="0"/>
              <a:t>)</a:t>
            </a:r>
          </a:p>
        </p:txBody>
      </p:sp>
      <p:sp>
        <p:nvSpPr>
          <p:cNvPr id="33795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3796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BBBDD1-F359-4315-8581-CAA4861A0D44}" type="slidenum">
              <a:rPr lang="it-IT" sz="750">
                <a:latin typeface="Lucida Sans Unicode" pitchFamily="34" charset="0"/>
              </a:rPr>
              <a:pPr algn="r"/>
              <a:t>10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Cliente 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Codice Fiscale (chiave primaria)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Nome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Cognome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Indirizzo</a:t>
            </a:r>
          </a:p>
        </p:txBody>
      </p:sp>
      <p:sp>
        <p:nvSpPr>
          <p:cNvPr id="35843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5844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623F61-08CE-4800-9AD8-6AED9CE6595B}" type="slidenum">
              <a:rPr lang="it-IT" sz="750">
                <a:latin typeface="Lucida Sans Unicode" pitchFamily="34" charset="0"/>
              </a:rPr>
              <a:pPr algn="r"/>
              <a:t>11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Associazione Intestare</a:t>
            </a:r>
          </a:p>
        </p:txBody>
      </p:sp>
      <p:sp>
        <p:nvSpPr>
          <p:cNvPr id="22529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500"/>
              <a:t>Tra l’entità Conto Corrente e l’entità Cliente esiste la relazione molti a molti (Intestare ) poiché un conto corrente può essere intestato a più clienti e un cliente può aprire più di un conto corrente.</a:t>
            </a:r>
          </a:p>
        </p:txBody>
      </p:sp>
      <p:sp>
        <p:nvSpPr>
          <p:cNvPr id="22531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6CABC1-B242-418F-8D49-E8E5ADC37262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/>
          </a:p>
        </p:txBody>
      </p:sp>
      <p:sp>
        <p:nvSpPr>
          <p:cNvPr id="22530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9694" y="2732485"/>
            <a:ext cx="4500563" cy="20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183" y="2135983"/>
            <a:ext cx="5915025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Associazione Depositare</a:t>
            </a:r>
          </a:p>
        </p:txBody>
      </p:sp>
      <p:sp>
        <p:nvSpPr>
          <p:cNvPr id="20481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500"/>
              <a:t>Tra l’entità Agenzia e l’entità Conto Corrente esiste la relazione uno a molti (Depositare) poiché in un’agenzia possono essere depositati molti conti correnti, ma un conto corrente può essere depositato in una sola agenzia</a:t>
            </a:r>
          </a:p>
        </p:txBody>
      </p:sp>
      <p:sp>
        <p:nvSpPr>
          <p:cNvPr id="20483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647023-3052-4B3E-90E6-5431347B0903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it-IT"/>
          </a:p>
        </p:txBody>
      </p:sp>
      <p:sp>
        <p:nvSpPr>
          <p:cNvPr id="20482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652" y="2168588"/>
            <a:ext cx="3505200" cy="267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2340" y="2303858"/>
            <a:ext cx="2121694" cy="202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Movimento 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Numero (specifica un numero progressivo che identifica il movimento ed è chiave primaria)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Tipo (specifica se prelievo, P o versamento, V)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Importo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4819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4820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5766F4-EC9A-4BAA-A95A-087867650D23}" type="slidenum">
              <a:rPr lang="it-IT" sz="750">
                <a:latin typeface="Lucida Sans Unicode" pitchFamily="34" charset="0"/>
              </a:rPr>
              <a:pPr algn="r"/>
              <a:t>14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Associazione Effettuare</a:t>
            </a:r>
          </a:p>
        </p:txBody>
      </p:sp>
      <p:sp>
        <p:nvSpPr>
          <p:cNvPr id="21505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500"/>
              <a:t>Tra l’entità Conto Corrente e l’entità Movimento esiste la relazione uno a molti (Effettuare ) poiché su un conto corrente possono essere effettuati più movimenti ma un movimento si riferisce a un solo conto corrente</a:t>
            </a:r>
          </a:p>
        </p:txBody>
      </p:sp>
      <p:sp>
        <p:nvSpPr>
          <p:cNvPr id="21507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AB68EE-C48B-476C-A346-D4B4263959CD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it-IT"/>
          </a:p>
        </p:txBody>
      </p:sp>
      <p:sp>
        <p:nvSpPr>
          <p:cNvPr id="21506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089544"/>
            <a:ext cx="3375422" cy="277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4447" y="2303858"/>
            <a:ext cx="2171700" cy="212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Schema Concettuale E-R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="" xmlns:a16="http://schemas.microsoft.com/office/drawing/2014/main" id="{C40EB3B6-7FD8-4B11-9522-6A47EC0B1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3554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D93A52-C2F1-4B01-827F-180C381E2831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it-IT"/>
          </a:p>
        </p:txBody>
      </p:sp>
      <p:sp>
        <p:nvSpPr>
          <p:cNvPr id="23553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807" y="589730"/>
            <a:ext cx="5157788" cy="382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Elenco 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Banca</a:t>
            </a:r>
            <a:r>
              <a:rPr lang="it-IT" sz="1425" dirty="0">
                <a:solidFill>
                  <a:schemeClr val="tx1"/>
                </a:solidFill>
              </a:rPr>
              <a:t> (per rappresentare gli istituti bancari)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</a:t>
            </a:r>
            <a:r>
              <a:rPr lang="it-IT" sz="1275" i="1" dirty="0">
                <a:solidFill>
                  <a:schemeClr val="tx1"/>
                </a:solidFill>
              </a:rPr>
              <a:t>Codice (chiave </a:t>
            </a:r>
            <a:r>
              <a:rPr lang="it-IT" sz="1275" dirty="0">
                <a:solidFill>
                  <a:schemeClr val="tx1"/>
                </a:solidFill>
              </a:rPr>
              <a:t>primaria), Denominazione, Sede (specifica l’indirizzo della sede legale);</a:t>
            </a:r>
          </a:p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Agenzia</a:t>
            </a:r>
            <a:r>
              <a:rPr lang="it-IT" sz="1425" dirty="0">
                <a:solidFill>
                  <a:schemeClr val="tx1"/>
                </a:solidFill>
              </a:rPr>
              <a:t>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Codice (chiave primaria), Indirizzo, Numero telefono;</a:t>
            </a:r>
          </a:p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Direttore</a:t>
            </a:r>
            <a:r>
              <a:rPr lang="it-IT" sz="1425" dirty="0">
                <a:solidFill>
                  <a:schemeClr val="tx1"/>
                </a:solidFill>
              </a:rPr>
              <a:t>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Codice (chiave primaria), Nome, Cognome, Mail;</a:t>
            </a:r>
          </a:p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Conto Corrente</a:t>
            </a:r>
            <a:r>
              <a:rPr lang="it-IT" sz="1425" dirty="0">
                <a:solidFill>
                  <a:schemeClr val="tx1"/>
                </a:solidFill>
              </a:rPr>
              <a:t>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Codice (chiave primaria), Saldo (indica il saldo del conto corrente);</a:t>
            </a:r>
          </a:p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Movimento</a:t>
            </a:r>
            <a:r>
              <a:rPr lang="it-IT" sz="1425" dirty="0">
                <a:solidFill>
                  <a:schemeClr val="tx1"/>
                </a:solidFill>
              </a:rPr>
              <a:t>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Numero (specifica un numero progressivo che identifica il movimento ed è chiave primaria), Tipo (specifica se prelievo, P o versamento, V), Importo, Data;</a:t>
            </a:r>
          </a:p>
          <a:p>
            <a:pPr>
              <a:lnSpc>
                <a:spcPct val="80000"/>
              </a:lnSpc>
            </a:pPr>
            <a:r>
              <a:rPr lang="it-IT" sz="1425" b="1" dirty="0">
                <a:solidFill>
                  <a:schemeClr val="tx1"/>
                </a:solidFill>
              </a:rPr>
              <a:t>Cliente</a:t>
            </a:r>
            <a:r>
              <a:rPr lang="it-IT" sz="1425" dirty="0">
                <a:solidFill>
                  <a:schemeClr val="tx1"/>
                </a:solidFill>
              </a:rPr>
              <a:t>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275" dirty="0">
                <a:solidFill>
                  <a:schemeClr val="tx1"/>
                </a:solidFill>
              </a:rPr>
              <a:t>con attributi Codice Fiscale (chiave primaria), Nome, Cognome, Indirizzo.</a:t>
            </a:r>
          </a:p>
        </p:txBody>
      </p:sp>
      <p:sp>
        <p:nvSpPr>
          <p:cNvPr id="37891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7892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BEE42F-9D30-407B-B024-54451D747473}" type="slidenum">
              <a:rPr lang="it-IT" sz="750">
                <a:latin typeface="Lucida Sans Unicode" pitchFamily="34" charset="0"/>
              </a:rPr>
              <a:pPr algn="r"/>
              <a:t>17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BASI </a:t>
            </a:r>
            <a:r>
              <a:rPr lang="it-IT" dirty="0" err="1"/>
              <a:t>DI</a:t>
            </a:r>
            <a:r>
              <a:rPr lang="it-IT" dirty="0"/>
              <a:t> DATI</a:t>
            </a:r>
          </a:p>
        </p:txBody>
      </p:sp>
      <p:sp>
        <p:nvSpPr>
          <p:cNvPr id="14338" name="Sottotitolo 2"/>
          <p:cNvSpPr>
            <a:spLocks noGrp="1"/>
          </p:cNvSpPr>
          <p:nvPr>
            <p:ph type="body" idx="4294967295"/>
          </p:nvPr>
        </p:nvSpPr>
        <p:spPr>
          <a:xfrm>
            <a:off x="0" y="1200150"/>
            <a:ext cx="7497763" cy="2946400"/>
          </a:xfrm>
        </p:spPr>
        <p:txBody>
          <a:bodyPr/>
          <a:lstStyle/>
          <a:p>
            <a:pPr marR="0"/>
            <a:r>
              <a:rPr lang="it-IT"/>
              <a:t>Iacobelli Cesare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Esercizio guidato - Testo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192024">
              <a:buFont typeface="Wingdings 3"/>
              <a:buChar char=""/>
              <a:defRPr/>
            </a:pPr>
            <a:r>
              <a:rPr lang="it-IT" dirty="0"/>
              <a:t>Considera la struttura degli istituti bancari organizzati in agenzie dove sono depositati i conti correnti dei clienti.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it-IT" dirty="0"/>
              <a:t>Per ogni agenzia devi ottenere informazioni relative al direttore (nome, cognome, indirizzo e-mail).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it-IT" dirty="0"/>
              <a:t>La base di dati deve essere in grado di memorizzare i dati relativi ai movimenti effettuati su ciascun conto corrente (importo, tipo e data).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it-IT" dirty="0"/>
              <a:t>Il tipo del movimento indica se si tratta di un prelievo o di un versamento.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it-IT" dirty="0"/>
              <a:t>In ogni momento deve essere data la possibilità di conoscere il saldo del conto corrente.</a:t>
            </a:r>
          </a:p>
        </p:txBody>
      </p:sp>
      <p:sp>
        <p:nvSpPr>
          <p:cNvPr id="15363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981B21-D5FA-4B16-B0A0-FCA1E687F0EB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it-IT"/>
          </a:p>
        </p:txBody>
      </p:sp>
      <p:sp>
        <p:nvSpPr>
          <p:cNvPr id="15362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Analisi</a:t>
            </a:r>
          </a:p>
        </p:txBody>
      </p:sp>
      <p:sp>
        <p:nvSpPr>
          <p:cNvPr id="16385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rappresentazione dei dati caratterizzanti la gestione degli istituti bancari deve tenere conto del fatto che esistono più istituti bancari, a ognuno dei quali sono associate più agenzie con un rapporto di tipo gerarchico. </a:t>
            </a:r>
          </a:p>
          <a:p>
            <a:r>
              <a:rPr lang="it-IT"/>
              <a:t>In ogni agenzia sono depositati i conti correnti dei clienti e a ciascun conto corrente fanno riferimento i movimenti bancari.</a:t>
            </a:r>
          </a:p>
        </p:txBody>
      </p:sp>
      <p:sp>
        <p:nvSpPr>
          <p:cNvPr id="16387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EA6BB-6704-42EC-8E2D-B6BDE19CFAF9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it-IT"/>
          </a:p>
        </p:txBody>
      </p:sp>
      <p:sp>
        <p:nvSpPr>
          <p:cNvPr id="16386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BANCA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(per rappresentare gli istituti bancari) 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i="1" dirty="0">
                <a:solidFill>
                  <a:schemeClr val="tx1"/>
                </a:solidFill>
              </a:rPr>
              <a:t>Codice (chiave </a:t>
            </a:r>
            <a:r>
              <a:rPr lang="it-IT" sz="1425" dirty="0">
                <a:solidFill>
                  <a:schemeClr val="tx1"/>
                </a:solidFill>
              </a:rPr>
              <a:t>primaria),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Denominazione,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Sede (specifica </a:t>
            </a:r>
            <a:r>
              <a:rPr lang="it-IT" sz="1425" dirty="0"/>
              <a:t>l’indirizzo della sede legale);</a:t>
            </a:r>
          </a:p>
        </p:txBody>
      </p:sp>
      <p:sp>
        <p:nvSpPr>
          <p:cNvPr id="17411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0F55D3-D172-495F-8B39-41C2A37C6ED3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it-IT"/>
          </a:p>
        </p:txBody>
      </p:sp>
      <p:sp>
        <p:nvSpPr>
          <p:cNvPr id="17410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/>
              <a:t>Agenzia </a:t>
            </a:r>
          </a:p>
          <a:p>
            <a:pPr>
              <a:lnSpc>
                <a:spcPct val="80000"/>
              </a:lnSpc>
            </a:pPr>
            <a:endParaRPr lang="it-IT" sz="1575" dirty="0"/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Codice (chiave primaria)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Indirizzo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Numero telefono</a:t>
            </a:r>
          </a:p>
        </p:txBody>
      </p:sp>
      <p:sp>
        <p:nvSpPr>
          <p:cNvPr id="31747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1748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349B9A-AD9F-40F1-BF73-3602A329867F}" type="slidenum">
              <a:rPr lang="it-IT" sz="750">
                <a:latin typeface="Lucida Sans Unicode" pitchFamily="34" charset="0"/>
              </a:rPr>
              <a:pPr algn="r"/>
              <a:t>6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Associazion</a:t>
            </a:r>
            <a:r>
              <a:rPr lang="it-IT" dirty="0"/>
              <a:t> Appartiene</a:t>
            </a:r>
          </a:p>
        </p:txBody>
      </p:sp>
      <p:sp>
        <p:nvSpPr>
          <p:cNvPr id="18433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500"/>
              <a:t>Tra l’entità Banca e l’entità Agenzia esiste la relazione uno a molti (Appartiene) poiché a un istituto bancario possono appartenere più agenzie, ma un’agenzia può appartenere a una sola banca.</a:t>
            </a:r>
          </a:p>
        </p:txBody>
      </p:sp>
      <p:sp>
        <p:nvSpPr>
          <p:cNvPr id="18435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17C12D-BCAF-4AF8-9BA2-DA833D2B18A4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it-IT"/>
          </a:p>
        </p:txBody>
      </p:sp>
      <p:sp>
        <p:nvSpPr>
          <p:cNvPr id="18434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grpSp>
        <p:nvGrpSpPr>
          <p:cNvPr id="18437" name="Gruppo 9"/>
          <p:cNvGrpSpPr>
            <a:grpSpLocks/>
          </p:cNvGrpSpPr>
          <p:nvPr/>
        </p:nvGrpSpPr>
        <p:grpSpPr bwMode="auto">
          <a:xfrm>
            <a:off x="3875480" y="2196719"/>
            <a:ext cx="3964781" cy="2571750"/>
            <a:chOff x="3500430" y="2714620"/>
            <a:chExt cx="5286412" cy="3429024"/>
          </a:xfrm>
        </p:grpSpPr>
        <p:pic>
          <p:nvPicPr>
            <p:cNvPr id="184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2714620"/>
              <a:ext cx="5000660" cy="3213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tangolo 6"/>
            <p:cNvSpPr/>
            <p:nvPr/>
          </p:nvSpPr>
          <p:spPr>
            <a:xfrm>
              <a:off x="3500430" y="5715016"/>
              <a:ext cx="3571900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sz="105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411015"/>
            <a:ext cx="2128838" cy="176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Direttore 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it-IT" sz="1575" dirty="0">
                <a:solidFill>
                  <a:schemeClr val="tx1"/>
                </a:solidFill>
              </a:rPr>
              <a:t>attributi 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Codice (chiave primaria)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Nome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Cognome</a:t>
            </a:r>
          </a:p>
          <a:p>
            <a:pPr marL="557213" lvl="1" indent="-214313">
              <a:lnSpc>
                <a:spcPct val="80000"/>
              </a:lnSpc>
            </a:pPr>
            <a:r>
              <a:rPr lang="it-IT" sz="1425" dirty="0">
                <a:solidFill>
                  <a:schemeClr val="tx1"/>
                </a:solidFill>
              </a:rPr>
              <a:t>Mail</a:t>
            </a:r>
          </a:p>
          <a:p>
            <a:pPr>
              <a:lnSpc>
                <a:spcPct val="80000"/>
              </a:lnSpc>
            </a:pPr>
            <a:endParaRPr lang="it-IT" sz="1575" dirty="0">
              <a:solidFill>
                <a:schemeClr val="tx1"/>
              </a:solidFill>
            </a:endParaRPr>
          </a:p>
        </p:txBody>
      </p:sp>
      <p:sp>
        <p:nvSpPr>
          <p:cNvPr id="32771" name="Segnaposto piè di pagina 2"/>
          <p:cNvSpPr txBox="1">
            <a:spLocks noGrp="1"/>
          </p:cNvSpPr>
          <p:nvPr/>
        </p:nvSpPr>
        <p:spPr bwMode="auto">
          <a:xfrm>
            <a:off x="4427935" y="4806554"/>
            <a:ext cx="1763315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it-IT" sz="750">
                <a:latin typeface="Lucida Sans Unicode" pitchFamily="34" charset="0"/>
              </a:rPr>
              <a:t>Basi di Dati</a:t>
            </a:r>
          </a:p>
        </p:txBody>
      </p:sp>
      <p:sp>
        <p:nvSpPr>
          <p:cNvPr id="32772" name="Segnaposto numero diapositiva 3"/>
          <p:cNvSpPr txBox="1">
            <a:spLocks noGrp="1"/>
          </p:cNvSpPr>
          <p:nvPr/>
        </p:nvSpPr>
        <p:spPr bwMode="auto">
          <a:xfrm>
            <a:off x="7628335" y="4806554"/>
            <a:ext cx="275034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43FB61E-D3ED-4CAC-A9EC-D09BE391B5A2}" type="slidenum">
              <a:rPr lang="it-IT" sz="750">
                <a:latin typeface="Lucida Sans Unicode" pitchFamily="34" charset="0"/>
              </a:rPr>
              <a:pPr algn="r"/>
              <a:t>8</a:t>
            </a:fld>
            <a:endParaRPr lang="it-IT" sz="75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Associazione Dirige</a:t>
            </a:r>
          </a:p>
        </p:txBody>
      </p:sp>
      <p:sp>
        <p:nvSpPr>
          <p:cNvPr id="19457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500"/>
              <a:t>Tra l’entità Agenzia e l’entità Direttore esiste la relazione uno a uno (DIRIGE) poiché un’agenzia è diretta da un unico direttore e un direttore ha la responsabilità di una sola agenzia.</a:t>
            </a:r>
          </a:p>
        </p:txBody>
      </p:sp>
      <p:sp>
        <p:nvSpPr>
          <p:cNvPr id="19459" name="Segnaposto numero diapositiva 3"/>
          <p:cNvSpPr>
            <a:spLocks noGrp="1"/>
          </p:cNvSpPr>
          <p:nvPr>
            <p:ph type="sldNum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spcFirstLastPara="1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3FC128-1CC6-45BF-9CE3-B3B6C3DC8175}" type="slidenum">
              <a:rPr lang="it-IT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it-IT"/>
          </a:p>
        </p:txBody>
      </p:sp>
      <p:sp>
        <p:nvSpPr>
          <p:cNvPr id="19458" name="Segnaposto piè di pagina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 wrap="square" lIns="68580" tIns="34290" rIns="68580" bIns="3429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/>
              <a:t>Basi di Dati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8224" y="1928808"/>
            <a:ext cx="3468438" cy="150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po 9"/>
          <p:cNvGrpSpPr/>
          <p:nvPr/>
        </p:nvGrpSpPr>
        <p:grpSpPr>
          <a:xfrm>
            <a:off x="2643174" y="3589741"/>
            <a:ext cx="4554173" cy="1232306"/>
            <a:chOff x="2000232" y="4643446"/>
            <a:chExt cx="6072230" cy="1643074"/>
          </a:xfrm>
        </p:grpSpPr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32" y="4714885"/>
              <a:ext cx="607223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ttangolo 7"/>
            <p:cNvSpPr/>
            <p:nvPr/>
          </p:nvSpPr>
          <p:spPr>
            <a:xfrm>
              <a:off x="5715008" y="4643446"/>
              <a:ext cx="1143008" cy="489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5786446" y="5786454"/>
              <a:ext cx="1143008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1" id="{131F9ECA-590C-4242-AA28-02F3B92B33D6}" vid="{E8C8D8CE-BE7D-46C6-921F-1BB93C3759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59</TotalTime>
  <Words>642</Words>
  <Application>Microsoft Office PowerPoint</Application>
  <PresentationFormat>Presentazione su schermo (16:9)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Encode Sans</vt:lpstr>
      <vt:lpstr>Encode Sans ExtraLight</vt:lpstr>
      <vt:lpstr>Wingdings 3</vt:lpstr>
      <vt:lpstr>Lucida Sans Unicode</vt:lpstr>
      <vt:lpstr>Tema1</vt:lpstr>
      <vt:lpstr>Diapositiva 1</vt:lpstr>
      <vt:lpstr>BASI DI DATI</vt:lpstr>
      <vt:lpstr>Esercizio guidato - Testo</vt:lpstr>
      <vt:lpstr>Analisi</vt:lpstr>
      <vt:lpstr>Entità</vt:lpstr>
      <vt:lpstr>Entità</vt:lpstr>
      <vt:lpstr>Associazion Appartiene</vt:lpstr>
      <vt:lpstr>Entità</vt:lpstr>
      <vt:lpstr>Associazione Dirige</vt:lpstr>
      <vt:lpstr>Entità</vt:lpstr>
      <vt:lpstr>Entità</vt:lpstr>
      <vt:lpstr>Associazione Intestare</vt:lpstr>
      <vt:lpstr>Associazione Depositare</vt:lpstr>
      <vt:lpstr>Entità</vt:lpstr>
      <vt:lpstr>Associazione Effettuare</vt:lpstr>
      <vt:lpstr>Schema Concettuale E-R</vt:lpstr>
      <vt:lpstr>Elenco Entità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ADMIN</cp:lastModifiedBy>
  <cp:revision>7</cp:revision>
  <dcterms:created xsi:type="dcterms:W3CDTF">2020-11-18T07:50:10Z</dcterms:created>
  <dcterms:modified xsi:type="dcterms:W3CDTF">2020-11-23T11:54:22Z</dcterms:modified>
</cp:coreProperties>
</file>