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7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4" r:id="rId13"/>
    <p:sldId id="375" r:id="rId14"/>
  </p:sldIdLst>
  <p:sldSz cx="9144000" cy="5143500" type="screen16x9"/>
  <p:notesSz cx="7104063" cy="10234613"/>
  <p:embeddedFontLst>
    <p:embeddedFont>
      <p:font typeface="Encode Sans" charset="0"/>
      <p:regular r:id="rId16"/>
      <p:bold r:id="rId17"/>
    </p:embeddedFont>
    <p:embeddedFont>
      <p:font typeface="Encode Sans ExtraLight" charset="0"/>
      <p:regular r:id="rId18"/>
      <p:bold r:id="rId19"/>
    </p:embeddedFont>
    <p:embeddedFont>
      <p:font typeface="Wingdings 3" pitchFamily="18" charset="2"/>
      <p:regular r:id="rId20"/>
    </p:embeddedFont>
    <p:embeddedFont>
      <p:font typeface="Verdana" pitchFamily="34" charset="0"/>
      <p:regular r:id="rId21"/>
      <p:bold r:id="rId22"/>
      <p:italic r:id="rId23"/>
      <p:boldItalic r:id="rId24"/>
    </p:embeddedFont>
    <p:embeddedFont>
      <p:font typeface="Calibri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025" autoAdjust="0"/>
    <p:restoredTop sz="94673" autoAdjust="0"/>
  </p:normalViewPr>
  <p:slideViewPr>
    <p:cSldViewPr snapToGrid="0">
      <p:cViewPr varScale="1">
        <p:scale>
          <a:sx n="111" d="100"/>
          <a:sy n="111" d="100"/>
        </p:scale>
        <p:origin x="-523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467D5-FED6-4AFC-9C51-55CBAEEABBC7}" type="datetimeFigureOut">
              <a:rPr lang="it-IT" smtClean="0"/>
              <a:t>30/11/2020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9CB41-4BC1-4C93-815E-2C5642B4D7FF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FC0CBA-7C46-495D-9E7E-5081D4614932}" type="slidenum">
              <a:rPr lang="it-IT"/>
              <a:pPr/>
              <a:t>3</a:t>
            </a:fld>
            <a:endParaRPr lang="it-IT"/>
          </a:p>
        </p:txBody>
      </p:sp>
      <p:sp>
        <p:nvSpPr>
          <p:cNvPr id="286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41288" y="768350"/>
            <a:ext cx="6821487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10715" y="4861781"/>
            <a:ext cx="5682634" cy="460456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098179-CDBF-4C05-B39C-55CDE4AD6119}" type="slidenum">
              <a:rPr lang="it-IT"/>
              <a:pPr/>
              <a:t>12</a:t>
            </a:fld>
            <a:endParaRPr lang="it-IT"/>
          </a:p>
        </p:txBody>
      </p:sp>
      <p:sp>
        <p:nvSpPr>
          <p:cNvPr id="419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41288" y="768350"/>
            <a:ext cx="6821487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10715" y="4861781"/>
            <a:ext cx="5682634" cy="460456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FC702D-E2A1-4375-9AE7-AA0B89CFF6F4}" type="slidenum">
              <a:rPr lang="it-IT"/>
              <a:pPr/>
              <a:t>13</a:t>
            </a:fld>
            <a:endParaRPr lang="it-IT"/>
          </a:p>
        </p:txBody>
      </p:sp>
      <p:sp>
        <p:nvSpPr>
          <p:cNvPr id="430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41288" y="768350"/>
            <a:ext cx="6821487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10715" y="4861781"/>
            <a:ext cx="5682634" cy="460456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A40986B-C528-49B0-ABFE-B711E97D8453}" type="slidenum">
              <a:rPr lang="it-IT"/>
              <a:pPr/>
              <a:t>4</a:t>
            </a:fld>
            <a:endParaRPr lang="it-IT"/>
          </a:p>
        </p:txBody>
      </p:sp>
      <p:sp>
        <p:nvSpPr>
          <p:cNvPr id="296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41288" y="768350"/>
            <a:ext cx="6821487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10715" y="4861781"/>
            <a:ext cx="5682634" cy="460456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845614-E589-4D57-B225-E73429F42EF6}" type="slidenum">
              <a:rPr lang="it-IT"/>
              <a:pPr/>
              <a:t>5</a:t>
            </a:fld>
            <a:endParaRPr lang="it-IT"/>
          </a:p>
        </p:txBody>
      </p:sp>
      <p:sp>
        <p:nvSpPr>
          <p:cNvPr id="307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41288" y="768350"/>
            <a:ext cx="6821487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10715" y="4861781"/>
            <a:ext cx="5682634" cy="460456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942265-9BA8-4B0B-8606-23C9E6A51695}" type="slidenum">
              <a:rPr lang="it-IT"/>
              <a:pPr/>
              <a:t>6</a:t>
            </a:fld>
            <a:endParaRPr lang="it-IT"/>
          </a:p>
        </p:txBody>
      </p:sp>
      <p:sp>
        <p:nvSpPr>
          <p:cNvPr id="317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41288" y="768350"/>
            <a:ext cx="6821487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10715" y="4861781"/>
            <a:ext cx="5682634" cy="460456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56BAEA-7FE4-46B4-A5D8-E1C0050BEC6E}" type="slidenum">
              <a:rPr lang="it-IT"/>
              <a:pPr/>
              <a:t>7</a:t>
            </a:fld>
            <a:endParaRPr lang="it-IT"/>
          </a:p>
        </p:txBody>
      </p:sp>
      <p:sp>
        <p:nvSpPr>
          <p:cNvPr id="327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41288" y="768350"/>
            <a:ext cx="6821487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10715" y="4861781"/>
            <a:ext cx="5682634" cy="460456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CE903F-7D7A-44FB-B719-20B3D394D295}" type="slidenum">
              <a:rPr lang="it-IT"/>
              <a:pPr/>
              <a:t>8</a:t>
            </a:fld>
            <a:endParaRPr lang="it-IT"/>
          </a:p>
        </p:txBody>
      </p:sp>
      <p:sp>
        <p:nvSpPr>
          <p:cNvPr id="337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41288" y="768350"/>
            <a:ext cx="6821487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10715" y="4861781"/>
            <a:ext cx="5682634" cy="460456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C7F4CE-AAA5-49F0-B93C-603AE0C5CE51}" type="slidenum">
              <a:rPr lang="it-IT"/>
              <a:pPr/>
              <a:t>9</a:t>
            </a:fld>
            <a:endParaRPr lang="it-IT"/>
          </a:p>
        </p:txBody>
      </p:sp>
      <p:sp>
        <p:nvSpPr>
          <p:cNvPr id="348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41288" y="768350"/>
            <a:ext cx="6821487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10715" y="4861781"/>
            <a:ext cx="5682634" cy="460456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49741E-049A-4495-A9A7-72D0D3AFBC8E}" type="slidenum">
              <a:rPr lang="it-IT"/>
              <a:pPr/>
              <a:t>10</a:t>
            </a:fld>
            <a:endParaRPr lang="it-IT"/>
          </a:p>
        </p:txBody>
      </p:sp>
      <p:sp>
        <p:nvSpPr>
          <p:cNvPr id="358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41288" y="768350"/>
            <a:ext cx="6821487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10715" y="4861781"/>
            <a:ext cx="5682634" cy="460456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409103-3F84-47D9-8BFA-3FE4832A04B1}" type="slidenum">
              <a:rPr lang="it-IT"/>
              <a:pPr/>
              <a:t>11</a:t>
            </a:fld>
            <a:endParaRPr lang="it-IT"/>
          </a:p>
        </p:txBody>
      </p:sp>
      <p:sp>
        <p:nvSpPr>
          <p:cNvPr id="368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41288" y="768350"/>
            <a:ext cx="6821487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10715" y="4861781"/>
            <a:ext cx="5682634" cy="460456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 hasCustomPrompt="1"/>
          </p:nvPr>
        </p:nvSpPr>
        <p:spPr>
          <a:xfrm>
            <a:off x="984050" y="1075458"/>
            <a:ext cx="7175700" cy="3429001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>
                <a:solidFill>
                  <a:srgbClr val="0020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it-IT" dirty="0"/>
              <a:t>Unità Formativa (UF)</a:t>
            </a:r>
            <a:br>
              <a:rPr lang="it-IT" dirty="0"/>
            </a:br>
            <a:r>
              <a:rPr lang="it-IT" dirty="0"/>
              <a:t>Docente:</a:t>
            </a:r>
            <a:br>
              <a:rPr lang="it-IT" dirty="0"/>
            </a:br>
            <a:r>
              <a:rPr lang="it-IT" dirty="0"/>
              <a:t>Titolo argomento: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130969"/>
            <a:ext cx="8228013" cy="100607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0"/>
          </p:nvPr>
        </p:nvSpPr>
        <p:spPr>
          <a:xfrm>
            <a:off x="6727825" y="4804172"/>
            <a:ext cx="1917700" cy="27503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10/04/13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idx="11"/>
          </p:nvPr>
        </p:nvSpPr>
        <p:spPr>
          <a:xfrm>
            <a:off x="4379913" y="4804172"/>
            <a:ext cx="2349500" cy="27503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Basi di Dati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>
          <a:xfrm>
            <a:off x="8647114" y="4804172"/>
            <a:ext cx="365125" cy="275034"/>
          </a:xfrm>
        </p:spPr>
        <p:txBody>
          <a:bodyPr/>
          <a:lstStyle>
            <a:lvl1pPr>
              <a:defRPr/>
            </a:lvl1pPr>
          </a:lstStyle>
          <a:p>
            <a:fld id="{4320DADB-FF9E-4575-919C-E91D121D233C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ottotitolo argo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 hasCustomPrompt="1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00206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 dirty="0"/>
              <a:t>Titolo Argomento</a:t>
            </a:r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 hasCustomPrompt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>
            <a:r>
              <a:rPr lang="it-IT" dirty="0"/>
              <a:t>Sottotitolo argomento</a:t>
            </a:r>
            <a:endParaRPr dirty="0"/>
          </a:p>
        </p:txBody>
      </p:sp>
      <p:cxnSp>
        <p:nvCxnSpPr>
          <p:cNvPr id="18" name="Shape 18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itazio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body" idx="1" hasCustomPrompt="1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▪"/>
              <a:defRPr sz="3000" i="1">
                <a:solidFill>
                  <a:srgbClr val="002060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9pPr>
          </a:lstStyle>
          <a:p>
            <a:r>
              <a:rPr lang="it-IT" dirty="0"/>
              <a:t>Citazione</a:t>
            </a:r>
            <a:endParaRPr dirty="0"/>
          </a:p>
        </p:txBody>
      </p:sp>
      <p:sp>
        <p:nvSpPr>
          <p:cNvPr id="24" name="Shape 24"/>
          <p:cNvSpPr txBox="1"/>
          <p:nvPr/>
        </p:nvSpPr>
        <p:spPr>
          <a:xfrm>
            <a:off x="3593400" y="8451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b="1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sz="6800" b="1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olo + 1 colon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 hasCustomPrompt="1"/>
          </p:nvPr>
        </p:nvSpPr>
        <p:spPr>
          <a:xfrm>
            <a:off x="549600" y="361375"/>
            <a:ext cx="6853923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002060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  <p:cxnSp>
        <p:nvCxnSpPr>
          <p:cNvPr id="10" name="Shape 46">
            <a:extLst>
              <a:ext uri="{FF2B5EF4-FFF2-40B4-BE49-F238E27FC236}">
                <a16:creationId xmlns:a16="http://schemas.microsoft.com/office/drawing/2014/main" xmlns="" id="{F2E47A38-F329-6744-9F60-C06219F4BCB9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" name="Shape 49">
            <a:extLst>
              <a:ext uri="{FF2B5EF4-FFF2-40B4-BE49-F238E27FC236}">
                <a16:creationId xmlns:a16="http://schemas.microsoft.com/office/drawing/2014/main" xmlns="" id="{09196BD8-1AF8-704D-867C-4761D161A798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olo + 2 colon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 hasCustomPrompt="1"/>
          </p:nvPr>
        </p:nvSpPr>
        <p:spPr>
          <a:xfrm>
            <a:off x="549600" y="361375"/>
            <a:ext cx="6853923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>
                <a:solidFill>
                  <a:srgbClr val="002060"/>
                </a:solidFill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body" idx="2" hasCustomPrompt="1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>
                <a:solidFill>
                  <a:srgbClr val="002060"/>
                </a:solidFill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  <p:cxnSp>
        <p:nvCxnSpPr>
          <p:cNvPr id="11" name="Shape 46">
            <a:extLst>
              <a:ext uri="{FF2B5EF4-FFF2-40B4-BE49-F238E27FC236}">
                <a16:creationId xmlns:a16="http://schemas.microsoft.com/office/drawing/2014/main" xmlns="" id="{03A33C7E-44B0-A447-A10F-3EE447DA6110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2" name="Shape 49">
            <a:extLst>
              <a:ext uri="{FF2B5EF4-FFF2-40B4-BE49-F238E27FC236}">
                <a16:creationId xmlns:a16="http://schemas.microsoft.com/office/drawing/2014/main" xmlns="" id="{096F49CE-1BC2-6646-AD0B-55CFE6CCA885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olo + 3 colon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 hasCustomPrompt="1"/>
          </p:nvPr>
        </p:nvSpPr>
        <p:spPr>
          <a:xfrm>
            <a:off x="549600" y="361375"/>
            <a:ext cx="6853923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2" hasCustomPrompt="1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r>
              <a:rPr lang="it-IT" dirty="0"/>
              <a:t>Contenuto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3" hasCustomPrompt="1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  <a:tabLst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  <a:tabLst/>
              <a:defRPr/>
            </a:pPr>
            <a:r>
              <a:rPr lang="it-IT" dirty="0"/>
              <a:t>Contenuto</a:t>
            </a:r>
          </a:p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  <p:cxnSp>
        <p:nvCxnSpPr>
          <p:cNvPr id="12" name="Shape 46">
            <a:extLst>
              <a:ext uri="{FF2B5EF4-FFF2-40B4-BE49-F238E27FC236}">
                <a16:creationId xmlns:a16="http://schemas.microsoft.com/office/drawing/2014/main" xmlns="" id="{7A8D26BD-44DA-FB4A-9CF9-453FBF8614DE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" name="Shape 49">
            <a:extLst>
              <a:ext uri="{FF2B5EF4-FFF2-40B4-BE49-F238E27FC236}">
                <a16:creationId xmlns:a16="http://schemas.microsoft.com/office/drawing/2014/main" xmlns="" id="{6D40635D-3865-6E41-95A6-D1E0C7F7A3B5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Vuo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olo rettangolo 9"/>
          <p:cNvSpPr/>
          <p:nvPr/>
        </p:nvSpPr>
        <p:spPr>
          <a:xfrm>
            <a:off x="0" y="3498056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grpSp>
        <p:nvGrpSpPr>
          <p:cNvPr id="5" name="Gruppo 1"/>
          <p:cNvGrpSpPr>
            <a:grpSpLocks/>
          </p:cNvGrpSpPr>
          <p:nvPr/>
        </p:nvGrpSpPr>
        <p:grpSpPr bwMode="auto">
          <a:xfrm>
            <a:off x="-3175" y="3714750"/>
            <a:ext cx="9147175" cy="1433513"/>
            <a:chOff x="-3765" y="4832896"/>
            <a:chExt cx="9147765" cy="2032192"/>
          </a:xfrm>
        </p:grpSpPr>
        <p:sp>
          <p:nvSpPr>
            <p:cNvPr id="6" name="Figura a mano libera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>
                <a:latin typeface="+mn-lt"/>
              </a:endParaRPr>
            </a:p>
          </p:txBody>
        </p:sp>
        <p:sp>
          <p:nvSpPr>
            <p:cNvPr id="7" name="Figura a mano libera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>
                <a:latin typeface="+mn-lt"/>
              </a:endParaRPr>
            </a:p>
          </p:txBody>
        </p:sp>
        <p:sp>
          <p:nvSpPr>
            <p:cNvPr id="8" name="Figura a mano liber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/>
            </a:p>
          </p:txBody>
        </p:sp>
        <p:cxnSp>
          <p:nvCxnSpPr>
            <p:cNvPr id="10" name="Connettore 1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anchor="b"/>
          <a:lstStyle>
            <a:lvl1pPr algn="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11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84E2837-7513-4A87-8ADC-784C8993A87D}" type="datetime1">
              <a:rPr lang="it-IT"/>
              <a:pPr>
                <a:defRPr/>
              </a:pPr>
              <a:t>30/11/2020</a:t>
            </a:fld>
            <a:endParaRPr lang="it-IT"/>
          </a:p>
        </p:txBody>
      </p:sp>
      <p:sp>
        <p:nvSpPr>
          <p:cNvPr id="12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it-IT"/>
              <a:t>Basi di Dati</a:t>
            </a:r>
          </a:p>
        </p:txBody>
      </p:sp>
      <p:sp>
        <p:nvSpPr>
          <p:cNvPr id="13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F1AC589-2783-4763-812F-DD7C7CD5B9E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68687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4" name="Segnaposto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97B1B-1145-4955-92D8-6FA8F766F255}" type="datetime1">
              <a:rPr lang="it-IT"/>
              <a:pPr>
                <a:defRPr/>
              </a:pPr>
              <a:t>30/11/2020</a:t>
            </a:fld>
            <a:endParaRPr lang="it-IT"/>
          </a:p>
        </p:txBody>
      </p:sp>
      <p:sp>
        <p:nvSpPr>
          <p:cNvPr id="5" name="Segnaposto piè di pagina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Basi di Dati</a:t>
            </a:r>
          </a:p>
        </p:txBody>
      </p:sp>
      <p:sp>
        <p:nvSpPr>
          <p:cNvPr id="6" name="Segnaposto numero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F19BC-AB27-47CD-9924-84C1617C9D5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07178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it-IT" dirty="0" err="1"/>
              <a:t>adasfa</a:t>
            </a:r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7" r:id="rId7"/>
    <p:sldLayoutId id="2147483660" r:id="rId8"/>
    <p:sldLayoutId id="2147483661" r:id="rId9"/>
    <p:sldLayoutId id="2147483662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263404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dirty="0"/>
              <a:t>partizionamento orizzontale 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363538" indent="-255588">
              <a:buClr>
                <a:srgbClr val="2DA2BF"/>
              </a:buClr>
              <a:buSzPct val="68000"/>
              <a:buFont typeface="Wingdings 3" pitchFamily="16" charset="2"/>
              <a:buChar char="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/>
              <a:t>Supponiamo che la nostra applicazione acceda separatamente alla composizione attuale della squadra rispetto a quelle degli anni passati</a:t>
            </a:r>
          </a:p>
          <a:p>
            <a:pPr marL="363538" indent="-255588">
              <a:buClr>
                <a:srgbClr val="2DA2BF"/>
              </a:buClr>
              <a:buSzPct val="68000"/>
              <a:buFont typeface="Wingdings 3" pitchFamily="16" charset="2"/>
              <a:buChar char="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/>
              <a:t>Separando i due tipi di collegamento lo schema risulta più chiaro e le operazioni più efficienti</a:t>
            </a:r>
          </a:p>
          <a:p>
            <a:pPr marL="363538" indent="-255588">
              <a:buClr>
                <a:srgbClr val="2DA2BF"/>
              </a:buClr>
              <a:buSzPct val="68000"/>
              <a:buFont typeface="Wingdings 3" pitchFamily="16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t-IT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Partizionamento orizzontale </a:t>
            </a:r>
            <a:endParaRPr lang="it-IT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9276" y="995702"/>
            <a:ext cx="5832475" cy="39207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/>
              <a:t>Scelta identificatori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85000" lnSpcReduction="10000"/>
          </a:bodyPr>
          <a:lstStyle/>
          <a:p>
            <a:pPr marL="363538" indent="-255588">
              <a:buClr>
                <a:srgbClr val="2DA2BF"/>
              </a:buClr>
              <a:buSzPct val="68000"/>
              <a:buFont typeface="Wingdings 3" pitchFamily="16" charset="2"/>
              <a:buChar char="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sz="2300" dirty="0"/>
              <a:t>attributo o attributi non opzionali (non sono ammessi valori nulli)</a:t>
            </a:r>
          </a:p>
          <a:p>
            <a:pPr marL="363538" indent="-255588">
              <a:buClr>
                <a:srgbClr val="2DA2BF"/>
              </a:buClr>
              <a:buSzPct val="68000"/>
              <a:buFont typeface="Wingdings 3" pitchFamily="16" charset="2"/>
              <a:buChar char="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sz="2300" dirty="0"/>
              <a:t>semplicità: tra i possibili identificatori scegliere quelli con meno attributi; a limite meglio aggiungere un codice “artificiale” ma …</a:t>
            </a:r>
          </a:p>
          <a:p>
            <a:pPr marL="363538" indent="-255588">
              <a:buClr>
                <a:srgbClr val="2DA2BF"/>
              </a:buClr>
              <a:buSzPct val="68000"/>
              <a:buFont typeface="Wingdings 3" pitchFamily="16" charset="2"/>
              <a:buChar char="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sz="2300" dirty="0"/>
              <a:t>preferenza per gli identificatori </a:t>
            </a:r>
            <a:r>
              <a:rPr lang="it-IT" sz="2300" dirty="0" smtClean="0"/>
              <a:t>interni u</a:t>
            </a:r>
          </a:p>
          <a:p>
            <a:pPr marL="363538" indent="-255588">
              <a:buClr>
                <a:srgbClr val="2DA2BF"/>
              </a:buClr>
              <a:buSzPct val="68000"/>
              <a:buFont typeface="Wingdings 3" pitchFamily="16" charset="2"/>
              <a:buChar char="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sz="2300" dirty="0" smtClean="0"/>
              <a:t>u</a:t>
            </a:r>
            <a:r>
              <a:rPr lang="it-IT" sz="2300" dirty="0" smtClean="0"/>
              <a:t>tilizzo </a:t>
            </a:r>
            <a:r>
              <a:rPr lang="it-IT" sz="2300" dirty="0"/>
              <a:t>nelle operazioni più frequenti o importanti</a:t>
            </a:r>
          </a:p>
          <a:p>
            <a:pPr marL="363538" indent="-255588">
              <a:buClr>
                <a:srgbClr val="2DA2BF"/>
              </a:buClr>
              <a:buSzPct val="68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t-IT" sz="2300" dirty="0" smtClean="0"/>
          </a:p>
          <a:p>
            <a:pPr marL="363538" indent="-255588">
              <a:buClr>
                <a:srgbClr val="2DA2BF"/>
              </a:buClr>
              <a:buSzPct val="68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sz="2300" dirty="0" smtClean="0"/>
              <a:t>ATTENZIONE</a:t>
            </a:r>
            <a:r>
              <a:rPr lang="it-IT" sz="2300" dirty="0"/>
              <a:t>! </a:t>
            </a:r>
            <a:r>
              <a:rPr lang="it-IT" sz="2300" dirty="0" smtClean="0"/>
              <a:t>Ogni entità deve </a:t>
            </a:r>
            <a:r>
              <a:rPr lang="it-IT" sz="2300" dirty="0"/>
              <a:t>avere un identificatore (chiave)</a:t>
            </a:r>
          </a:p>
          <a:p>
            <a:pPr marL="363538" indent="-255588">
              <a:buClr>
                <a:srgbClr val="2DA2BF"/>
              </a:buClr>
              <a:buSzPct val="68000"/>
              <a:buFont typeface="Wingdings 3" pitchFamily="16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t-IT" sz="2300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/>
              <a:t>Scelta identificatori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363538" indent="-255588">
              <a:buClr>
                <a:srgbClr val="2DA2BF"/>
              </a:buClr>
              <a:buSzPct val="68000"/>
              <a:buFont typeface="Wingdings 3" pitchFamily="16" charset="2"/>
              <a:buChar char="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dirty="0"/>
              <a:t>Se nessuno degli identificatori soddisfa i requisiti visti?</a:t>
            </a:r>
          </a:p>
          <a:p>
            <a:pPr marL="363538" indent="-255588">
              <a:buClr>
                <a:srgbClr val="2DA2BF"/>
              </a:buClr>
              <a:buSzPct val="68000"/>
              <a:buFont typeface="Wingdings 3" pitchFamily="16" charset="2"/>
              <a:buChar char="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dirty="0"/>
              <a:t>Si introducono nuovi attributi (codici) contenenti valori speciali generati appositamente per questo scopo</a:t>
            </a:r>
          </a:p>
          <a:p>
            <a:pPr marL="619125" lvl="1" indent="-228600">
              <a:buClr>
                <a:srgbClr val="2DA2BF"/>
              </a:buClr>
              <a:buFont typeface="Verdana" pitchFamily="32" charset="0"/>
              <a:buChar char="◦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dirty="0">
                <a:solidFill>
                  <a:schemeClr val="tx1"/>
                </a:solidFill>
              </a:rPr>
              <a:t>es. un contatore </a:t>
            </a:r>
            <a:r>
              <a:rPr lang="it-IT" dirty="0" err="1">
                <a:solidFill>
                  <a:schemeClr val="tx1"/>
                </a:solidFill>
              </a:rPr>
              <a:t>autoincrementante</a:t>
            </a:r>
            <a:endParaRPr lang="it-IT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BASI </a:t>
            </a:r>
            <a:r>
              <a:rPr lang="it-IT" dirty="0" err="1"/>
              <a:t>DI</a:t>
            </a:r>
            <a:r>
              <a:rPr lang="it-IT" dirty="0"/>
              <a:t> </a:t>
            </a:r>
            <a:r>
              <a:rPr lang="it-IT" dirty="0" smtClean="0"/>
              <a:t>DATI</a:t>
            </a:r>
            <a:br>
              <a:rPr lang="it-IT" dirty="0" smtClean="0"/>
            </a:br>
            <a:r>
              <a:rPr lang="it-IT" dirty="0" smtClean="0"/>
              <a:t>Ottimizzazione dello schema</a:t>
            </a:r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dirty="0"/>
              <a:t>Attività della ristrutturazione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363538" indent="-255588">
              <a:buClr>
                <a:srgbClr val="2DA2BF"/>
              </a:buClr>
              <a:buSzPct val="68000"/>
              <a:buFont typeface="Wingdings 3" pitchFamily="16" charset="2"/>
              <a:buChar char="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dirty="0"/>
              <a:t>Analisi delle ridondanze</a:t>
            </a:r>
          </a:p>
          <a:p>
            <a:pPr marL="363538" indent="-255588">
              <a:buClr>
                <a:srgbClr val="2DA2BF"/>
              </a:buClr>
              <a:buSzPct val="68000"/>
              <a:buFont typeface="Wingdings 3" pitchFamily="16" charset="2"/>
              <a:buChar char="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dirty="0" smtClean="0"/>
              <a:t>Partizionamento/accorpamento </a:t>
            </a:r>
            <a:r>
              <a:rPr lang="it-IT" dirty="0"/>
              <a:t>di entità e relazioni</a:t>
            </a:r>
          </a:p>
          <a:p>
            <a:pPr marL="363538" indent="-255588">
              <a:buClr>
                <a:srgbClr val="2DA2BF"/>
              </a:buClr>
              <a:buSzPct val="68000"/>
              <a:buFont typeface="Wingdings 3" pitchFamily="16" charset="2"/>
              <a:buChar char="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dirty="0"/>
              <a:t>Scelta degli identificatori primari</a:t>
            </a:r>
          </a:p>
          <a:p>
            <a:pPr marL="363538" indent="-255588">
              <a:buClr>
                <a:srgbClr val="2DA2BF"/>
              </a:buClr>
              <a:buSzPct val="68000"/>
              <a:buFont typeface="Wingdings 3" pitchFamily="16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t-IT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dirty="0"/>
              <a:t>Attività della ristrutturazione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pPr marL="363538" indent="-255588">
              <a:buClr>
                <a:srgbClr val="2DA2BF"/>
              </a:buClr>
              <a:buSzPct val="68000"/>
              <a:buFont typeface="Wingdings 3" pitchFamily="16" charset="2"/>
              <a:buChar char="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dirty="0">
                <a:solidFill>
                  <a:schemeClr val="tx1"/>
                </a:solidFill>
              </a:rPr>
              <a:t>Ristrutturazioni effettuate per rendere più efficienti le operazioni in base a un semplice principio</a:t>
            </a:r>
          </a:p>
          <a:p>
            <a:pPr marL="363538" indent="-255588">
              <a:buClr>
                <a:srgbClr val="2DA2BF"/>
              </a:buClr>
              <a:buSzPct val="68000"/>
              <a:buFont typeface="Wingdings 3" pitchFamily="16" charset="2"/>
              <a:buChar char="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dirty="0">
                <a:solidFill>
                  <a:schemeClr val="tx1"/>
                </a:solidFill>
              </a:rPr>
              <a:t>Gli accessi si riducono:</a:t>
            </a:r>
          </a:p>
          <a:p>
            <a:pPr marL="619125" lvl="1" indent="-228600">
              <a:buClr>
                <a:srgbClr val="2DA2BF"/>
              </a:buClr>
              <a:buFont typeface="Verdana" pitchFamily="32" charset="0"/>
              <a:buChar char="◦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dirty="0">
                <a:solidFill>
                  <a:schemeClr val="tx1"/>
                </a:solidFill>
              </a:rPr>
              <a:t>separando attributi di un concetto che vengono acceduti separatamente</a:t>
            </a:r>
          </a:p>
          <a:p>
            <a:pPr marL="619125" lvl="1" indent="-228600">
              <a:buClr>
                <a:srgbClr val="2DA2BF"/>
              </a:buClr>
              <a:buFont typeface="Verdana" pitchFamily="32" charset="0"/>
              <a:buChar char="◦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dirty="0">
                <a:solidFill>
                  <a:schemeClr val="tx1"/>
                </a:solidFill>
              </a:rPr>
              <a:t>raggruppando attributi di concetti diversi acceduti insieme</a:t>
            </a:r>
          </a:p>
          <a:p>
            <a:pPr marL="363538" indent="-255588">
              <a:buClr>
                <a:srgbClr val="2DA2BF"/>
              </a:buClr>
              <a:buSzPct val="68000"/>
              <a:buFont typeface="Wingdings 3" pitchFamily="16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t-IT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b="0" dirty="0">
                <a:solidFill>
                  <a:schemeClr val="tx1"/>
                </a:solidFill>
              </a:rPr>
              <a:t>Tipologie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363538" indent="-255588">
              <a:buClr>
                <a:srgbClr val="2DA2BF"/>
              </a:buClr>
              <a:buSzPct val="68000"/>
              <a:buFont typeface="Wingdings 3" pitchFamily="16" charset="2"/>
              <a:buChar char="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dirty="0"/>
              <a:t>partizionamento verticale di entità</a:t>
            </a:r>
          </a:p>
          <a:p>
            <a:pPr marL="363538" indent="-255588">
              <a:buClr>
                <a:srgbClr val="2DA2BF"/>
              </a:buClr>
              <a:buSzPct val="68000"/>
              <a:buFont typeface="Wingdings 3" pitchFamily="16" charset="2"/>
              <a:buChar char="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dirty="0"/>
              <a:t>partizionamento orizzontale di associazioni</a:t>
            </a:r>
          </a:p>
          <a:p>
            <a:pPr marL="363538" indent="-255588">
              <a:buClr>
                <a:srgbClr val="2DA2BF"/>
              </a:buClr>
              <a:buSzPct val="68000"/>
              <a:buFont typeface="Wingdings 3" pitchFamily="16" charset="2"/>
              <a:buChar char="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dirty="0" smtClean="0"/>
              <a:t>accorpamento </a:t>
            </a:r>
            <a:r>
              <a:rPr lang="it-IT" dirty="0"/>
              <a:t>di entità/relazioni</a:t>
            </a:r>
          </a:p>
          <a:p>
            <a:pPr marL="363538" indent="-255588">
              <a:buClr>
                <a:srgbClr val="2DA2BF"/>
              </a:buClr>
              <a:buSzPct val="68000"/>
              <a:buFont typeface="Wingdings 3" pitchFamily="16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t-IT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/>
              <a:t>Partizionamento verticale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2636" y="1037607"/>
            <a:ext cx="6191250" cy="342780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/>
              <a:t>Partizionamento verticale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363538" indent="-255588">
              <a:buClr>
                <a:srgbClr val="2DA2BF"/>
              </a:buClr>
              <a:buSzPct val="68000"/>
              <a:buFont typeface="Wingdings 3" pitchFamily="16" charset="2"/>
              <a:buChar char="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/>
              <a:t>Supponiamo che le nostre applicazioni accedono separatamente ai dati anagrafici o a quelli lavorativi di un impiegato</a:t>
            </a:r>
          </a:p>
          <a:p>
            <a:pPr marL="363538" indent="-255588">
              <a:buClr>
                <a:srgbClr val="2DA2BF"/>
              </a:buClr>
              <a:buSzPct val="68000"/>
              <a:buFont typeface="Wingdings 3" pitchFamily="16" charset="2"/>
              <a:buChar char="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/>
              <a:t>Conviene separarli: se i record sono più piccoli, in una sola lettura dal disco (operazione costosa) riesco a portare più record in memoria</a:t>
            </a:r>
          </a:p>
          <a:p>
            <a:pPr marL="363538" indent="-255588">
              <a:buClr>
                <a:srgbClr val="2DA2BF"/>
              </a:buClr>
              <a:buSzPct val="68000"/>
              <a:buFont typeface="Wingdings 3" pitchFamily="16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t-IT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/>
              <a:t>Partizionamento verticale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51" y="1329929"/>
            <a:ext cx="6964363" cy="29134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b="0"/>
              <a:t>partizionamento orizzontale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014" y="1168004"/>
            <a:ext cx="6840537" cy="33325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1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a1" id="{131F9ECA-590C-4242-AA28-02F3B92B33D6}" vid="{E8C8D8CE-BE7D-46C6-921F-1BB93C37596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75</TotalTime>
  <Words>261</Words>
  <Application>Microsoft Office PowerPoint</Application>
  <PresentationFormat>Presentazione su schermo (16:9)</PresentationFormat>
  <Paragraphs>46</Paragraphs>
  <Slides>13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Arial</vt:lpstr>
      <vt:lpstr>Encode Sans</vt:lpstr>
      <vt:lpstr>Encode Sans ExtraLight</vt:lpstr>
      <vt:lpstr>Wingdings 3</vt:lpstr>
      <vt:lpstr>Verdana</vt:lpstr>
      <vt:lpstr>Calibri</vt:lpstr>
      <vt:lpstr>Tema1</vt:lpstr>
      <vt:lpstr>Diapositiva 1</vt:lpstr>
      <vt:lpstr>BASI DI DATI Ottimizzazione dello schema</vt:lpstr>
      <vt:lpstr>Attività della ristrutturazione</vt:lpstr>
      <vt:lpstr>Attività della ristrutturazione</vt:lpstr>
      <vt:lpstr>Tipologie</vt:lpstr>
      <vt:lpstr>Partizionamento verticale</vt:lpstr>
      <vt:lpstr>Partizionamento verticale</vt:lpstr>
      <vt:lpstr>Partizionamento verticale</vt:lpstr>
      <vt:lpstr>partizionamento orizzontale</vt:lpstr>
      <vt:lpstr>partizionamento orizzontale </vt:lpstr>
      <vt:lpstr>Partizionamento orizzontale </vt:lpstr>
      <vt:lpstr>Scelta identificatori</vt:lpstr>
      <vt:lpstr>Scelta identificatori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Cesare Iacobelli</dc:creator>
  <cp:lastModifiedBy>ADMIN</cp:lastModifiedBy>
  <cp:revision>10</cp:revision>
  <dcterms:created xsi:type="dcterms:W3CDTF">2020-11-18T07:50:10Z</dcterms:created>
  <dcterms:modified xsi:type="dcterms:W3CDTF">2020-11-30T15:02:03Z</dcterms:modified>
</cp:coreProperties>
</file>