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sldIdLst>
    <p:sldId id="256" r:id="rId2"/>
    <p:sldId id="267" r:id="rId3"/>
    <p:sldId id="335" r:id="rId4"/>
    <p:sldId id="338" r:id="rId5"/>
    <p:sldId id="337" r:id="rId6"/>
    <p:sldId id="316" r:id="rId7"/>
    <p:sldId id="317" r:id="rId8"/>
    <p:sldId id="318" r:id="rId9"/>
    <p:sldId id="320" r:id="rId10"/>
    <p:sldId id="323" r:id="rId11"/>
    <p:sldId id="319" r:id="rId12"/>
    <p:sldId id="346" r:id="rId13"/>
    <p:sldId id="348" r:id="rId14"/>
  </p:sldIdLst>
  <p:sldSz cx="9144000" cy="5143500" type="screen16x9"/>
  <p:notesSz cx="7104063" cy="10234613"/>
  <p:embeddedFontLst>
    <p:embeddedFont>
      <p:font typeface="Encode Sans" charset="0"/>
      <p:regular r:id="rId15"/>
      <p:bold r:id="rId16"/>
    </p:embeddedFont>
    <p:embeddedFont>
      <p:font typeface="Encode Sans ExtraLight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snapVertSplitter="1" vertBarState="minimized" horzBarState="maximized">
    <p:restoredLeft sz="18041" autoAdjust="0"/>
    <p:restoredTop sz="94660"/>
  </p:normalViewPr>
  <p:slideViewPr>
    <p:cSldViewPr snapToGrid="0">
      <p:cViewPr varScale="1">
        <p:scale>
          <a:sx n="81" d="100"/>
          <a:sy n="81" d="100"/>
        </p:scale>
        <p:origin x="-1085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 hasCustomPrompt="1"/>
          </p:nvPr>
        </p:nvSpPr>
        <p:spPr>
          <a:xfrm>
            <a:off x="984050" y="1075458"/>
            <a:ext cx="7175700" cy="3429001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200">
                <a:solidFill>
                  <a:srgbClr val="0020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it-IT" dirty="0"/>
              <a:t>Unità Formativa (UF)</a:t>
            </a:r>
            <a:br>
              <a:rPr lang="it-IT" dirty="0"/>
            </a:br>
            <a:r>
              <a:rPr lang="it-IT" dirty="0"/>
              <a:t>Docente:</a:t>
            </a:r>
            <a:br>
              <a:rPr lang="it-IT" dirty="0"/>
            </a:br>
            <a:r>
              <a:rPr lang="it-IT" dirty="0"/>
              <a:t>Titolo argomento: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ottotitolo argo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 hasCustomPrompt="1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00206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it-IT" dirty="0"/>
              <a:t>Titolo Argomento</a:t>
            </a:r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 hasCustomPrompt="1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9pPr>
          </a:lstStyle>
          <a:p>
            <a:r>
              <a:rPr lang="it-IT" dirty="0"/>
              <a:t>Sottotitolo argomento</a:t>
            </a:r>
            <a:endParaRPr dirty="0"/>
          </a:p>
        </p:txBody>
      </p:sp>
      <p:cxnSp>
        <p:nvCxnSpPr>
          <p:cNvPr id="18" name="Shape 18"/>
          <p:cNvCxnSpPr/>
          <p:nvPr/>
        </p:nvCxnSpPr>
        <p:spPr>
          <a:xfrm>
            <a:off x="3527100" y="2474305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diamond" w="med" len="med"/>
            <a:tailEnd type="diamond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itazio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23" name="Shape 23"/>
          <p:cNvSpPr txBox="1">
            <a:spLocks noGrp="1"/>
          </p:cNvSpPr>
          <p:nvPr>
            <p:ph type="body" idx="1" hasCustomPrompt="1"/>
          </p:nvPr>
        </p:nvSpPr>
        <p:spPr>
          <a:xfrm>
            <a:off x="1404225" y="1194150"/>
            <a:ext cx="6335400" cy="30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▪"/>
              <a:defRPr sz="3000" i="1">
                <a:solidFill>
                  <a:srgbClr val="002060"/>
                </a:solidFill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9pPr>
          </a:lstStyle>
          <a:p>
            <a:r>
              <a:rPr lang="it-IT" dirty="0"/>
              <a:t>Citazione</a:t>
            </a:r>
            <a:endParaRPr dirty="0"/>
          </a:p>
        </p:txBody>
      </p:sp>
      <p:sp>
        <p:nvSpPr>
          <p:cNvPr id="24" name="Shape 24"/>
          <p:cNvSpPr txBox="1"/>
          <p:nvPr/>
        </p:nvSpPr>
        <p:spPr>
          <a:xfrm>
            <a:off x="3593400" y="8451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b="1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“</a:t>
            </a:r>
            <a:endParaRPr sz="6800" b="1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olo + 1 colon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 hasCustomPrompt="1"/>
          </p:nvPr>
        </p:nvSpPr>
        <p:spPr>
          <a:xfrm>
            <a:off x="549600" y="361375"/>
            <a:ext cx="6853923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rgbClr val="002060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  <p:cxnSp>
        <p:nvCxnSpPr>
          <p:cNvPr id="10" name="Shape 46">
            <a:extLst>
              <a:ext uri="{FF2B5EF4-FFF2-40B4-BE49-F238E27FC236}">
                <a16:creationId xmlns:a16="http://schemas.microsoft.com/office/drawing/2014/main" xmlns="" id="{F2E47A38-F329-6744-9F60-C06219F4BCB9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" name="Shape 49">
            <a:extLst>
              <a:ext uri="{FF2B5EF4-FFF2-40B4-BE49-F238E27FC236}">
                <a16:creationId xmlns:a16="http://schemas.microsoft.com/office/drawing/2014/main" xmlns="" id="{09196BD8-1AF8-704D-867C-4761D161A798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olo + 2 colon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 hasCustomPrompt="1"/>
          </p:nvPr>
        </p:nvSpPr>
        <p:spPr>
          <a:xfrm>
            <a:off x="549600" y="361375"/>
            <a:ext cx="6853923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51" name="Shape 51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>
                <a:solidFill>
                  <a:srgbClr val="002060"/>
                </a:solidFill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52" name="Shape 52"/>
          <p:cNvSpPr txBox="1">
            <a:spLocks noGrp="1"/>
          </p:cNvSpPr>
          <p:nvPr>
            <p:ph type="body" idx="2" hasCustomPrompt="1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>
                <a:solidFill>
                  <a:srgbClr val="002060"/>
                </a:solidFill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  <p:cxnSp>
        <p:nvCxnSpPr>
          <p:cNvPr id="11" name="Shape 46">
            <a:extLst>
              <a:ext uri="{FF2B5EF4-FFF2-40B4-BE49-F238E27FC236}">
                <a16:creationId xmlns:a16="http://schemas.microsoft.com/office/drawing/2014/main" xmlns="" id="{03A33C7E-44B0-A447-A10F-3EE447DA6110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2" name="Shape 49">
            <a:extLst>
              <a:ext uri="{FF2B5EF4-FFF2-40B4-BE49-F238E27FC236}">
                <a16:creationId xmlns:a16="http://schemas.microsoft.com/office/drawing/2014/main" xmlns="" id="{096F49CE-1BC2-6646-AD0B-55CFE6CCA885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olo + 3 colon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 hasCustomPrompt="1"/>
          </p:nvPr>
        </p:nvSpPr>
        <p:spPr>
          <a:xfrm>
            <a:off x="549600" y="361375"/>
            <a:ext cx="6853923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200150"/>
            <a:ext cx="2416500" cy="3080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2" hasCustomPrompt="1"/>
          </p:nvPr>
        </p:nvSpPr>
        <p:spPr>
          <a:xfrm>
            <a:off x="3089850" y="1200150"/>
            <a:ext cx="2416500" cy="3080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r>
              <a:rPr lang="it-IT" dirty="0"/>
              <a:t>Contenuto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3" hasCustomPrompt="1"/>
          </p:nvPr>
        </p:nvSpPr>
        <p:spPr>
          <a:xfrm>
            <a:off x="5630099" y="1200150"/>
            <a:ext cx="2416500" cy="3080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Char char="▪"/>
              <a:tabLst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Char char="▪"/>
              <a:tabLst/>
              <a:defRPr/>
            </a:pPr>
            <a:r>
              <a:rPr lang="it-IT" dirty="0"/>
              <a:t>Contenuto</a:t>
            </a:r>
          </a:p>
          <a:p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  <p:cxnSp>
        <p:nvCxnSpPr>
          <p:cNvPr id="12" name="Shape 46">
            <a:extLst>
              <a:ext uri="{FF2B5EF4-FFF2-40B4-BE49-F238E27FC236}">
                <a16:creationId xmlns:a16="http://schemas.microsoft.com/office/drawing/2014/main" xmlns="" id="{7A8D26BD-44DA-FB4A-9CF9-453FBF8614DE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" name="Shape 49">
            <a:extLst>
              <a:ext uri="{FF2B5EF4-FFF2-40B4-BE49-F238E27FC236}">
                <a16:creationId xmlns:a16="http://schemas.microsoft.com/office/drawing/2014/main" xmlns="" id="{6D40635D-3865-6E41-95A6-D1E0C7F7A3B5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Vuo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olo rettangolo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50"/>
          </a:p>
        </p:txBody>
      </p:sp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36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48006" indent="0" algn="r">
              <a:buNone/>
              <a:defRPr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kumimoji="0" lang="it-IT"/>
              <a:t>Fare clic per modificare lo stile del sottotitolo dello schema</a:t>
            </a:r>
            <a:endParaRPr kumimoji="0" lang="en-US"/>
          </a:p>
        </p:txBody>
      </p:sp>
      <p:grpSp>
        <p:nvGrpSpPr>
          <p:cNvPr id="2" name="Gruppo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Figura a mano liber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050"/>
            </a:p>
          </p:txBody>
        </p:sp>
        <p:sp>
          <p:nvSpPr>
            <p:cNvPr id="8" name="Figura a mano liber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050"/>
            </a:p>
          </p:txBody>
        </p:sp>
        <p:sp>
          <p:nvSpPr>
            <p:cNvPr id="11" name="Figura a mano liber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050"/>
            </a:p>
          </p:txBody>
        </p:sp>
        <p:cxnSp>
          <p:nvCxnSpPr>
            <p:cNvPr id="12" name="Connettore 1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C74B254-754D-469B-8268-0B63FB7F15EA}" type="datetime1">
              <a:rPr lang="it-IT" smtClean="0"/>
              <a:pPr/>
              <a:t>19/10/2021</a:t>
            </a:fld>
            <a:endParaRPr lang="it-IT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it-IT"/>
              <a:t>Basi di Dati</a:t>
            </a:r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1ACC7C6-CA6D-4DDA-B6DD-0AB19341B1F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83950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7089-7076-44A4-95CE-4E0BDBFF9647}" type="datetime1">
              <a:rPr lang="it-IT" smtClean="0"/>
              <a:pPr/>
              <a:t>19/10/2021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Basi di Dati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2733829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r>
              <a:rPr lang="it-IT" dirty="0" err="1"/>
              <a:t>adasfa</a:t>
            </a:r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04665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7" r:id="rId7"/>
    <p:sldLayoutId id="2147483660" r:id="rId8"/>
    <p:sldLayoutId id="2147483661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A0DA379-8A07-4F80-BCBC-4CFA6C7D4A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697309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Gerarchie di Subset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Si chiamano </a:t>
            </a:r>
            <a:r>
              <a:rPr lang="it-IT" i="1" dirty="0"/>
              <a:t>gerarchie di subset </a:t>
            </a:r>
            <a:r>
              <a:rPr lang="it-IT" dirty="0"/>
              <a:t>quelle</a:t>
            </a:r>
            <a:r>
              <a:rPr lang="it-IT" i="1" dirty="0"/>
              <a:t> non esclusive </a:t>
            </a:r>
            <a:r>
              <a:rPr lang="it-IT" dirty="0"/>
              <a:t>e</a:t>
            </a:r>
            <a:r>
              <a:rPr lang="it-IT" i="1" dirty="0"/>
              <a:t> non complete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10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6078" y="2261345"/>
            <a:ext cx="6377745" cy="1875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1067" y="3161114"/>
            <a:ext cx="3750495" cy="149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subset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11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  <p:grpSp>
        <p:nvGrpSpPr>
          <p:cNvPr id="30" name="Gruppo 29"/>
          <p:cNvGrpSpPr/>
          <p:nvPr/>
        </p:nvGrpSpPr>
        <p:grpSpPr>
          <a:xfrm>
            <a:off x="1957494" y="1178709"/>
            <a:ext cx="5152413" cy="1660934"/>
            <a:chOff x="1500166" y="1643050"/>
            <a:chExt cx="6869885" cy="2214578"/>
          </a:xfrm>
        </p:grpSpPr>
        <p:sp>
          <p:nvSpPr>
            <p:cNvPr id="8" name="Rettangolo 7"/>
            <p:cNvSpPr/>
            <p:nvPr/>
          </p:nvSpPr>
          <p:spPr>
            <a:xfrm>
              <a:off x="2571736" y="3143248"/>
              <a:ext cx="1785950" cy="7143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50" dirty="0">
                  <a:solidFill>
                    <a:sysClr val="windowText" lastClr="000000"/>
                  </a:solidFill>
                </a:rPr>
                <a:t>Velista</a:t>
              </a:r>
            </a:p>
          </p:txBody>
        </p:sp>
        <p:sp>
          <p:nvSpPr>
            <p:cNvPr id="9" name="Rettangolo 8"/>
            <p:cNvSpPr/>
            <p:nvPr/>
          </p:nvSpPr>
          <p:spPr>
            <a:xfrm>
              <a:off x="5143504" y="3143248"/>
              <a:ext cx="1785950" cy="7143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50" dirty="0">
                  <a:solidFill>
                    <a:sysClr val="windowText" lastClr="000000"/>
                  </a:solidFill>
                </a:rPr>
                <a:t>Sciatore</a:t>
              </a:r>
              <a:endParaRPr lang="it-IT" sz="1050" dirty="0"/>
            </a:p>
          </p:txBody>
        </p:sp>
        <p:sp>
          <p:nvSpPr>
            <p:cNvPr id="10" name="Rettangolo 9"/>
            <p:cNvSpPr/>
            <p:nvPr/>
          </p:nvSpPr>
          <p:spPr>
            <a:xfrm>
              <a:off x="3929058" y="1643050"/>
              <a:ext cx="1785950" cy="71438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050" dirty="0"/>
                <a:t>Sportivo</a:t>
              </a:r>
            </a:p>
          </p:txBody>
        </p:sp>
        <p:cxnSp>
          <p:nvCxnSpPr>
            <p:cNvPr id="12" name="Connettore 2 11"/>
            <p:cNvCxnSpPr/>
            <p:nvPr/>
          </p:nvCxnSpPr>
          <p:spPr>
            <a:xfrm>
              <a:off x="5715008" y="1785926"/>
              <a:ext cx="571504" cy="1588"/>
            </a:xfrm>
            <a:prstGeom prst="straightConnector1">
              <a:avLst/>
            </a:prstGeom>
            <a:ln cap="rnd"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2 15"/>
            <p:cNvCxnSpPr/>
            <p:nvPr/>
          </p:nvCxnSpPr>
          <p:spPr>
            <a:xfrm>
              <a:off x="5715008" y="2071678"/>
              <a:ext cx="571504" cy="1588"/>
            </a:xfrm>
            <a:prstGeom prst="straightConnector1">
              <a:avLst/>
            </a:prstGeom>
            <a:ln cap="rnd"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2 16"/>
            <p:cNvCxnSpPr/>
            <p:nvPr/>
          </p:nvCxnSpPr>
          <p:spPr>
            <a:xfrm>
              <a:off x="6929454" y="3357562"/>
              <a:ext cx="571504" cy="1588"/>
            </a:xfrm>
            <a:prstGeom prst="straightConnector1">
              <a:avLst/>
            </a:prstGeom>
            <a:ln cap="rnd"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2 18"/>
            <p:cNvCxnSpPr/>
            <p:nvPr/>
          </p:nvCxnSpPr>
          <p:spPr>
            <a:xfrm rot="10800000">
              <a:off x="2071670" y="3357562"/>
              <a:ext cx="500066" cy="1588"/>
            </a:xfrm>
            <a:prstGeom prst="straightConnector1">
              <a:avLst/>
            </a:prstGeom>
            <a:ln cap="rnd"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ccia a destra 20"/>
            <p:cNvSpPr/>
            <p:nvPr/>
          </p:nvSpPr>
          <p:spPr>
            <a:xfrm rot="13794761">
              <a:off x="5120764" y="2671794"/>
              <a:ext cx="902736" cy="173919"/>
            </a:xfrm>
            <a:prstGeom prst="rightArrow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0"/>
            </a:p>
          </p:txBody>
        </p:sp>
        <p:sp>
          <p:nvSpPr>
            <p:cNvPr id="22" name="CasellaDiTesto 21"/>
            <p:cNvSpPr txBox="1"/>
            <p:nvPr/>
          </p:nvSpPr>
          <p:spPr>
            <a:xfrm>
              <a:off x="6429388" y="2000241"/>
              <a:ext cx="5860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50" dirty="0"/>
                <a:t>Nome</a:t>
              </a:r>
            </a:p>
          </p:txBody>
        </p:sp>
        <p:sp>
          <p:nvSpPr>
            <p:cNvPr id="23" name="CasellaDiTesto 22"/>
            <p:cNvSpPr txBox="1"/>
            <p:nvPr/>
          </p:nvSpPr>
          <p:spPr>
            <a:xfrm>
              <a:off x="6357950" y="1643050"/>
              <a:ext cx="7976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50" dirty="0"/>
                <a:t>Cognome</a:t>
              </a:r>
            </a:p>
          </p:txBody>
        </p:sp>
        <p:sp>
          <p:nvSpPr>
            <p:cNvPr id="24" name="CasellaDiTesto 23"/>
            <p:cNvSpPr txBox="1"/>
            <p:nvPr/>
          </p:nvSpPr>
          <p:spPr>
            <a:xfrm>
              <a:off x="7572396" y="3286124"/>
              <a:ext cx="7976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50" dirty="0"/>
                <a:t>Specialità</a:t>
              </a:r>
            </a:p>
          </p:txBody>
        </p:sp>
        <p:sp>
          <p:nvSpPr>
            <p:cNvPr id="25" name="CasellaDiTesto 24"/>
            <p:cNvSpPr txBox="1"/>
            <p:nvPr/>
          </p:nvSpPr>
          <p:spPr>
            <a:xfrm>
              <a:off x="1500166" y="3214686"/>
              <a:ext cx="5775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50" dirty="0"/>
                <a:t>Ruolo</a:t>
              </a:r>
            </a:p>
          </p:txBody>
        </p:sp>
        <p:sp>
          <p:nvSpPr>
            <p:cNvPr id="29" name="Freccia a destra 28"/>
            <p:cNvSpPr/>
            <p:nvPr/>
          </p:nvSpPr>
          <p:spPr>
            <a:xfrm rot="18533284">
              <a:off x="3757308" y="2676397"/>
              <a:ext cx="902736" cy="173919"/>
            </a:xfrm>
            <a:prstGeom prst="rightArrow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xmlns="" id="{9D55CE22-9CA3-471E-B710-E04C8B513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 non corretti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4B605253-9233-4A9C-8AAF-3A61CC2A19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12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1D85F91D-A97B-464B-AFB1-F0A18942F59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  <p:grpSp>
        <p:nvGrpSpPr>
          <p:cNvPr id="46" name="Gruppo 45">
            <a:extLst>
              <a:ext uri="{FF2B5EF4-FFF2-40B4-BE49-F238E27FC236}">
                <a16:creationId xmlns:a16="http://schemas.microsoft.com/office/drawing/2014/main" xmlns="" id="{147D0EC0-9496-4CEE-BA7E-8A232808C231}"/>
              </a:ext>
            </a:extLst>
          </p:cNvPr>
          <p:cNvGrpSpPr/>
          <p:nvPr/>
        </p:nvGrpSpPr>
        <p:grpSpPr>
          <a:xfrm>
            <a:off x="1961748" y="1653648"/>
            <a:ext cx="4780738" cy="1512168"/>
            <a:chOff x="1091664" y="2204864"/>
            <a:chExt cx="6374317" cy="2016224"/>
          </a:xfrm>
        </p:grpSpPr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xmlns="" id="{5A279826-DA32-4B9A-A720-0F63332316C6}"/>
                </a:ext>
              </a:extLst>
            </p:cNvPr>
            <p:cNvSpPr/>
            <p:nvPr/>
          </p:nvSpPr>
          <p:spPr>
            <a:xfrm>
              <a:off x="3769459" y="2269324"/>
              <a:ext cx="1296144" cy="650588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050" dirty="0"/>
                <a:t>PERSONA</a:t>
              </a:r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xmlns="" id="{EF288B22-3122-4095-897F-3EE8A1122048}"/>
                </a:ext>
              </a:extLst>
            </p:cNvPr>
            <p:cNvSpPr/>
            <p:nvPr/>
          </p:nvSpPr>
          <p:spPr>
            <a:xfrm>
              <a:off x="5065603" y="3570500"/>
              <a:ext cx="1296144" cy="650588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sz="1050" dirty="0"/>
                <a:t>UOMO</a:t>
              </a:r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xmlns="" id="{B1C6F1B3-2D71-4446-B30F-F9B4745657E0}"/>
                </a:ext>
              </a:extLst>
            </p:cNvPr>
            <p:cNvSpPr/>
            <p:nvPr/>
          </p:nvSpPr>
          <p:spPr>
            <a:xfrm>
              <a:off x="2427061" y="3570500"/>
              <a:ext cx="1296144" cy="650588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sz="1050" dirty="0"/>
                <a:t>DONNA</a:t>
              </a:r>
            </a:p>
          </p:txBody>
        </p:sp>
        <p:cxnSp>
          <p:nvCxnSpPr>
            <p:cNvPr id="11" name="Connettore a gomito 10">
              <a:extLst>
                <a:ext uri="{FF2B5EF4-FFF2-40B4-BE49-F238E27FC236}">
                  <a16:creationId xmlns:a16="http://schemas.microsoft.com/office/drawing/2014/main" xmlns="" id="{6B0CBB71-71E3-4909-8B9C-4F55C44A072C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 rot="16200000" flipH="1">
              <a:off x="4740309" y="2597134"/>
              <a:ext cx="650588" cy="129614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a gomito 12">
              <a:extLst>
                <a:ext uri="{FF2B5EF4-FFF2-40B4-BE49-F238E27FC236}">
                  <a16:creationId xmlns:a16="http://schemas.microsoft.com/office/drawing/2014/main" xmlns="" id="{F1C8C4E4-A5BE-4EB1-A470-75C30E80F72F}"/>
                </a:ext>
              </a:extLst>
            </p:cNvPr>
            <p:cNvCxnSpPr>
              <a:stCxn id="7" idx="2"/>
              <a:endCxn id="9" idx="0"/>
            </p:cNvCxnSpPr>
            <p:nvPr/>
          </p:nvCxnSpPr>
          <p:spPr>
            <a:xfrm rot="5400000">
              <a:off x="3421038" y="2574007"/>
              <a:ext cx="650588" cy="134239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xmlns="" id="{0B3281B3-3DDF-4030-9C4E-550263D9B336}"/>
                </a:ext>
              </a:extLst>
            </p:cNvPr>
            <p:cNvCxnSpPr/>
            <p:nvPr/>
          </p:nvCxnSpPr>
          <p:spPr>
            <a:xfrm>
              <a:off x="5065603" y="2411874"/>
              <a:ext cx="5513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xmlns="" id="{A174312C-F1AA-4BA5-967C-E4F703F8E7A4}"/>
                </a:ext>
              </a:extLst>
            </p:cNvPr>
            <p:cNvSpPr txBox="1"/>
            <p:nvPr/>
          </p:nvSpPr>
          <p:spPr>
            <a:xfrm>
              <a:off x="5616966" y="2228148"/>
              <a:ext cx="485603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050" dirty="0"/>
                <a:t>CF</a:t>
              </a:r>
            </a:p>
          </p:txBody>
        </p:sp>
        <p:cxnSp>
          <p:nvCxnSpPr>
            <p:cNvPr id="19" name="Connettore 2 18">
              <a:extLst>
                <a:ext uri="{FF2B5EF4-FFF2-40B4-BE49-F238E27FC236}">
                  <a16:creationId xmlns:a16="http://schemas.microsoft.com/office/drawing/2014/main" xmlns="" id="{C79D94CD-BDF0-4177-915B-794527140C88}"/>
                </a:ext>
              </a:extLst>
            </p:cNvPr>
            <p:cNvCxnSpPr/>
            <p:nvPr/>
          </p:nvCxnSpPr>
          <p:spPr>
            <a:xfrm flipH="1">
              <a:off x="3075133" y="2411874"/>
              <a:ext cx="6943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xmlns="" id="{64528DE1-0D71-4AA6-86BE-A5177FF71225}"/>
                </a:ext>
              </a:extLst>
            </p:cNvPr>
            <p:cNvSpPr txBox="1"/>
            <p:nvPr/>
          </p:nvSpPr>
          <p:spPr>
            <a:xfrm>
              <a:off x="1091664" y="2204864"/>
              <a:ext cx="1586332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050" dirty="0"/>
                <a:t>Gravidanze (0,1)</a:t>
              </a:r>
            </a:p>
          </p:txBody>
        </p:sp>
        <p:cxnSp>
          <p:nvCxnSpPr>
            <p:cNvPr id="22" name="Connettore 2 21">
              <a:extLst>
                <a:ext uri="{FF2B5EF4-FFF2-40B4-BE49-F238E27FC236}">
                  <a16:creationId xmlns:a16="http://schemas.microsoft.com/office/drawing/2014/main" xmlns="" id="{B85D39A8-4BE3-40E0-8B8B-709B586C62E0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6361747" y="3895794"/>
              <a:ext cx="3571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2 23">
              <a:extLst>
                <a:ext uri="{FF2B5EF4-FFF2-40B4-BE49-F238E27FC236}">
                  <a16:creationId xmlns:a16="http://schemas.microsoft.com/office/drawing/2014/main" xmlns="" id="{5589B98D-EB88-4625-A6A1-1DE7849E0CFB}"/>
                </a:ext>
              </a:extLst>
            </p:cNvPr>
            <p:cNvCxnSpPr>
              <a:stCxn id="9" idx="1"/>
            </p:cNvCxnSpPr>
            <p:nvPr/>
          </p:nvCxnSpPr>
          <p:spPr>
            <a:xfrm flipH="1">
              <a:off x="2041267" y="3895794"/>
              <a:ext cx="3857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xmlns="" id="{CC63108B-2127-4C40-BC21-E637CB41ECC6}"/>
                </a:ext>
              </a:extLst>
            </p:cNvPr>
            <p:cNvSpPr txBox="1"/>
            <p:nvPr/>
          </p:nvSpPr>
          <p:spPr>
            <a:xfrm>
              <a:off x="1809992" y="2616901"/>
              <a:ext cx="1028487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050" dirty="0"/>
                <a:t>Cognome</a:t>
              </a:r>
            </a:p>
          </p:txBody>
        </p:sp>
        <p:cxnSp>
          <p:nvCxnSpPr>
            <p:cNvPr id="42" name="Connettore 2 41">
              <a:extLst>
                <a:ext uri="{FF2B5EF4-FFF2-40B4-BE49-F238E27FC236}">
                  <a16:creationId xmlns:a16="http://schemas.microsoft.com/office/drawing/2014/main" xmlns="" id="{68ACC5A0-FF14-4763-A0A7-B4574FDDD0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1387" y="2790465"/>
              <a:ext cx="648072" cy="110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xmlns="" id="{552CD7D3-9750-49DD-9020-E7CF2076346A}"/>
                </a:ext>
              </a:extLst>
            </p:cNvPr>
            <p:cNvSpPr txBox="1"/>
            <p:nvPr/>
          </p:nvSpPr>
          <p:spPr>
            <a:xfrm>
              <a:off x="1231240" y="3711128"/>
              <a:ext cx="727123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050" dirty="0"/>
                <a:t>Nome</a:t>
              </a:r>
            </a:p>
          </p:txBody>
        </p:sp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xmlns="" id="{E7AA2F34-251F-4845-9DD6-C44D605C395C}"/>
                </a:ext>
              </a:extLst>
            </p:cNvPr>
            <p:cNvSpPr txBox="1"/>
            <p:nvPr/>
          </p:nvSpPr>
          <p:spPr>
            <a:xfrm>
              <a:off x="6738858" y="3711128"/>
              <a:ext cx="727123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050" dirty="0"/>
                <a:t>Nome</a:t>
              </a:r>
            </a:p>
          </p:txBody>
        </p:sp>
      </p:grpSp>
      <p:sp>
        <p:nvSpPr>
          <p:cNvPr id="47" name="Ovale 46">
            <a:extLst>
              <a:ext uri="{FF2B5EF4-FFF2-40B4-BE49-F238E27FC236}">
                <a16:creationId xmlns:a16="http://schemas.microsoft.com/office/drawing/2014/main" xmlns="" id="{9EC65EBD-0243-4FB6-8AF0-166DFE0C61C9}"/>
              </a:ext>
            </a:extLst>
          </p:cNvPr>
          <p:cNvSpPr/>
          <p:nvPr/>
        </p:nvSpPr>
        <p:spPr>
          <a:xfrm>
            <a:off x="1961749" y="2754289"/>
            <a:ext cx="733700" cy="3575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50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xmlns="" id="{731A32D7-3D7F-46F5-AE7C-5A82118D72E2}"/>
              </a:ext>
            </a:extLst>
          </p:cNvPr>
          <p:cNvSpPr/>
          <p:nvPr/>
        </p:nvSpPr>
        <p:spPr>
          <a:xfrm>
            <a:off x="6152719" y="2723221"/>
            <a:ext cx="733700" cy="3575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50"/>
          </a:p>
        </p:txBody>
      </p:sp>
      <p:cxnSp>
        <p:nvCxnSpPr>
          <p:cNvPr id="54" name="Connettore curvo 53">
            <a:extLst>
              <a:ext uri="{FF2B5EF4-FFF2-40B4-BE49-F238E27FC236}">
                <a16:creationId xmlns:a16="http://schemas.microsoft.com/office/drawing/2014/main" xmlns="" id="{34CB0906-DCBF-4364-9D2C-08F697DA76E7}"/>
              </a:ext>
            </a:extLst>
          </p:cNvPr>
          <p:cNvCxnSpPr>
            <a:stCxn id="48" idx="0"/>
          </p:cNvCxnSpPr>
          <p:nvPr/>
        </p:nvCxnSpPr>
        <p:spPr>
          <a:xfrm rot="16200000" flipV="1">
            <a:off x="5432787" y="1636439"/>
            <a:ext cx="712049" cy="1461515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curvo 54">
            <a:extLst>
              <a:ext uri="{FF2B5EF4-FFF2-40B4-BE49-F238E27FC236}">
                <a16:creationId xmlns:a16="http://schemas.microsoft.com/office/drawing/2014/main" xmlns="" id="{A1D63E7A-F63E-41A2-823F-02D0B8F9D05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49711" y="1667506"/>
            <a:ext cx="712049" cy="1461515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79604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xmlns="" id="{9D55CE22-9CA3-471E-B710-E04C8B513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 non corretti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4B605253-9233-4A9C-8AAF-3A61CC2A19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13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1D85F91D-A97B-464B-AFB1-F0A18942F59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xmlns="" id="{5A279826-DA32-4B9A-A720-0F63332316C6}"/>
              </a:ext>
            </a:extLst>
          </p:cNvPr>
          <p:cNvSpPr/>
          <p:nvPr/>
        </p:nvSpPr>
        <p:spPr>
          <a:xfrm>
            <a:off x="3970094" y="1701993"/>
            <a:ext cx="972108" cy="48794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50" dirty="0"/>
              <a:t>PERSONA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xmlns="" id="{EF288B22-3122-4095-897F-3EE8A1122048}"/>
              </a:ext>
            </a:extLst>
          </p:cNvPr>
          <p:cNvSpPr/>
          <p:nvPr/>
        </p:nvSpPr>
        <p:spPr>
          <a:xfrm>
            <a:off x="4942202" y="2677875"/>
            <a:ext cx="972108" cy="48794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050" dirty="0"/>
              <a:t>UOMO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xmlns="" id="{B1C6F1B3-2D71-4446-B30F-F9B4745657E0}"/>
              </a:ext>
            </a:extLst>
          </p:cNvPr>
          <p:cNvSpPr/>
          <p:nvPr/>
        </p:nvSpPr>
        <p:spPr>
          <a:xfrm>
            <a:off x="2963296" y="2677875"/>
            <a:ext cx="972108" cy="48794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050" dirty="0"/>
              <a:t>DONNA</a:t>
            </a:r>
          </a:p>
        </p:txBody>
      </p:sp>
      <p:cxnSp>
        <p:nvCxnSpPr>
          <p:cNvPr id="11" name="Connettore a gomito 10">
            <a:extLst>
              <a:ext uri="{FF2B5EF4-FFF2-40B4-BE49-F238E27FC236}">
                <a16:creationId xmlns:a16="http://schemas.microsoft.com/office/drawing/2014/main" xmlns="" id="{6B0CBB71-71E3-4909-8B9C-4F55C44A072C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16200000" flipH="1">
            <a:off x="4698232" y="1947851"/>
            <a:ext cx="487941" cy="9721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a gomito 12">
            <a:extLst>
              <a:ext uri="{FF2B5EF4-FFF2-40B4-BE49-F238E27FC236}">
                <a16:creationId xmlns:a16="http://schemas.microsoft.com/office/drawing/2014/main" xmlns="" id="{F1C8C4E4-A5BE-4EB1-A470-75C30E80F72F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3708779" y="1930505"/>
            <a:ext cx="487941" cy="10067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xmlns="" id="{0B3281B3-3DDF-4030-9C4E-550263D9B336}"/>
              </a:ext>
            </a:extLst>
          </p:cNvPr>
          <p:cNvCxnSpPr/>
          <p:nvPr/>
        </p:nvCxnSpPr>
        <p:spPr>
          <a:xfrm>
            <a:off x="4942202" y="1808906"/>
            <a:ext cx="413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xmlns="" id="{A174312C-F1AA-4BA5-967C-E4F703F8E7A4}"/>
              </a:ext>
            </a:extLst>
          </p:cNvPr>
          <p:cNvSpPr txBox="1"/>
          <p:nvPr/>
        </p:nvSpPr>
        <p:spPr>
          <a:xfrm>
            <a:off x="5355725" y="1671111"/>
            <a:ext cx="364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/>
              <a:t>CF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xmlns="" id="{C79D94CD-BDF0-4177-915B-794527140C88}"/>
              </a:ext>
            </a:extLst>
          </p:cNvPr>
          <p:cNvCxnSpPr/>
          <p:nvPr/>
        </p:nvCxnSpPr>
        <p:spPr>
          <a:xfrm flipH="1">
            <a:off x="3449350" y="1808906"/>
            <a:ext cx="520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xmlns="" id="{64528DE1-0D71-4AA6-86BE-A5177FF71225}"/>
              </a:ext>
            </a:extLst>
          </p:cNvPr>
          <p:cNvSpPr txBox="1"/>
          <p:nvPr/>
        </p:nvSpPr>
        <p:spPr>
          <a:xfrm>
            <a:off x="1961748" y="1653648"/>
            <a:ext cx="11897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/>
              <a:t>Gravidanze (0,1)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xmlns="" id="{B85D39A8-4BE3-40E0-8B8B-709B586C62E0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4982515" y="2077140"/>
            <a:ext cx="373210" cy="1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xmlns="" id="{CC63108B-2127-4C40-BC21-E637CB41ECC6}"/>
              </a:ext>
            </a:extLst>
          </p:cNvPr>
          <p:cNvSpPr txBox="1"/>
          <p:nvPr/>
        </p:nvSpPr>
        <p:spPr>
          <a:xfrm>
            <a:off x="2500494" y="1962676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/>
              <a:t>Cognome</a:t>
            </a: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xmlns="" id="{68ACC5A0-FF14-4763-A0A7-B4574FDDD0A0}"/>
              </a:ext>
            </a:extLst>
          </p:cNvPr>
          <p:cNvCxnSpPr>
            <a:cxnSpLocks/>
          </p:cNvCxnSpPr>
          <p:nvPr/>
        </p:nvCxnSpPr>
        <p:spPr>
          <a:xfrm flipH="1">
            <a:off x="3484040" y="2092849"/>
            <a:ext cx="486054" cy="8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>
            <a:extLst>
              <a:ext uri="{FF2B5EF4-FFF2-40B4-BE49-F238E27FC236}">
                <a16:creationId xmlns:a16="http://schemas.microsoft.com/office/drawing/2014/main" xmlns="" id="{552CD7D3-9750-49DD-9020-E7CF2076346A}"/>
              </a:ext>
            </a:extLst>
          </p:cNvPr>
          <p:cNvSpPr txBox="1"/>
          <p:nvPr/>
        </p:nvSpPr>
        <p:spPr>
          <a:xfrm>
            <a:off x="5355725" y="1950182"/>
            <a:ext cx="5453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/>
              <a:t>Nome</a:t>
            </a:r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xmlns="" id="{9EC65EBD-0243-4FB6-8AF0-166DFE0C61C9}"/>
              </a:ext>
            </a:extLst>
          </p:cNvPr>
          <p:cNvSpPr/>
          <p:nvPr/>
        </p:nvSpPr>
        <p:spPr>
          <a:xfrm>
            <a:off x="1927139" y="1574086"/>
            <a:ext cx="1556901" cy="3575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50"/>
          </a:p>
        </p:txBody>
      </p:sp>
      <p:cxnSp>
        <p:nvCxnSpPr>
          <p:cNvPr id="55" name="Connettore curvo 54">
            <a:extLst>
              <a:ext uri="{FF2B5EF4-FFF2-40B4-BE49-F238E27FC236}">
                <a16:creationId xmlns:a16="http://schemas.microsoft.com/office/drawing/2014/main" xmlns="" id="{A1D63E7A-F63E-41A2-823F-02D0B8F9D053}"/>
              </a:ext>
            </a:extLst>
          </p:cNvPr>
          <p:cNvCxnSpPr>
            <a:cxnSpLocks/>
            <a:endCxn id="9" idx="1"/>
          </p:cNvCxnSpPr>
          <p:nvPr/>
        </p:nvCxnSpPr>
        <p:spPr>
          <a:xfrm rot="16200000" flipH="1">
            <a:off x="2182893" y="2141443"/>
            <a:ext cx="990237" cy="570568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6290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BASI </a:t>
            </a:r>
            <a:r>
              <a:rPr lang="it-IT" dirty="0" err="1"/>
              <a:t>DI</a:t>
            </a:r>
            <a:r>
              <a:rPr lang="it-IT" dirty="0"/>
              <a:t> DATI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4294967295"/>
          </p:nvPr>
        </p:nvSpPr>
        <p:spPr>
          <a:xfrm>
            <a:off x="678730" y="3075921"/>
            <a:ext cx="7772400" cy="900113"/>
          </a:xfrm>
        </p:spPr>
        <p:txBody>
          <a:bodyPr/>
          <a:lstStyle/>
          <a:p>
            <a:pPr algn="ctr">
              <a:buNone/>
            </a:pPr>
            <a:r>
              <a:rPr lang="it-IT" dirty="0" smtClean="0">
                <a:solidFill>
                  <a:schemeClr val="tx1"/>
                </a:solidFill>
              </a:rPr>
              <a:t>Progettazione Avanzata: Gerarchie</a:t>
            </a:r>
            <a:endParaRPr lang="it-IT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Gerarchie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it-IT" dirty="0"/>
              <a:t>Le gerarchie sono costituite da insiemi di entità tra le quali esistono associazioni di tipo gerarchico</a:t>
            </a:r>
          </a:p>
          <a:p>
            <a:r>
              <a:rPr lang="it-IT" dirty="0"/>
              <a:t>gli elementi delle entità a livello inferiore sono un sottoinsieme degli elementi delle entità a livello superiore</a:t>
            </a:r>
          </a:p>
          <a:p>
            <a:r>
              <a:rPr lang="it-IT" dirty="0"/>
              <a:t>Le entità a livello inferiore ereditano tutte le proprietà e le associazioni delle entità a livello superiore (non viceversa)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Gerarchia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1703" y="1553758"/>
            <a:ext cx="4293394" cy="232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Gerarchie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Una gerarchia si dice </a:t>
            </a:r>
            <a:r>
              <a:rPr lang="it-IT" i="1" dirty="0"/>
              <a:t>completa se </a:t>
            </a:r>
            <a:r>
              <a:rPr lang="it-IT" dirty="0"/>
              <a:t>per ogni elemento delle entità a livello superiore esiste almeno un elemento corrispondente di una delle entità a livello inferiore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se ciò non si verifica, si dice </a:t>
            </a:r>
            <a:r>
              <a:rPr lang="it-IT" i="1" dirty="0">
                <a:solidFill>
                  <a:schemeClr val="tx1"/>
                </a:solidFill>
              </a:rPr>
              <a:t>non completa.</a:t>
            </a:r>
          </a:p>
          <a:p>
            <a:endParaRPr lang="it-IT" i="1" dirty="0"/>
          </a:p>
          <a:p>
            <a:r>
              <a:rPr lang="it-IT" dirty="0"/>
              <a:t>Una gerarchia si dice </a:t>
            </a:r>
            <a:r>
              <a:rPr lang="it-IT" i="1" dirty="0"/>
              <a:t>esclusiva se </a:t>
            </a:r>
            <a:r>
              <a:rPr lang="it-IT" dirty="0"/>
              <a:t>per ogni elemento delle entità a livello superiore esiste al più un elemento corrispondente di una delle entità a livello inferiore.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Gerarchia di Generalizzazione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>
          <a:xfrm>
            <a:off x="536721" y="1167953"/>
            <a:ext cx="7497000" cy="2122599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Quando una gerarchia è esclusiva e completa prende il nome di </a:t>
            </a:r>
            <a:r>
              <a:rPr lang="it-IT" i="1" dirty="0"/>
              <a:t>gerarchia di generalizzazione </a:t>
            </a:r>
            <a:r>
              <a:rPr lang="it-IT" dirty="0"/>
              <a:t>o </a:t>
            </a:r>
            <a:r>
              <a:rPr lang="it-IT" i="1" dirty="0"/>
              <a:t>gerarchia ISA. </a:t>
            </a:r>
          </a:p>
          <a:p>
            <a:r>
              <a:rPr lang="it-IT" dirty="0"/>
              <a:t>E’ una gerarchia </a:t>
            </a:r>
            <a:r>
              <a:rPr lang="it-IT" i="1" dirty="0"/>
              <a:t>completa </a:t>
            </a:r>
            <a:r>
              <a:rPr lang="it-IT" dirty="0"/>
              <a:t>poiché</a:t>
            </a:r>
            <a:r>
              <a:rPr lang="it-IT" i="1" dirty="0"/>
              <a:t> </a:t>
            </a:r>
            <a:r>
              <a:rPr lang="it-IT" dirty="0"/>
              <a:t>per ogni elemento delle entità a livello superiore esiste un elemento corrispondente di una delle entità a livello inferiore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7558" y="3454763"/>
            <a:ext cx="4421981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Gerarchia di Generalizzazione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>
          <a:xfrm>
            <a:off x="549600" y="1200150"/>
            <a:ext cx="7497000" cy="2637754"/>
          </a:xfrm>
        </p:spPr>
        <p:txBody>
          <a:bodyPr>
            <a:normAutofit fontScale="85000" lnSpcReduction="10000"/>
          </a:bodyPr>
          <a:lstStyle/>
          <a:p>
            <a:r>
              <a:rPr lang="it-IT" dirty="0"/>
              <a:t>Descrive un collegamento logico tra un’entità E, </a:t>
            </a:r>
            <a:r>
              <a:rPr lang="it-IT" dirty="0" err="1"/>
              <a:t>e</a:t>
            </a:r>
            <a:r>
              <a:rPr lang="it-IT" dirty="0"/>
              <a:t> una o più entità E1, E2,…, En, in cui E comprende come casi particolari E1, E2,…, En </a:t>
            </a:r>
          </a:p>
          <a:p>
            <a:r>
              <a:rPr lang="it-IT" dirty="0"/>
              <a:t>E, detta entità padre, è una generalizzazione di E1, E2,…, En </a:t>
            </a:r>
          </a:p>
          <a:p>
            <a:r>
              <a:rPr lang="it-IT" dirty="0"/>
              <a:t>E1, E2,…, En , dette entità figlie, sono una specializzazione di E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9092" y="3325975"/>
            <a:ext cx="4614300" cy="1232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generalizzazione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73698" y="1442233"/>
            <a:ext cx="3536950" cy="107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89595" y="3214692"/>
            <a:ext cx="1935740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93471" y="3214692"/>
            <a:ext cx="1714512" cy="1476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Generalizzazione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Ogni occorrenza di un’entità figlia è anche un’occorrenza dell’entità padre </a:t>
            </a:r>
          </a:p>
          <a:p>
            <a:r>
              <a:rPr lang="it-IT" dirty="0"/>
              <a:t>Ogni proprietà dell’entità padre (attributi, identificatori, associazioni, altre generalizzazioni) è anche una proprietà di ogni entità figlia  proprietà nota come ereditarietà </a:t>
            </a:r>
          </a:p>
          <a:p>
            <a:r>
              <a:rPr lang="it-IT" dirty="0"/>
              <a:t>Un’entità può essere coinvolta in più generalizzazioni diverse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a1" id="{131F9ECA-590C-4242-AA28-02F3B92B33D6}" vid="{E8C8D8CE-BE7D-46C6-921F-1BB93C3759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154</TotalTime>
  <Words>382</Words>
  <Application>Microsoft Office PowerPoint</Application>
  <PresentationFormat>Presentazione su schermo (16:9)</PresentationFormat>
  <Paragraphs>73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Encode Sans</vt:lpstr>
      <vt:lpstr>Encode Sans ExtraLight</vt:lpstr>
      <vt:lpstr>Tema1</vt:lpstr>
      <vt:lpstr>Diapositiva 1</vt:lpstr>
      <vt:lpstr>BASI DI DATI</vt:lpstr>
      <vt:lpstr>Gerarchie</vt:lpstr>
      <vt:lpstr>Gerarchia</vt:lpstr>
      <vt:lpstr>Gerarchie</vt:lpstr>
      <vt:lpstr>Gerarchia di Generalizzazione</vt:lpstr>
      <vt:lpstr>Gerarchia di Generalizzazione</vt:lpstr>
      <vt:lpstr>Esempio di generalizzazione</vt:lpstr>
      <vt:lpstr>Generalizzazione</vt:lpstr>
      <vt:lpstr>Gerarchie di Subset</vt:lpstr>
      <vt:lpstr>Esempio di subset</vt:lpstr>
      <vt:lpstr>Esempi non corretti</vt:lpstr>
      <vt:lpstr>Esempi non corretti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Cesare Iacobelli</dc:creator>
  <cp:lastModifiedBy>hp</cp:lastModifiedBy>
  <cp:revision>9</cp:revision>
  <dcterms:created xsi:type="dcterms:W3CDTF">2020-11-18T07:45:57Z</dcterms:created>
  <dcterms:modified xsi:type="dcterms:W3CDTF">2021-10-19T06:21:51Z</dcterms:modified>
</cp:coreProperties>
</file>