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67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8" r:id="rId20"/>
    <p:sldId id="482" r:id="rId21"/>
    <p:sldId id="483" r:id="rId22"/>
    <p:sldId id="484" r:id="rId23"/>
    <p:sldId id="489" r:id="rId24"/>
    <p:sldId id="485" r:id="rId25"/>
    <p:sldId id="486" r:id="rId26"/>
    <p:sldId id="487" r:id="rId27"/>
  </p:sldIdLst>
  <p:sldSz cx="9144000" cy="5143500" type="screen16x9"/>
  <p:notesSz cx="7104063" cy="10234613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Encode Sans" panose="020B0604020202020204" charset="0"/>
      <p:regular r:id="rId33"/>
      <p:bold r:id="rId34"/>
    </p:embeddedFont>
    <p:embeddedFont>
      <p:font typeface="Encode Sans Extra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4" autoAdjust="0"/>
    <p:restoredTop sz="94675" autoAdjust="0"/>
  </p:normalViewPr>
  <p:slideViewPr>
    <p:cSldViewPr snapToGrid="0">
      <p:cViewPr varScale="1">
        <p:scale>
          <a:sx n="124" d="100"/>
          <a:sy n="124" d="100"/>
        </p:scale>
        <p:origin x="11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19/01/2022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19/01/2022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8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19/01/2022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7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1" r:id="rId7"/>
    <p:sldLayoutId id="214748366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Fondamenti di BASI </a:t>
            </a:r>
            <a:r>
              <a:rPr lang="it-IT" dirty="0" err="1"/>
              <a:t>DI</a:t>
            </a:r>
            <a:r>
              <a:rPr lang="it-IT" dirty="0"/>
              <a:t> DATI</a:t>
            </a:r>
            <a:br>
              <a:rPr lang="it-IT" dirty="0"/>
            </a:br>
            <a:r>
              <a:rPr lang="it-IT" dirty="0"/>
              <a:t>Prof. Iacobelli Cesare</a:t>
            </a:r>
            <a:br>
              <a:rPr lang="it-IT" dirty="0"/>
            </a:br>
            <a:r>
              <a:rPr lang="it-IT" dirty="0"/>
              <a:t>Progettazione Logica</a:t>
            </a:r>
            <a:br>
              <a:rPr lang="it-IT" dirty="0"/>
            </a:br>
            <a:r>
              <a:rPr lang="it-IT" dirty="0"/>
              <a:t>Ristrutturazione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F786-AB76-4BDC-A3BB-18F5A333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58F3-8653-4563-A96B-7D0DF95DC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Attibuti derivabile da altre entità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2A3C-E211-4A1E-B4A6-52EE8C75C3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2CA0C-CAD3-48A9-8651-AFD83514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77" y="1907542"/>
            <a:ext cx="6853923" cy="26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AC93-E2AF-41C0-B55F-F5836D4F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539E-8B59-48E5-AE38-8D366320F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+mn-lt"/>
              </a:rPr>
              <a:t>Attibuti derivabile per conteggio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717C-577C-4F1A-8FE9-33F592E1C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8A2D-68C5-49C4-90B8-BC15942A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14" y="1902202"/>
            <a:ext cx="6345130" cy="24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7ED6-B7CB-41D1-A0D9-128988D4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3B4C-6A8D-4539-A882-A8ED12A1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99" y="1200150"/>
            <a:ext cx="2470225" cy="2946300"/>
          </a:xfrm>
        </p:spPr>
        <p:txBody>
          <a:bodyPr/>
          <a:lstStyle/>
          <a:p>
            <a:r>
              <a:rPr lang="it-IT" dirty="0">
                <a:latin typeface="+mn-lt"/>
              </a:rPr>
              <a:t>Ridondanza dovuta a ciclo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A93E5-63A0-4DD5-A890-F86AC5443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3FDCE-55F0-47E1-80F6-774F00CF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30" y="910974"/>
            <a:ext cx="3704103" cy="40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5DE6-88FB-43F3-BAD7-77F3D4F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1C5C-7355-4669-9A76-A93919C59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Entità e associazioni sono direttamente rappresentabili </a:t>
            </a:r>
          </a:p>
          <a:p>
            <a:r>
              <a:rPr lang="it-IT" dirty="0">
                <a:latin typeface="+mn-lt"/>
              </a:rPr>
              <a:t>Il modello relazionale non può rappresentare direttamente le gerarchie</a:t>
            </a:r>
          </a:p>
          <a:p>
            <a:r>
              <a:rPr lang="it-IT" dirty="0">
                <a:latin typeface="+mn-lt"/>
              </a:rPr>
              <a:t>Vengono eliminate sostituendole con entità e associazioni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4600-A8CF-4F86-A723-892ADEB2CD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8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22B3-AA9C-489C-A1F0-332EF7C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B572-F3BD-4A74-9E4C-5616EDC3D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+mn-lt"/>
              </a:rPr>
              <a:t>Tre possibilità</a:t>
            </a:r>
          </a:p>
          <a:p>
            <a:pPr marL="9906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  <a:latin typeface="+mn-lt"/>
              </a:rPr>
              <a:t>accorpamento delle figlie della gerarchia nel padre</a:t>
            </a:r>
          </a:p>
          <a:p>
            <a:pPr marL="9906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  <a:latin typeface="+mn-lt"/>
              </a:rPr>
              <a:t>accorpamento del padre della gegerarchia nelle figlie (non sempre possibile)</a:t>
            </a:r>
          </a:p>
          <a:p>
            <a:pPr marL="9906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  <a:latin typeface="+mn-lt"/>
              </a:rPr>
              <a:t>sostituzione della gerarchia con associazioni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B34E-31AA-42BD-80C5-AFA7C4DE0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419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8DC-3594-4A46-8B60-2777749E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591A-4B11-410E-93FB-E7DB9B2E9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7C01-6007-4A1D-8B43-EB5376815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9D771-EB1D-4B1F-8C8A-F3A22A3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6" y="997050"/>
            <a:ext cx="5259480" cy="37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608D-23E7-4300-82EF-1A02E16E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838D-77A5-4878-AD83-64EFF0FF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2623906" cy="2946300"/>
          </a:xfrm>
        </p:spPr>
        <p:txBody>
          <a:bodyPr/>
          <a:lstStyle/>
          <a:p>
            <a:r>
              <a:rPr lang="it-IT" dirty="0">
                <a:latin typeface="+mn-lt"/>
              </a:rPr>
              <a:t>Accorpamento figlie nel padre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7FE46-B4FA-45D5-8E1D-20F1C6E38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C035-1EB0-46B5-B886-B1E8A86C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06" y="1200150"/>
            <a:ext cx="5350274" cy="38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965D-2F85-4DFC-9F81-5C9DCEAF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47DA-92AF-4F83-8CEE-A63909720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569B6-8357-4323-9560-8FE2175C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4" y="1200150"/>
            <a:ext cx="3895805" cy="3373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DC27D-29C1-4E67-A1C8-C1A05340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9" y="1184199"/>
            <a:ext cx="4010675" cy="34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BD4B-8E37-4515-9935-CB6F2052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77AA-97C0-4D2C-9BF1-AE60F7C08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chemeClr val="tx1"/>
                </a:solidFill>
                <a:latin typeface="+mn-lt"/>
              </a:rPr>
              <a:t>Accorpamento figlie nel padre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Conviene quando le operazioni accedono in prevalenza indifferentemente a tutti i figli e al padre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Svantaggio: molti valori nulli in corrispondenza degli attributi delle specializzazioni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Se la gerarchia è non esclusiva</a:t>
            </a:r>
          </a:p>
          <a:p>
            <a:pPr lvl="2"/>
            <a:r>
              <a:rPr lang="it-IT" dirty="0">
                <a:solidFill>
                  <a:schemeClr val="tx1"/>
                </a:solidFill>
                <a:latin typeface="+mn-lt"/>
              </a:rPr>
              <a:t>si fa diventare esclusiva (es. alle specializzazioni studente e lavoratore aggiungo quella studentelavoratore) </a:t>
            </a:r>
          </a:p>
          <a:p>
            <a:pPr lvl="2"/>
            <a:r>
              <a:rPr lang="it-IT" dirty="0">
                <a:solidFill>
                  <a:schemeClr val="tx1"/>
                </a:solidFill>
                <a:latin typeface="+mn-lt"/>
              </a:rPr>
              <a:t>oppure tipo prevede valori ad hoc (es. studente, lavoratore, studente-lavoratore)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CA66-779A-4431-903F-685559156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85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8DC-3594-4A46-8B60-2777749E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591A-4B11-410E-93FB-E7DB9B2E9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7C01-6007-4A1D-8B43-EB5376815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9D771-EB1D-4B1F-8C8A-F3A22A3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6" y="997050"/>
            <a:ext cx="5259480" cy="37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Ristrutturazione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+mn-lt"/>
              </a:rPr>
              <a:t>Motivazioni: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semplificare la traduzione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ottimizzare le prestazioni </a:t>
            </a:r>
          </a:p>
          <a:p>
            <a:r>
              <a:rPr lang="it-IT" dirty="0">
                <a:solidFill>
                  <a:schemeClr val="tx1"/>
                </a:solidFill>
                <a:latin typeface="+mn-lt"/>
              </a:rPr>
              <a:t>Osservazione: uno schema E-R ristrutturato è … “meno” concettuale perché cominciamo a tenere conto del modello logico adottato (e quindi dei dettagli implementativi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C2F19BC-AB27-47CD-9924-84C1617C9D50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5C8D-4C9F-41BB-80EF-F278346D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0E96-F0A5-47FF-8604-ACC08CD8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2623906" cy="2946300"/>
          </a:xfrm>
        </p:spPr>
        <p:txBody>
          <a:bodyPr/>
          <a:lstStyle/>
          <a:p>
            <a:r>
              <a:rPr lang="it-IT" dirty="0">
                <a:latin typeface="+mn-lt"/>
              </a:rPr>
              <a:t>Accorpamento padre nelle figlie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A2B95-B620-4591-B3D1-3633174375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C36B9-57F0-4FE2-90F0-31F40216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1" y="997050"/>
            <a:ext cx="5831629" cy="41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7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F8C0-34E4-4A88-BB21-CD795A3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2F698-7AA6-4EB3-BBD7-FA66370D7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932D8-A520-4EE0-ADAF-C6724D57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9" y="1069339"/>
            <a:ext cx="4071393" cy="340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6C679-77BF-4269-9FE1-E403E497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9" y="1069339"/>
            <a:ext cx="4287691" cy="34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4A91-3BDD-420C-AB7E-A70DB321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F14B-FF30-4F66-88EB-130F9FC4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+mn-lt"/>
              </a:rPr>
              <a:t>Accorpamento padre nelle figlie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Conviene quando le operazioni accedono in prevalenza in maniera differenziata ai figli o al padre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Svantaggio: questo metodo non è applicabile se la gerarchia non è totale (ci sono occorrenze del padre che non potrei collocare in nessuno dei figli)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1E94-2768-4BA9-8542-C42B0955C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625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8DC-3594-4A46-8B60-2777749E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591A-4B11-410E-93FB-E7DB9B2E9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7C01-6007-4A1D-8B43-EB5376815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9D771-EB1D-4B1F-8C8A-F3A22A3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6" y="997050"/>
            <a:ext cx="5259480" cy="37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6C0-C9BD-443B-A2CD-C50877E8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5155-15B5-4EB3-8F56-403624D6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2224336" cy="2946300"/>
          </a:xfrm>
        </p:spPr>
        <p:txBody>
          <a:bodyPr/>
          <a:lstStyle/>
          <a:p>
            <a:r>
              <a:rPr lang="it-IT" dirty="0"/>
              <a:t>Sostituzione con associazioni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2EAB-BBF5-4B98-A21A-36B56CF50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82537-3BC1-4EA5-AE96-599C22D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72" y="1011736"/>
            <a:ext cx="5754063" cy="4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4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2CCB-7D71-442C-A9B8-F0E95A3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888F-F0B3-4408-984F-03AB90B75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20265-6C6F-42D1-B803-2B346308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997050"/>
            <a:ext cx="4233008" cy="363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70DB0-54F4-40D8-917A-FE52FE8C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8" y="997050"/>
            <a:ext cx="4109146" cy="36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81CF-E8F4-4915-A718-859A8618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gerarchie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168-C4C0-4951-A6A6-046209105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latin typeface="+mn-lt"/>
              </a:rPr>
              <a:t>Sostituzione con associazioni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Conviene quando le operazioni accedono in prevalenza in maniera differenziata ai figli o al padre e la gerarchia è parziale (non totale)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Svantaggio: per recuperare tutti gli attributi dei figli occorre navigare nello schema (corrisponde ad effettuare dei join)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Sono anche possibili soluzioni “ibride”, soprattutto per gerarchie a più livelli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7CBF-6E76-49ED-90A0-4E6276D20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3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Ristrutturazione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ottimizzare il risultato abbiamo bisogno di analizzare le prestazioni</a:t>
            </a:r>
          </a:p>
          <a:p>
            <a:r>
              <a:rPr lang="it-IT" dirty="0"/>
              <a:t>le prestazioni non sono valutabili con precisione su uno schema concettuale! (non abbiamo i dati reali su cui fare prove)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C2F19BC-AB27-47CD-9924-84C1617C9D50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D46A-C763-4024-8DEE-AC14A76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Ristrutturazione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7AE1-0C64-4BB1-A72D-03F1C135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Consideriamo degli “indicatori” ossia dei parametri che regolano le prestazioni</a:t>
            </a:r>
            <a:endParaRPr lang="it-IT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spazio: determinato dal numero di occorrenze previste per entità ed associazioni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tempo: numero di occorrenze (di entità e associazioni) visitate durante un’operazione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C5FA-560D-4BD2-ABB1-B6AA99D31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8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CC36-AA93-42AE-B5CA-A45D5B10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Ristrutturazione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984-C2C7-4E15-91DD-76CADC097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Analisi delle ridondanze</a:t>
            </a:r>
          </a:p>
          <a:p>
            <a:r>
              <a:rPr lang="it-IT" dirty="0"/>
              <a:t>Eliminazione delle generalizzazioni</a:t>
            </a:r>
          </a:p>
          <a:p>
            <a:r>
              <a:rPr lang="it-IT" dirty="0"/>
              <a:t>Partizionamento/accorpamento di entità e relazioni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BEF20-F5F5-4D21-B060-3E654FBFD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C05A-BF23-45A3-AFD1-6C6C77C2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38B-B6E7-4DAD-8067-DB12CCD72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+mn-lt"/>
              </a:rPr>
              <a:t>Una ridondanza in uno schema E-R è una informazione significativa ma derivabile da altre </a:t>
            </a:r>
          </a:p>
          <a:p>
            <a:r>
              <a:rPr lang="it-IT" dirty="0">
                <a:solidFill>
                  <a:schemeClr val="tx1"/>
                </a:solidFill>
                <a:latin typeface="+mn-lt"/>
              </a:rPr>
              <a:t>In questa fase si decide se eliminare le ridondanze eventualmente presenti o mantenerle (ridondanze utili)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E3AE-1CC3-4D9C-96B5-73ED61DEC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04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C05A-BF23-45A3-AFD1-6C6C77C2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38B-B6E7-4DAD-8067-DB12CCD72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Vantaggi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Semplificazione interrogazioni</a:t>
            </a:r>
          </a:p>
          <a:p>
            <a:r>
              <a:rPr lang="it-IT" dirty="0">
                <a:latin typeface="+mn-lt"/>
              </a:rPr>
              <a:t>Svantaggi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appesantimento degli aggiornamenti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maggiore occupazione di spazio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E3AE-1CC3-4D9C-96B5-73ED61DEC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675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7C08-065B-4A5B-BD1D-FAA22333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B779-DD90-432C-930B-DD458B5AE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attributi derivabili: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da altri attributi della stessa entità (o relazione)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da attributi di altre entità (o relazioni) 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+mn-lt"/>
              </a:rPr>
              <a:t>da operazioni di conteggio sulla partecipazione ad associazioni</a:t>
            </a:r>
          </a:p>
          <a:p>
            <a:r>
              <a:rPr lang="it-IT" dirty="0">
                <a:solidFill>
                  <a:schemeClr val="tx1"/>
                </a:solidFill>
                <a:latin typeface="+mn-lt"/>
              </a:rPr>
              <a:t>relazioni derivabili dalla composizione di altre relazioni in presenza di cicli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BDC-5FB7-4D6F-992E-EC6412FFD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1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705D-6845-426B-9120-F1C2871C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ridondanze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C300-E9D2-48EA-81B6-A6423812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Attibuti derivabili da altri attributi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00B7-99CE-46C1-AB38-DB78D62E4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D5FEE-DF1A-4F10-B278-61EBE50C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40" y="1771767"/>
            <a:ext cx="5608103" cy="29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7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456</TotalTime>
  <Words>548</Words>
  <Application>Microsoft Office PowerPoint</Application>
  <PresentationFormat>On-screen Show (16:9)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Encode Sans</vt:lpstr>
      <vt:lpstr>Arial</vt:lpstr>
      <vt:lpstr>Encode Sans ExtraLight</vt:lpstr>
      <vt:lpstr>Calibri</vt:lpstr>
      <vt:lpstr>Tema1</vt:lpstr>
      <vt:lpstr>Fondamenti di BASI DI DATI Prof. Iacobelli Cesare Progettazione Logica Ristrutturazione</vt:lpstr>
      <vt:lpstr>Ristrutturazione</vt:lpstr>
      <vt:lpstr>Ristrutturazione</vt:lpstr>
      <vt:lpstr>Ristrutturazione</vt:lpstr>
      <vt:lpstr>Ristrutturazione</vt:lpstr>
      <vt:lpstr>Analisi ridondanze</vt:lpstr>
      <vt:lpstr>Analisi ridondanze</vt:lpstr>
      <vt:lpstr>Analisi ridondanze</vt:lpstr>
      <vt:lpstr>Analisi ridondanze</vt:lpstr>
      <vt:lpstr>Analisi ridondanze</vt:lpstr>
      <vt:lpstr>Analisi ridondanze</vt:lpstr>
      <vt:lpstr>Analisi ridondanze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  <vt:lpstr>Eliminazione gerarchie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Cesare Iacobelli</cp:lastModifiedBy>
  <cp:revision>54</cp:revision>
  <dcterms:created xsi:type="dcterms:W3CDTF">2020-11-18T07:50:10Z</dcterms:created>
  <dcterms:modified xsi:type="dcterms:W3CDTF">2022-01-19T10:49:46Z</dcterms:modified>
</cp:coreProperties>
</file>