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67" r:id="rId2"/>
    <p:sldId id="512" r:id="rId3"/>
    <p:sldId id="525" r:id="rId4"/>
    <p:sldId id="513" r:id="rId5"/>
    <p:sldId id="526" r:id="rId6"/>
    <p:sldId id="527" r:id="rId7"/>
    <p:sldId id="528" r:id="rId8"/>
    <p:sldId id="515" r:id="rId9"/>
    <p:sldId id="517" r:id="rId10"/>
    <p:sldId id="518" r:id="rId11"/>
    <p:sldId id="519" r:id="rId12"/>
    <p:sldId id="520" r:id="rId13"/>
    <p:sldId id="521" r:id="rId14"/>
  </p:sldIdLst>
  <p:sldSz cx="9144000" cy="5143500" type="screen16x9"/>
  <p:notesSz cx="7104063" cy="10234613"/>
  <p:embeddedFontLst>
    <p:embeddedFont>
      <p:font typeface="Encode Sans" charset="0"/>
      <p:regular r:id="rId16"/>
      <p:bold r:id="rId17"/>
    </p:embeddedFont>
    <p:embeddedFont>
      <p:font typeface="Lucida Sans Unicode" pitchFamily="34" charset="0"/>
      <p:regular r:id="rId18"/>
    </p:embeddedFont>
    <p:embeddedFont>
      <p:font typeface="Wingdings 3" pitchFamily="18" charset="2"/>
      <p:regular r:id="rId19"/>
    </p:embeddedFont>
    <p:embeddedFont>
      <p:font typeface="Encode Sans ExtraLight" charset="0"/>
      <p:regular r:id="rId20"/>
      <p:bold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80" autoAdjust="0"/>
    <p:restoredTop sz="94663" autoAdjust="0"/>
  </p:normalViewPr>
  <p:slideViewPr>
    <p:cSldViewPr snapToGrid="0">
      <p:cViewPr>
        <p:scale>
          <a:sx n="100" d="100"/>
          <a:sy n="100" d="100"/>
        </p:scale>
        <p:origin x="-494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467D5-FED6-4AFC-9C51-55CBAEEABBC7}" type="datetimeFigureOut">
              <a:rPr lang="it-IT" smtClean="0"/>
              <a:pPr/>
              <a:t>25/10/2021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9CB41-4BC1-4C93-815E-2C5642B4D7F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CF57D7-C542-44AD-B076-F8DB5E86B388}" type="slidenum">
              <a:rPr lang="it-IT"/>
              <a:pPr/>
              <a:t>2</a:t>
            </a:fld>
            <a:endParaRPr lang="it-IT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0" y="0"/>
            <a:ext cx="1542" cy="169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fld id="{BCAEEE96-3B35-4C96-B0DE-85F4A2962758}" type="slidenum">
              <a:rPr lang="it-IT" sz="1400">
                <a:solidFill>
                  <a:srgbClr val="000000"/>
                </a:solidFill>
                <a:ea typeface="+mn-ea" charset="0"/>
                <a:cs typeface="+mn-ea" charset="0"/>
              </a:rPr>
              <a:pPr/>
              <a:t>2</a:t>
            </a:fld>
            <a:endParaRPr lang="it-IT" sz="1400">
              <a:solidFill>
                <a:srgbClr val="000000"/>
              </a:solidFill>
              <a:ea typeface="+mn-ea" charset="0"/>
              <a:cs typeface="+mn-ea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27000" y="866775"/>
            <a:ext cx="7594600" cy="4271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3840" y="5413447"/>
            <a:ext cx="5873802" cy="512915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it-IT" sz="2000">
              <a:latin typeface="Arial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304744-FE32-4353-85FB-40F0BD0397D6}" type="slidenum">
              <a:rPr lang="it-IT"/>
              <a:pPr/>
              <a:t>11</a:t>
            </a:fld>
            <a:endParaRPr lang="it-IT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1542" cy="169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fld id="{9351AE6B-3857-4FE5-98BB-921D55F2669F}" type="slidenum">
              <a:rPr lang="it-IT" sz="1400">
                <a:solidFill>
                  <a:srgbClr val="000000"/>
                </a:solidFill>
                <a:ea typeface="+mn-ea" charset="0"/>
                <a:cs typeface="+mn-ea" charset="0"/>
              </a:rPr>
              <a:pPr/>
              <a:t>11</a:t>
            </a:fld>
            <a:endParaRPr lang="it-IT" sz="1400">
              <a:solidFill>
                <a:srgbClr val="000000"/>
              </a:solidFill>
              <a:ea typeface="+mn-ea" charset="0"/>
              <a:cs typeface="+mn-ea" charset="0"/>
            </a:endParaRPr>
          </a:p>
        </p:txBody>
      </p:sp>
      <p:sp>
        <p:nvSpPr>
          <p:cNvPr id="276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it-IT" sz="2000">
              <a:latin typeface="Arial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D16217-D122-4102-AE7F-41A2314B657F}" type="slidenum">
              <a:rPr lang="it-IT"/>
              <a:pPr/>
              <a:t>12</a:t>
            </a:fld>
            <a:endParaRPr lang="it-IT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0" y="0"/>
            <a:ext cx="1542" cy="169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fld id="{AEC104EC-5BCB-4D9D-AF48-7B04D6996EE9}" type="slidenum">
              <a:rPr lang="it-IT" sz="1400">
                <a:solidFill>
                  <a:srgbClr val="000000"/>
                </a:solidFill>
                <a:ea typeface="+mn-ea" charset="0"/>
                <a:cs typeface="+mn-ea" charset="0"/>
              </a:rPr>
              <a:pPr/>
              <a:t>12</a:t>
            </a:fld>
            <a:endParaRPr lang="it-IT" sz="1400">
              <a:solidFill>
                <a:srgbClr val="000000"/>
              </a:solidFill>
              <a:ea typeface="+mn-ea" charset="0"/>
              <a:cs typeface="+mn-ea" charset="0"/>
            </a:endParaRPr>
          </a:p>
        </p:txBody>
      </p:sp>
      <p:sp>
        <p:nvSpPr>
          <p:cNvPr id="286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it-IT" sz="2000">
              <a:latin typeface="Arial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0703DF-011E-4C3D-B0B7-403A877BF7A3}" type="slidenum">
              <a:rPr lang="it-IT"/>
              <a:pPr/>
              <a:t>13</a:t>
            </a:fld>
            <a:endParaRPr lang="it-IT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0" y="0"/>
            <a:ext cx="1542" cy="169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fld id="{105E8406-F4D5-426F-A13D-1D9172FB4EA3}" type="slidenum">
              <a:rPr lang="it-IT" sz="1400">
                <a:solidFill>
                  <a:srgbClr val="000000"/>
                </a:solidFill>
                <a:ea typeface="+mn-ea" charset="0"/>
                <a:cs typeface="+mn-ea" charset="0"/>
              </a:rPr>
              <a:pPr/>
              <a:t>13</a:t>
            </a:fld>
            <a:endParaRPr lang="it-IT" sz="1400">
              <a:solidFill>
                <a:srgbClr val="000000"/>
              </a:solidFill>
              <a:ea typeface="+mn-ea" charset="0"/>
              <a:cs typeface="+mn-ea" charset="0"/>
            </a:endParaRPr>
          </a:p>
        </p:txBody>
      </p:sp>
      <p:sp>
        <p:nvSpPr>
          <p:cNvPr id="296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it-IT" sz="2000">
              <a:latin typeface="Arial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913CCA-197F-4CC3-9ABE-52A31001B204}" type="slidenum">
              <a:rPr lang="it-IT"/>
              <a:pPr/>
              <a:t>3</a:t>
            </a:fld>
            <a:endParaRPr lang="it-IT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9F7CA4-B87C-4FD9-B4E4-B5E196FC6D73}" type="slidenum">
              <a:rPr lang="it-IT"/>
              <a:pPr/>
              <a:t>4</a:t>
            </a:fld>
            <a:endParaRPr lang="it-IT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0" y="0"/>
            <a:ext cx="1542" cy="169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fld id="{80449335-C338-49D8-9C2F-D5E61E03EADE}" type="slidenum">
              <a:rPr lang="it-IT" sz="1400">
                <a:solidFill>
                  <a:srgbClr val="000000"/>
                </a:solidFill>
                <a:ea typeface="+mn-ea" charset="0"/>
                <a:cs typeface="+mn-ea" charset="0"/>
              </a:rPr>
              <a:pPr/>
              <a:t>4</a:t>
            </a:fld>
            <a:endParaRPr lang="it-IT" sz="1400">
              <a:solidFill>
                <a:srgbClr val="000000"/>
              </a:solidFill>
              <a:ea typeface="+mn-ea" charset="0"/>
              <a:cs typeface="+mn-ea" charset="0"/>
            </a:endParaRPr>
          </a:p>
        </p:txBody>
      </p:sp>
      <p:sp>
        <p:nvSpPr>
          <p:cNvPr id="215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it-IT" sz="2000">
              <a:latin typeface="Arial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4976D9-F171-4068-BE68-C9564627D1EE}" type="slidenum">
              <a:rPr lang="it-IT"/>
              <a:pPr/>
              <a:t>5</a:t>
            </a:fld>
            <a:endParaRPr lang="it-IT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933378-B726-44E8-AA2C-C670BF162809}" type="slidenum">
              <a:rPr lang="it-IT"/>
              <a:pPr/>
              <a:t>6</a:t>
            </a:fld>
            <a:endParaRPr lang="it-IT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320878-3F13-4CFE-BF57-359AC6FFA78A}" type="slidenum">
              <a:rPr lang="it-IT"/>
              <a:pPr/>
              <a:t>7</a:t>
            </a:fld>
            <a:endParaRPr lang="it-IT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328E17-10B0-4772-9C44-0AA421B581F9}" type="slidenum">
              <a:rPr lang="it-IT"/>
              <a:pPr/>
              <a:t>8</a:t>
            </a:fld>
            <a:endParaRPr lang="it-IT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0" y="0"/>
            <a:ext cx="1542" cy="169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fld id="{3C4088DF-E295-4833-869F-BC5F294327D4}" type="slidenum">
              <a:rPr lang="it-IT" sz="1400">
                <a:solidFill>
                  <a:srgbClr val="000000"/>
                </a:solidFill>
                <a:ea typeface="+mn-ea" charset="0"/>
                <a:cs typeface="+mn-ea" charset="0"/>
              </a:rPr>
              <a:pPr/>
              <a:t>8</a:t>
            </a:fld>
            <a:endParaRPr lang="it-IT" sz="1400">
              <a:solidFill>
                <a:srgbClr val="000000"/>
              </a:solidFill>
              <a:ea typeface="+mn-ea" charset="0"/>
              <a:cs typeface="+mn-ea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it-IT" sz="2000">
              <a:latin typeface="Arial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DA4C2D-647D-45C0-BF1C-27FD737771C8}" type="slidenum">
              <a:rPr lang="it-IT"/>
              <a:pPr/>
              <a:t>9</a:t>
            </a:fld>
            <a:endParaRPr lang="it-IT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0" y="0"/>
            <a:ext cx="1542" cy="169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fld id="{F22924AF-34DC-41AB-9C33-BDDB78D16AD9}" type="slidenum">
              <a:rPr lang="it-IT" sz="1400">
                <a:solidFill>
                  <a:srgbClr val="000000"/>
                </a:solidFill>
                <a:ea typeface="+mn-ea" charset="0"/>
                <a:cs typeface="+mn-ea" charset="0"/>
              </a:rPr>
              <a:pPr/>
              <a:t>9</a:t>
            </a:fld>
            <a:endParaRPr lang="it-IT" sz="1400">
              <a:solidFill>
                <a:srgbClr val="000000"/>
              </a:solidFill>
              <a:ea typeface="+mn-ea" charset="0"/>
              <a:cs typeface="+mn-ea" charset="0"/>
            </a:endParaRPr>
          </a:p>
        </p:txBody>
      </p:sp>
      <p:sp>
        <p:nvSpPr>
          <p:cNvPr id="256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it-IT" sz="2000">
              <a:latin typeface="Arial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DBEDF6-2C0A-4A29-9CE1-CCA3B1DC44A4}" type="slidenum">
              <a:rPr lang="it-IT"/>
              <a:pPr/>
              <a:t>10</a:t>
            </a:fld>
            <a:endParaRPr lang="it-IT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1542" cy="169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fld id="{B6677124-159F-4BAA-A44D-EC9A1CA98155}" type="slidenum">
              <a:rPr lang="it-IT" sz="1400">
                <a:solidFill>
                  <a:srgbClr val="000000"/>
                </a:solidFill>
                <a:ea typeface="+mn-ea" charset="0"/>
                <a:cs typeface="+mn-ea" charset="0"/>
              </a:rPr>
              <a:pPr/>
              <a:t>10</a:t>
            </a:fld>
            <a:endParaRPr lang="it-IT" sz="1400">
              <a:solidFill>
                <a:srgbClr val="000000"/>
              </a:solidFill>
              <a:ea typeface="+mn-ea" charset="0"/>
              <a:cs typeface="+mn-ea" charset="0"/>
            </a:endParaRPr>
          </a:p>
        </p:txBody>
      </p:sp>
      <p:sp>
        <p:nvSpPr>
          <p:cNvPr id="266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it-IT" sz="2000">
              <a:latin typeface="Arial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075458"/>
            <a:ext cx="7175700" cy="342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ottotitolo argo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ita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olo + 1 colon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0" name="Shape 46">
            <a:extLst>
              <a:ext uri="{FF2B5EF4-FFF2-40B4-BE49-F238E27FC236}">
                <a16:creationId xmlns="" xmlns:a16="http://schemas.microsoft.com/office/drawing/2014/main" id="{F2E47A38-F329-6744-9F60-C06219F4BCB9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="" xmlns:a16="http://schemas.microsoft.com/office/drawing/2014/main" id="{09196BD8-1AF8-704D-867C-4761D161A798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olo + 3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2" name="Shape 46">
            <a:extLst>
              <a:ext uri="{FF2B5EF4-FFF2-40B4-BE49-F238E27FC236}">
                <a16:creationId xmlns="" xmlns:a16="http://schemas.microsoft.com/office/drawing/2014/main" id="{7A8D26BD-44DA-FB4A-9CF9-453FBF8614DE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="" xmlns:a16="http://schemas.microsoft.com/office/drawing/2014/main" id="{6D40635D-3865-6E41-95A6-D1E0C7F7A3B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9"/>
          <p:cNvSpPr/>
          <p:nvPr/>
        </p:nvSpPr>
        <p:spPr>
          <a:xfrm>
            <a:off x="0" y="3498056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grpSp>
        <p:nvGrpSpPr>
          <p:cNvPr id="5" name="Gruppo 1"/>
          <p:cNvGrpSpPr>
            <a:grpSpLocks/>
          </p:cNvGrpSpPr>
          <p:nvPr/>
        </p:nvGrpSpPr>
        <p:grpSpPr bwMode="auto">
          <a:xfrm>
            <a:off x="-3175" y="3714750"/>
            <a:ext cx="9147175" cy="1433513"/>
            <a:chOff x="-3765" y="4832896"/>
            <a:chExt cx="9147765" cy="2032192"/>
          </a:xfrm>
        </p:grpSpPr>
        <p:sp>
          <p:nvSpPr>
            <p:cNvPr id="6" name="Figura a mano libera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7" name="Figura a mano libera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8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/>
            </a:p>
          </p:txBody>
        </p:sp>
        <p:cxnSp>
          <p:nvCxnSpPr>
            <p:cNvPr id="10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anchor="b"/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11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84E2837-7513-4A87-8ADC-784C8993A87D}" type="datetime1">
              <a:rPr lang="it-IT"/>
              <a:pPr>
                <a:defRPr/>
              </a:pPr>
              <a:t>25/10/2021</a:t>
            </a:fld>
            <a:endParaRPr lang="it-IT"/>
          </a:p>
        </p:txBody>
      </p:sp>
      <p:sp>
        <p:nvSpPr>
          <p:cNvPr id="12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13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F1AC589-2783-4763-812F-DD7C7CD5B9E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687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7B1B-1145-4955-92D8-6FA8F766F255}" type="datetime1">
              <a:rPr lang="it-IT"/>
              <a:pPr>
                <a:defRPr/>
              </a:pPr>
              <a:t>25/10/2021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F19BC-AB27-47CD-9924-84C1617C9D5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07178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130969"/>
            <a:ext cx="8228013" cy="100607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6727825" y="4804172"/>
            <a:ext cx="19177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10/04/13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4379913" y="4804172"/>
            <a:ext cx="23495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Basi di Dati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8647114" y="4804172"/>
            <a:ext cx="365125" cy="275034"/>
          </a:xfrm>
        </p:spPr>
        <p:txBody>
          <a:bodyPr/>
          <a:lstStyle>
            <a:lvl1pPr>
              <a:defRPr/>
            </a:lvl1pPr>
          </a:lstStyle>
          <a:p>
            <a:fld id="{4320DADB-FF9E-4575-919C-E91D121D233C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idx="10"/>
          </p:nvPr>
        </p:nvSpPr>
        <p:spPr>
          <a:xfrm>
            <a:off x="6727826" y="4804173"/>
            <a:ext cx="1914525" cy="2726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10/04/13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idx="11"/>
          </p:nvPr>
        </p:nvSpPr>
        <p:spPr>
          <a:xfrm>
            <a:off x="4379914" y="4804173"/>
            <a:ext cx="2346325" cy="2726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Basi di Dati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ED21E7A-6C52-4196-8308-D95049FF7571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60" r:id="rId6"/>
    <p:sldLayoutId id="2147483661" r:id="rId7"/>
    <p:sldLayoutId id="2147483662" r:id="rId8"/>
    <p:sldLayoutId id="2147483663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Fondamenti di BASI </a:t>
            </a:r>
            <a:r>
              <a:rPr lang="it-IT" dirty="0" err="1" smtClean="0"/>
              <a:t>DI</a:t>
            </a:r>
            <a:r>
              <a:rPr lang="it-IT" dirty="0" smtClean="0"/>
              <a:t> DATI</a:t>
            </a:r>
            <a:br>
              <a:rPr lang="it-IT" dirty="0" smtClean="0"/>
            </a:br>
            <a:r>
              <a:rPr lang="it-IT" dirty="0" smtClean="0"/>
              <a:t>Prof. </a:t>
            </a:r>
            <a:r>
              <a:rPr lang="it-IT" dirty="0" err="1" smtClean="0"/>
              <a:t>Iacobelli</a:t>
            </a:r>
            <a:r>
              <a:rPr lang="it-IT" dirty="0" smtClean="0"/>
              <a:t> Cesare</a:t>
            </a:r>
            <a:br>
              <a:rPr lang="it-IT" dirty="0" smtClean="0"/>
            </a:br>
            <a:r>
              <a:rPr lang="it-IT" dirty="0" smtClean="0"/>
              <a:t>Join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Join esterni</a:t>
            </a:r>
            <a:endParaRPr lang="en-GB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123" y="933689"/>
            <a:ext cx="7905750" cy="2171700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" y="3107532"/>
            <a:ext cx="7762875" cy="1364456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Left Join (esterno) </a:t>
            </a:r>
            <a:endParaRPr lang="en-GB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974" y="982742"/>
            <a:ext cx="7267575" cy="3286125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Right Join (esterno)</a:t>
            </a:r>
            <a:endParaRPr lang="en-GB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110853"/>
            <a:ext cx="7346950" cy="3394472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Full Join </a:t>
            </a:r>
            <a:endParaRPr lang="en-GB"/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914" y="1110853"/>
            <a:ext cx="7496175" cy="3394472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3538" indent="-254000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1087438" algn="l"/>
                <a:tab pos="1811338" algn="l"/>
                <a:tab pos="2535238" algn="l"/>
                <a:tab pos="3257550" algn="l"/>
                <a:tab pos="3981450" algn="l"/>
                <a:tab pos="4706938" algn="l"/>
                <a:tab pos="5430838" algn="l"/>
                <a:tab pos="6154738" algn="l"/>
                <a:tab pos="6878638" algn="l"/>
                <a:tab pos="7600950" algn="l"/>
                <a:tab pos="8324850" algn="l"/>
              </a:tabLst>
            </a:pPr>
            <a:endParaRPr lang="it-IT" sz="2200" dirty="0">
              <a:solidFill>
                <a:srgbClr val="000000"/>
              </a:solidFill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Join</a:t>
            </a:r>
            <a:endParaRPr lang="en-GB"/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63538" indent="-2540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1087438" algn="l"/>
                <a:tab pos="1811338" algn="l"/>
                <a:tab pos="2535238" algn="l"/>
                <a:tab pos="3257550" algn="l"/>
                <a:tab pos="3981450" algn="l"/>
                <a:tab pos="4706938" algn="l"/>
                <a:tab pos="5430838" algn="l"/>
                <a:tab pos="6154738" algn="l"/>
                <a:tab pos="6878638" algn="l"/>
                <a:tab pos="7600950" algn="l"/>
                <a:tab pos="8324850" algn="l"/>
              </a:tabLst>
            </a:pP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Tramite l'operazione </a:t>
            </a: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di join </a:t>
            </a: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è possibile correlare </a:t>
            </a: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dati rappresentati da relazioni diverse</a:t>
            </a:r>
          </a:p>
          <a:p>
            <a:pPr marL="363538" indent="-2540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1087438" algn="l"/>
                <a:tab pos="1811338" algn="l"/>
                <a:tab pos="2535238" algn="l"/>
                <a:tab pos="3257550" algn="l"/>
                <a:tab pos="3981450" algn="l"/>
                <a:tab pos="4706938" algn="l"/>
                <a:tab pos="5430838" algn="l"/>
                <a:tab pos="6154738" algn="l"/>
                <a:tab pos="6878638" algn="l"/>
                <a:tab pos="7600950" algn="l"/>
                <a:tab pos="8324850" algn="l"/>
              </a:tabLst>
            </a:pP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Non è necessario usare una istruzione esplicita</a:t>
            </a:r>
          </a:p>
          <a:p>
            <a:pPr marL="363538" indent="-2540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1087438" algn="l"/>
                <a:tab pos="1811338" algn="l"/>
                <a:tab pos="2535238" algn="l"/>
                <a:tab pos="3257550" algn="l"/>
                <a:tab pos="3981450" algn="l"/>
                <a:tab pos="4706938" algn="l"/>
                <a:tab pos="5430838" algn="l"/>
                <a:tab pos="6154738" algn="l"/>
                <a:tab pos="6878638" algn="l"/>
                <a:tab pos="7600950" algn="l"/>
                <a:tab pos="8324850" algn="l"/>
              </a:tabLst>
            </a:pP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Il join è normalmente espresso in SQL tramite un prodotto Cartesiano a cui sono applicati uno o più </a:t>
            </a:r>
            <a:r>
              <a:rPr lang="it-IT" i="1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predicati di join</a:t>
            </a:r>
          </a:p>
          <a:p>
            <a:pPr marL="363538" indent="-2540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1087438" algn="l"/>
                <a:tab pos="1811338" algn="l"/>
                <a:tab pos="2535238" algn="l"/>
                <a:tab pos="3257550" algn="l"/>
                <a:tab pos="3981450" algn="l"/>
                <a:tab pos="4706938" algn="l"/>
                <a:tab pos="5430838" algn="l"/>
                <a:tab pos="6154738" algn="l"/>
                <a:tab pos="6878638" algn="l"/>
                <a:tab pos="7600950" algn="l"/>
                <a:tab pos="8324850" algn="l"/>
              </a:tabLst>
            </a:pP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Un predicato di join esprime una relazione che deve essere verificata dalle tuple risultato dell'interrogazione</a:t>
            </a:r>
          </a:p>
          <a:p>
            <a:pPr marL="363538" indent="-2540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1087438" algn="l"/>
                <a:tab pos="1811338" algn="l"/>
                <a:tab pos="2535238" algn="l"/>
                <a:tab pos="3257550" algn="l"/>
                <a:tab pos="3981450" algn="l"/>
                <a:tab pos="4706938" algn="l"/>
                <a:tab pos="5430838" algn="l"/>
                <a:tab pos="6154738" algn="l"/>
                <a:tab pos="6878638" algn="l"/>
                <a:tab pos="7600950" algn="l"/>
                <a:tab pos="8324850" algn="l"/>
              </a:tabLst>
            </a:pP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Permette di mettere in relazione due tabelle tramite la </a:t>
            </a:r>
            <a:r>
              <a:rPr lang="it-IT" dirty="0" err="1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Primary</a:t>
            </a: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Key di una e la corrispondente </a:t>
            </a:r>
            <a:r>
              <a:rPr lang="it-IT" dirty="0" err="1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Foreign</a:t>
            </a: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Key dell’altra</a:t>
            </a:r>
          </a:p>
          <a:p>
            <a:pPr marL="363538" indent="-2540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1087438" algn="l"/>
                <a:tab pos="1811338" algn="l"/>
                <a:tab pos="2535238" algn="l"/>
                <a:tab pos="3257550" algn="l"/>
                <a:tab pos="3981450" algn="l"/>
                <a:tab pos="4706938" algn="l"/>
                <a:tab pos="5430838" algn="l"/>
                <a:tab pos="6154738" algn="l"/>
                <a:tab pos="6878638" algn="l"/>
                <a:tab pos="7600950" algn="l"/>
                <a:tab pos="8324850" algn="l"/>
              </a:tabLst>
            </a:pP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SQL prevede comunque un'operazione di join esplicita</a:t>
            </a:r>
          </a:p>
          <a:p>
            <a:pPr marL="363538" indent="-2540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1087438" algn="l"/>
                <a:tab pos="1811338" algn="l"/>
                <a:tab pos="2535238" algn="l"/>
                <a:tab pos="3257550" algn="l"/>
                <a:tab pos="3981450" algn="l"/>
                <a:tab pos="4706938" algn="l"/>
                <a:tab pos="5430838" algn="l"/>
                <a:tab pos="6154738" algn="l"/>
                <a:tab pos="6878638" algn="l"/>
                <a:tab pos="7600950" algn="l"/>
                <a:tab pos="8324850" algn="l"/>
              </a:tabLst>
            </a:pPr>
            <a:endParaRPr lang="it-IT" dirty="0" smtClean="0">
              <a:solidFill>
                <a:srgbClr val="000000"/>
              </a:solidFill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Join</a:t>
            </a:r>
            <a:endParaRPr lang="en-GB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1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  <a:ea typeface="Lucida Sans Unicode" charset="0"/>
              <a:cs typeface="Lucida Sans Unicode" charset="0"/>
            </a:endParaRPr>
          </a:p>
          <a:p>
            <a:pPr>
              <a:lnSpc>
                <a:spcPct val="101000"/>
              </a:lnSpc>
              <a:spcAft>
                <a:spcPts val="1425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Select * </a:t>
            </a:r>
          </a:p>
          <a:p>
            <a:pPr>
              <a:lnSpc>
                <a:spcPct val="101000"/>
              </a:lnSpc>
              <a:spcAft>
                <a:spcPts val="1425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Proprietari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Auto </a:t>
            </a:r>
          </a:p>
          <a:p>
            <a:pPr>
              <a:lnSpc>
                <a:spcPct val="101000"/>
              </a:lnSpc>
              <a:spcAft>
                <a:spcPts val="1425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where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proprietari.coP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=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Auto.codP</a:t>
            </a:r>
            <a:endParaRPr lang="en-GB" dirty="0" smtClean="0">
              <a:solidFill>
                <a:srgbClr val="000000"/>
              </a:solidFill>
              <a:latin typeface="Lucida Sans Unicode" charset="0"/>
              <a:ea typeface="Lucida Sans Unicode" charset="0"/>
              <a:cs typeface="Lucida Sans Unicode" charset="0"/>
            </a:endParaRPr>
          </a:p>
          <a:p>
            <a:endParaRPr lang="it-IT" dirty="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1" y="1110854"/>
            <a:ext cx="8228013" cy="3393281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1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700" dirty="0">
              <a:solidFill>
                <a:srgbClr val="000000"/>
              </a:solidFill>
              <a:latin typeface="Lucida Sans Unicode" charset="0"/>
              <a:ea typeface="Lucida Sans Unicode" charset="0"/>
              <a:cs typeface="Lucida Sans Unicode" charset="0"/>
            </a:endParaRPr>
          </a:p>
          <a:p>
            <a:pPr>
              <a:lnSpc>
                <a:spcPct val="101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700" dirty="0">
              <a:solidFill>
                <a:srgbClr val="000000"/>
              </a:solidFill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49500" cy="272653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4733" y="1292782"/>
            <a:ext cx="4076700" cy="1021556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2460" y="3680223"/>
            <a:ext cx="3619500" cy="1021556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endParaRPr lang="it-IT" sz="2700" dirty="0">
              <a:solidFill>
                <a:srgbClr val="000000"/>
              </a:solidFill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Esempio di Join</a:t>
            </a:r>
            <a:endParaRPr lang="en-GB"/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determinare il nome del dipartimento in cui lavora l'impiegato Rossi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endParaRPr lang="it-IT" dirty="0" smtClean="0">
              <a:solidFill>
                <a:srgbClr val="000000"/>
              </a:solidFill>
              <a:latin typeface="+mn-lt"/>
              <a:ea typeface="Lucida Sans Unicode" charset="0"/>
              <a:cs typeface="Lucida Sans Unicode" charset="0"/>
            </a:endParaRPr>
          </a:p>
          <a:p>
            <a:pPr lvl="2"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SELECT </a:t>
            </a:r>
            <a:r>
              <a:rPr lang="it-IT" dirty="0" err="1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Nome_Dip</a:t>
            </a:r>
            <a:endParaRPr lang="it-IT" dirty="0" smtClean="0">
              <a:solidFill>
                <a:srgbClr val="000000"/>
              </a:solidFill>
              <a:latin typeface="+mn-lt"/>
              <a:ea typeface="Lucida Sans Unicode" charset="0"/>
              <a:cs typeface="Lucida Sans Unicode" charset="0"/>
            </a:endParaRPr>
          </a:p>
          <a:p>
            <a:pPr lvl="2"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FROM Impiegati, Dipartimenti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WHERE Nome = 'Rossi' AND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Impiegati.N</a:t>
            </a: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_ </a:t>
            </a:r>
            <a:r>
              <a:rPr lang="it-IT" dirty="0" err="1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Dip</a:t>
            </a: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= </a:t>
            </a:r>
            <a:r>
              <a:rPr lang="it-IT" dirty="0" err="1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Dipartimenti.N_Dip</a:t>
            </a: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endParaRPr lang="it-IT" dirty="0" smtClean="0">
              <a:solidFill>
                <a:srgbClr val="000000"/>
              </a:solidFill>
              <a:latin typeface="+mn-lt"/>
              <a:ea typeface="Lucida Sans Unicode" charset="0"/>
              <a:cs typeface="Lucida Sans Unicode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il predicato di join è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Impiegati.N</a:t>
            </a: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_ </a:t>
            </a:r>
            <a:r>
              <a:rPr lang="it-IT" dirty="0" err="1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Dip</a:t>
            </a: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= </a:t>
            </a:r>
            <a:r>
              <a:rPr lang="it-IT" dirty="0" err="1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Dipartimenti.N_Dip</a:t>
            </a:r>
            <a:r>
              <a:rPr lang="it-IT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Esempio</a:t>
            </a:r>
            <a:r>
              <a:rPr lang="en-GB" dirty="0" smtClean="0"/>
              <a:t> Join </a:t>
            </a:r>
            <a:r>
              <a:rPr lang="en-GB" dirty="0" err="1" smtClean="0"/>
              <a:t>complesso</a:t>
            </a:r>
            <a:r>
              <a:rPr lang="en-GB" dirty="0" smtClean="0"/>
              <a:t> (</a:t>
            </a:r>
            <a:r>
              <a:rPr lang="en-GB" dirty="0" err="1" smtClean="0"/>
              <a:t>doppio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1" y="1110854"/>
            <a:ext cx="8228013" cy="3393281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49500" cy="272653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6" y="1660922"/>
            <a:ext cx="8709025" cy="1443038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Esempio</a:t>
            </a:r>
            <a:r>
              <a:rPr lang="en-GB" dirty="0" smtClean="0"/>
              <a:t> Join </a:t>
            </a:r>
            <a:r>
              <a:rPr lang="en-GB" dirty="0" err="1" smtClean="0"/>
              <a:t>complesso</a:t>
            </a:r>
            <a:r>
              <a:rPr lang="en-GB" dirty="0" smtClean="0"/>
              <a:t> (</a:t>
            </a:r>
            <a:r>
              <a:rPr lang="en-GB" dirty="0" err="1" smtClean="0"/>
              <a:t>doppio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1" y="1110854"/>
            <a:ext cx="8228013" cy="3393281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49500" cy="272653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306" y="954406"/>
            <a:ext cx="6919913" cy="1364456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9624" y="2164795"/>
            <a:ext cx="6637337" cy="2055019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571434" y="4105990"/>
            <a:ext cx="6911975" cy="40838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59112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it-IT" sz="16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CodCor</a:t>
            </a:r>
            <a:r>
              <a:rPr lang="it-IT" sz="16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		chiave di Corso   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it-IT" sz="16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Nmatr</a:t>
            </a:r>
            <a:r>
              <a:rPr lang="it-IT" sz="16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		chiave di studente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Esempio</a:t>
            </a:r>
            <a:r>
              <a:rPr lang="en-GB" dirty="0" smtClean="0"/>
              <a:t> Join </a:t>
            </a:r>
            <a:r>
              <a:rPr lang="en-GB" dirty="0" err="1" smtClean="0"/>
              <a:t>complesso</a:t>
            </a:r>
            <a:r>
              <a:rPr lang="en-GB" dirty="0" smtClean="0"/>
              <a:t> (</a:t>
            </a:r>
            <a:r>
              <a:rPr lang="en-GB" dirty="0" err="1" smtClean="0"/>
              <a:t>doppio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Select</a:t>
            </a:r>
            <a:r>
              <a:rPr lang="it-IT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*</a:t>
            </a:r>
          </a:p>
          <a:p>
            <a:pP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From</a:t>
            </a:r>
            <a:r>
              <a:rPr lang="it-IT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Studente, Corso, Sostiene</a:t>
            </a:r>
          </a:p>
          <a:p>
            <a:pP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Where</a:t>
            </a:r>
            <a:r>
              <a:rPr lang="it-IT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Studente.Nmatr=Sostiene.NMatr</a:t>
            </a:r>
          </a:p>
          <a:p>
            <a:pP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it-IT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and </a:t>
            </a:r>
            <a:r>
              <a:rPr lang="it-IT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Sostiene.CodCor=Corso.CodCor</a:t>
            </a:r>
            <a:endParaRPr lang="it-IT" dirty="0" smtClean="0">
              <a:solidFill>
                <a:srgbClr val="000000"/>
              </a:solidFill>
              <a:latin typeface="Arial" pitchFamily="34" charset="0"/>
              <a:ea typeface="Lucida Sans Unicode" charset="0"/>
              <a:cs typeface="Arial" pitchFamily="34" charset="0"/>
            </a:endParaRPr>
          </a:p>
          <a:p>
            <a:endParaRPr lang="it-IT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079501" y="1403747"/>
            <a:ext cx="6551613" cy="1252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9695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it-IT" sz="2800" dirty="0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Join esplicito</a:t>
            </a:r>
            <a:endParaRPr lang="en-GB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1" y="1018223"/>
            <a:ext cx="7643813" cy="3331369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Join esplicito - Esempio</a:t>
            </a:r>
            <a:endParaRPr lang="en-GB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4" y="996553"/>
            <a:ext cx="7127875" cy="3394472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a1" id="{131F9ECA-590C-4242-AA28-02F3B92B33D6}" vid="{E8C8D8CE-BE7D-46C6-921F-1BB93C3759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411</TotalTime>
  <Words>241</Words>
  <Application>Microsoft Office PowerPoint</Application>
  <PresentationFormat>Presentazione su schermo (16:9)</PresentationFormat>
  <Paragraphs>69</Paragraphs>
  <Slides>13</Slides>
  <Notes>12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Encode Sans</vt:lpstr>
      <vt:lpstr>Lucida Sans Unicode</vt:lpstr>
      <vt:lpstr>Wingdings 3</vt:lpstr>
      <vt:lpstr>Encode Sans ExtraLight</vt:lpstr>
      <vt:lpstr>Calibri</vt:lpstr>
      <vt:lpstr>Tema1</vt:lpstr>
      <vt:lpstr>Fondamenti di BASI DI DATI Prof. Iacobelli Cesare Join</vt:lpstr>
      <vt:lpstr>Join</vt:lpstr>
      <vt:lpstr>Join</vt:lpstr>
      <vt:lpstr>Esempio di Join</vt:lpstr>
      <vt:lpstr>Esempio Join complesso (doppio)</vt:lpstr>
      <vt:lpstr>Esempio Join complesso (doppio)</vt:lpstr>
      <vt:lpstr>Esempio Join complesso (doppio)</vt:lpstr>
      <vt:lpstr>Join esplicito</vt:lpstr>
      <vt:lpstr>Join esplicito - Esempio</vt:lpstr>
      <vt:lpstr>Join esterni</vt:lpstr>
      <vt:lpstr>Left Join (esterno) </vt:lpstr>
      <vt:lpstr>Right Join (esterno)</vt:lpstr>
      <vt:lpstr>Full Join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Iacobelli</dc:creator>
  <cp:lastModifiedBy>hp</cp:lastModifiedBy>
  <cp:revision>51</cp:revision>
  <dcterms:created xsi:type="dcterms:W3CDTF">2020-11-18T07:50:10Z</dcterms:created>
  <dcterms:modified xsi:type="dcterms:W3CDTF">2021-10-25T10:20:25Z</dcterms:modified>
</cp:coreProperties>
</file>