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9"/>
  </p:notesMasterIdLst>
  <p:sldIdLst>
    <p:sldId id="256" r:id="rId2"/>
    <p:sldId id="257" r:id="rId3"/>
    <p:sldId id="283" r:id="rId4"/>
    <p:sldId id="282" r:id="rId5"/>
    <p:sldId id="284" r:id="rId6"/>
    <p:sldId id="258" r:id="rId7"/>
    <p:sldId id="285" r:id="rId8"/>
    <p:sldId id="259" r:id="rId9"/>
    <p:sldId id="260" r:id="rId10"/>
    <p:sldId id="261" r:id="rId11"/>
    <p:sldId id="262" r:id="rId12"/>
    <p:sldId id="263" r:id="rId13"/>
    <p:sldId id="286" r:id="rId14"/>
    <p:sldId id="264" r:id="rId15"/>
    <p:sldId id="265" r:id="rId16"/>
    <p:sldId id="266" r:id="rId17"/>
    <p:sldId id="267" r:id="rId18"/>
    <p:sldId id="268" r:id="rId19"/>
    <p:sldId id="269" r:id="rId20"/>
    <p:sldId id="270" r:id="rId21"/>
    <p:sldId id="280" r:id="rId22"/>
    <p:sldId id="287" r:id="rId23"/>
    <p:sldId id="281" r:id="rId24"/>
    <p:sldId id="271" r:id="rId25"/>
    <p:sldId id="272" r:id="rId26"/>
    <p:sldId id="273" r:id="rId27"/>
    <p:sldId id="288" r:id="rId28"/>
    <p:sldId id="274" r:id="rId29"/>
    <p:sldId id="275" r:id="rId30"/>
    <p:sldId id="276" r:id="rId31"/>
    <p:sldId id="277" r:id="rId32"/>
    <p:sldId id="289" r:id="rId33"/>
    <p:sldId id="290" r:id="rId34"/>
    <p:sldId id="278" r:id="rId35"/>
    <p:sldId id="291" r:id="rId36"/>
    <p:sldId id="279" r:id="rId37"/>
    <p:sldId id="292" r:id="rId38"/>
  </p:sldIdLst>
  <p:sldSz cx="9144000" cy="5143500" type="screen16x9"/>
  <p:notesSz cx="7104063" cy="10234613"/>
  <p:embeddedFontLst>
    <p:embeddedFont>
      <p:font typeface="Encode Sans" charset="0"/>
      <p:regular r:id="rId40"/>
      <p:bold r:id="rId41"/>
    </p:embeddedFont>
    <p:embeddedFont>
      <p:font typeface="Encode Sans ExtraLight" charset="0"/>
      <p:regular r:id="rId42"/>
      <p:bold r:id="rId43"/>
    </p:embeddedFont>
    <p:embeddedFont>
      <p:font typeface="Calibri"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WuXZKyXfW22WdgeX4NEbfU/ij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6" d="100"/>
          <a:sy n="106" d="100"/>
        </p:scale>
        <p:origin x="-77" y="-8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11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4313" y="0"/>
            <a:ext cx="3078162" cy="5111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1200" y="4860925"/>
            <a:ext cx="5683250" cy="460533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8163" cy="5111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4313" y="9721850"/>
            <a:ext cx="3078162" cy="5111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it-IT"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None/>
              </a:pPr>
              <a:t>‹N›</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43c47543e_0_2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143c47543e_0_2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43c47543e_0_2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143c47543e_0_2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143c47543e_0_42: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143c47543e_0_4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43c47543e_0_49: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143c47543e_0_49: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43c47543e_0_56: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143c47543e_0_5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43c47543e_0_63: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143c47543e_0_6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1288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43c47543e_0_0: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1143c47543e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1288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43c47543e_0_7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1143c47543e_0_7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627787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43c47543e_0_9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143c47543e_0_9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43c47543e_0_7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1143c47543e_0_7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3c47543e_0_8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143c47543e_0_8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3c47543e_0_8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143c47543e_0_8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43c47543e_0_104: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1143c47543e_0_10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43c47543e_0_11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1143c47543e_0_11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43c47543e_0_0: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1143c47543e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43c47543e_0_11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143c47543e_0_11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43c47543e_0_118: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1143c47543e_0_11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43c47543e_0_12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143c47543e_0_12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143c47543e_0_125: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143c47543e_0_125: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43c47543e_0_7: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1143c47543e_0_7: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711200" y="4860925"/>
            <a:ext cx="5683250"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43c47543e_0_14: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143c47543e_0_14: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43c47543e_0_21:notes"/>
          <p:cNvSpPr txBox="1">
            <a:spLocks noGrp="1"/>
          </p:cNvSpPr>
          <p:nvPr>
            <p:ph type="body" idx="1"/>
          </p:nvPr>
        </p:nvSpPr>
        <p:spPr>
          <a:xfrm>
            <a:off x="711200" y="4860925"/>
            <a:ext cx="5683200" cy="4605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1143c47543e_0_2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984050" y="1075458"/>
            <a:ext cx="7175700" cy="3429001"/>
          </a:xfrm>
          <a:prstGeom prst="rect">
            <a:avLst/>
          </a:prstGeom>
          <a:noFill/>
          <a:ln>
            <a:noFill/>
          </a:ln>
        </p:spPr>
        <p:txBody>
          <a:bodyPr spcFirstLastPara="1" wrap="square" lIns="91425" tIns="91425" rIns="91425" bIns="91425" anchor="ctr" anchorCtr="0">
            <a:noAutofit/>
          </a:bodyPr>
          <a:lstStyle>
            <a:lvl1pPr lvl="0" algn="ctr">
              <a:lnSpc>
                <a:spcPct val="150000"/>
              </a:lnSpc>
              <a:spcBef>
                <a:spcPts val="0"/>
              </a:spcBef>
              <a:spcAft>
                <a:spcPts val="0"/>
              </a:spcAft>
              <a:buSzPts val="4800"/>
              <a:buNone/>
              <a:defRPr sz="3200">
                <a:solidFill>
                  <a:srgbClr val="002060"/>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17" name="Google Shape;17;p1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600"/>
              </a:spcBef>
              <a:spcAft>
                <a:spcPts val="0"/>
              </a:spcAft>
              <a:buSzPts val="2400"/>
              <a:buChar char="▪"/>
              <a:defRPr>
                <a:solidFill>
                  <a:srgbClr val="002060"/>
                </a:solidFill>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18" name="Google Shape;18;p1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cxnSp>
        <p:nvCxnSpPr>
          <p:cNvPr id="19" name="Google Shape;19;p11"/>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20" name="Google Shape;20;p11"/>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itazione">
    <p:bg>
      <p:bgPr>
        <a:blipFill>
          <a:blip r:embed="rId2">
            <a:alphaModFix/>
          </a:blip>
          <a:stretch>
            <a:fillRect/>
          </a:stretch>
        </a:blipFill>
        <a:effectLst/>
      </p:bgPr>
    </p:bg>
    <p:spTree>
      <p:nvGrpSpPr>
        <p:cNvPr id="1" name="Shape 21"/>
        <p:cNvGrpSpPr/>
        <p:nvPr/>
      </p:nvGrpSpPr>
      <p:grpSpPr>
        <a:xfrm>
          <a:off x="0" y="0"/>
          <a:ext cx="0" cy="0"/>
          <a:chOff x="0" y="0"/>
          <a:chExt cx="0" cy="0"/>
        </a:xfrm>
      </p:grpSpPr>
      <p:cxnSp>
        <p:nvCxnSpPr>
          <p:cNvPr id="22" name="Google Shape;22;p12"/>
          <p:cNvCxnSpPr/>
          <p:nvPr/>
        </p:nvCxnSpPr>
        <p:spPr>
          <a:xfrm>
            <a:off x="3527100" y="887200"/>
            <a:ext cx="2089800" cy="0"/>
          </a:xfrm>
          <a:prstGeom prst="straightConnector1">
            <a:avLst/>
          </a:prstGeom>
          <a:noFill/>
          <a:ln w="19050" cap="flat" cmpd="sng">
            <a:solidFill>
              <a:srgbClr val="BA3B21"/>
            </a:solidFill>
            <a:prstDash val="solid"/>
            <a:round/>
            <a:headEnd type="diamond" w="med" len="med"/>
            <a:tailEnd type="diamond" w="med" len="med"/>
          </a:ln>
        </p:spPr>
      </p:cxnSp>
      <p:sp>
        <p:nvSpPr>
          <p:cNvPr id="23" name="Google Shape;23;p12"/>
          <p:cNvSpPr txBox="1">
            <a:spLocks noGrp="1"/>
          </p:cNvSpPr>
          <p:nvPr>
            <p:ph type="body" idx="1"/>
          </p:nvPr>
        </p:nvSpPr>
        <p:spPr>
          <a:xfrm>
            <a:off x="1404225" y="1194150"/>
            <a:ext cx="6335400" cy="3092700"/>
          </a:xfrm>
          <a:prstGeom prst="rect">
            <a:avLst/>
          </a:prstGeom>
          <a:noFill/>
          <a:ln>
            <a:noFill/>
          </a:ln>
        </p:spPr>
        <p:txBody>
          <a:bodyPr spcFirstLastPara="1" wrap="square" lIns="91425" tIns="91425" rIns="91425" bIns="91425" anchor="ctr" anchorCtr="0">
            <a:noAutofit/>
          </a:bodyPr>
          <a:lstStyle>
            <a:lvl1pPr marL="457200" lvl="0" indent="-419100" algn="ctr">
              <a:lnSpc>
                <a:spcPct val="115000"/>
              </a:lnSpc>
              <a:spcBef>
                <a:spcPts val="600"/>
              </a:spcBef>
              <a:spcAft>
                <a:spcPts val="0"/>
              </a:spcAft>
              <a:buSzPts val="3000"/>
              <a:buChar char="▪"/>
              <a:defRPr sz="3000" i="1">
                <a:solidFill>
                  <a:srgbClr val="002060"/>
                </a:solidFill>
              </a:defRPr>
            </a:lvl1pPr>
            <a:lvl2pPr marL="914400" lvl="1" indent="-419100" algn="ctr">
              <a:lnSpc>
                <a:spcPct val="115000"/>
              </a:lnSpc>
              <a:spcBef>
                <a:spcPts val="0"/>
              </a:spcBef>
              <a:spcAft>
                <a:spcPts val="0"/>
              </a:spcAft>
              <a:buSzPts val="3000"/>
              <a:buChar char="▫"/>
              <a:defRPr sz="3000" i="1"/>
            </a:lvl2pPr>
            <a:lvl3pPr marL="1371600" lvl="2" indent="-419100" algn="ctr">
              <a:lnSpc>
                <a:spcPct val="115000"/>
              </a:lnSpc>
              <a:spcBef>
                <a:spcPts val="0"/>
              </a:spcBef>
              <a:spcAft>
                <a:spcPts val="0"/>
              </a:spcAft>
              <a:buSzPts val="3000"/>
              <a:buChar char="▫"/>
              <a:defRPr sz="3000" i="1"/>
            </a:lvl3pPr>
            <a:lvl4pPr marL="1828800" lvl="3" indent="-419100" algn="ctr">
              <a:lnSpc>
                <a:spcPct val="115000"/>
              </a:lnSpc>
              <a:spcBef>
                <a:spcPts val="0"/>
              </a:spcBef>
              <a:spcAft>
                <a:spcPts val="0"/>
              </a:spcAft>
              <a:buSzPts val="3000"/>
              <a:buChar char="▫"/>
              <a:defRPr sz="3000" i="1"/>
            </a:lvl4pPr>
            <a:lvl5pPr marL="2286000" lvl="4" indent="-419100" algn="ctr">
              <a:lnSpc>
                <a:spcPct val="115000"/>
              </a:lnSpc>
              <a:spcBef>
                <a:spcPts val="0"/>
              </a:spcBef>
              <a:spcAft>
                <a:spcPts val="0"/>
              </a:spcAft>
              <a:buSzPts val="3000"/>
              <a:buChar char="▫"/>
              <a:defRPr sz="3000" i="1"/>
            </a:lvl5pPr>
            <a:lvl6pPr marL="2743200" lvl="5" indent="-419100" algn="ctr">
              <a:lnSpc>
                <a:spcPct val="115000"/>
              </a:lnSpc>
              <a:spcBef>
                <a:spcPts val="0"/>
              </a:spcBef>
              <a:spcAft>
                <a:spcPts val="0"/>
              </a:spcAft>
              <a:buSzPts val="3000"/>
              <a:buChar char="▫"/>
              <a:defRPr sz="3000" i="1"/>
            </a:lvl6pPr>
            <a:lvl7pPr marL="3200400" lvl="6" indent="-419100" algn="ctr">
              <a:lnSpc>
                <a:spcPct val="115000"/>
              </a:lnSpc>
              <a:spcBef>
                <a:spcPts val="0"/>
              </a:spcBef>
              <a:spcAft>
                <a:spcPts val="0"/>
              </a:spcAft>
              <a:buSzPts val="3000"/>
              <a:buChar char="▫"/>
              <a:defRPr sz="3000" i="1"/>
            </a:lvl7pPr>
            <a:lvl8pPr marL="3657600" lvl="7" indent="-419100" algn="ctr">
              <a:lnSpc>
                <a:spcPct val="115000"/>
              </a:lnSpc>
              <a:spcBef>
                <a:spcPts val="0"/>
              </a:spcBef>
              <a:spcAft>
                <a:spcPts val="0"/>
              </a:spcAft>
              <a:buSzPts val="3000"/>
              <a:buChar char="▫"/>
              <a:defRPr sz="3000" i="1"/>
            </a:lvl8pPr>
            <a:lvl9pPr marL="4114800" lvl="8" indent="-419100" algn="ctr">
              <a:lnSpc>
                <a:spcPct val="115000"/>
              </a:lnSpc>
              <a:spcBef>
                <a:spcPts val="0"/>
              </a:spcBef>
              <a:spcAft>
                <a:spcPts val="0"/>
              </a:spcAft>
              <a:buSzPts val="3000"/>
              <a:buChar char="▫"/>
              <a:defRPr sz="3000" i="1"/>
            </a:lvl9pPr>
          </a:lstStyle>
          <a:p>
            <a:endParaRPr/>
          </a:p>
        </p:txBody>
      </p:sp>
      <p:sp>
        <p:nvSpPr>
          <p:cNvPr id="24" name="Google Shape;24;p12"/>
          <p:cNvSpPr txBox="1"/>
          <p:nvPr/>
        </p:nvSpPr>
        <p:spPr>
          <a:xfrm>
            <a:off x="3593400" y="84512"/>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800"/>
              <a:buFont typeface="Arial"/>
              <a:buNone/>
            </a:pPr>
            <a:r>
              <a:rPr lang="it-IT" sz="6800" b="1" i="0" u="none" strike="noStrike" cap="none">
                <a:solidFill>
                  <a:srgbClr val="F55C21"/>
                </a:solidFill>
                <a:latin typeface="Encode Sans"/>
                <a:ea typeface="Encode Sans"/>
                <a:cs typeface="Encode Sans"/>
                <a:sym typeface="Encode Sans"/>
              </a:rPr>
              <a:t>“</a:t>
            </a:r>
            <a:endParaRPr sz="6800" b="1" i="0" u="none" strike="noStrike" cap="none">
              <a:solidFill>
                <a:srgbClr val="F55C21"/>
              </a:solidFill>
              <a:latin typeface="Encode Sans"/>
              <a:ea typeface="Encode Sans"/>
              <a:cs typeface="Encode Sans"/>
              <a:sym typeface="Encode Sans"/>
            </a:endParaRPr>
          </a:p>
        </p:txBody>
      </p:sp>
      <p:sp>
        <p:nvSpPr>
          <p:cNvPr id="25" name="Google Shape;25;p12"/>
          <p:cNvSpPr txBox="1">
            <a:spLocks noGrp="1"/>
          </p:cNvSpPr>
          <p:nvPr>
            <p:ph type="sldNum" idx="12"/>
          </p:nvPr>
        </p:nvSpPr>
        <p:spPr>
          <a:xfrm>
            <a:off x="40233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28" name="Google Shape;28;p13"/>
          <p:cNvSpPr txBox="1">
            <a:spLocks noGrp="1"/>
          </p:cNvSpPr>
          <p:nvPr>
            <p:ph type="body" idx="1"/>
          </p:nvPr>
        </p:nvSpPr>
        <p:spPr>
          <a:xfrm>
            <a:off x="549600" y="1200150"/>
            <a:ext cx="3639000" cy="31083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sz="2000">
                <a:solidFill>
                  <a:srgbClr val="002060"/>
                </a:solidFill>
              </a:defRPr>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29" name="Google Shape;29;p13"/>
          <p:cNvSpPr txBox="1">
            <a:spLocks noGrp="1"/>
          </p:cNvSpPr>
          <p:nvPr>
            <p:ph type="body" idx="2"/>
          </p:nvPr>
        </p:nvSpPr>
        <p:spPr>
          <a:xfrm>
            <a:off x="4407604" y="1200150"/>
            <a:ext cx="3639000" cy="3108300"/>
          </a:xfrm>
          <a:prstGeom prst="rect">
            <a:avLst/>
          </a:prstGeom>
          <a:noFill/>
          <a:ln>
            <a:noFill/>
          </a:ln>
        </p:spPr>
        <p:txBody>
          <a:bodyPr spcFirstLastPara="1" wrap="square" lIns="91425" tIns="91425" rIns="91425" bIns="91425" anchor="t" anchorCtr="0">
            <a:noAutofit/>
          </a:bodyPr>
          <a:lstStyle>
            <a:lvl1pPr marL="457200" lvl="0" indent="-355600" algn="l">
              <a:lnSpc>
                <a:spcPct val="115000"/>
              </a:lnSpc>
              <a:spcBef>
                <a:spcPts val="600"/>
              </a:spcBef>
              <a:spcAft>
                <a:spcPts val="0"/>
              </a:spcAft>
              <a:buSzPts val="2000"/>
              <a:buChar char="▪"/>
              <a:defRPr sz="2000">
                <a:solidFill>
                  <a:srgbClr val="002060"/>
                </a:solidFill>
              </a:defRPr>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30" name="Google Shape;30;p1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cxnSp>
        <p:nvCxnSpPr>
          <p:cNvPr id="31" name="Google Shape;31;p13"/>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32" name="Google Shape;32;p13"/>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olo + 3 colonne">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solidFill>
                  <a:srgbClr val="002060"/>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35" name="Google Shape;35;p14"/>
          <p:cNvSpPr txBox="1">
            <a:spLocks noGrp="1"/>
          </p:cNvSpPr>
          <p:nvPr>
            <p:ph type="body" idx="1"/>
          </p:nvPr>
        </p:nvSpPr>
        <p:spPr>
          <a:xfrm>
            <a:off x="549600" y="1200150"/>
            <a:ext cx="2416500" cy="3080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600"/>
              </a:spcBef>
              <a:spcAft>
                <a:spcPts val="0"/>
              </a:spcAft>
              <a:buSzPts val="1800"/>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6" name="Google Shape;36;p14"/>
          <p:cNvSpPr txBox="1">
            <a:spLocks noGrp="1"/>
          </p:cNvSpPr>
          <p:nvPr>
            <p:ph type="body" idx="2"/>
          </p:nvPr>
        </p:nvSpPr>
        <p:spPr>
          <a:xfrm>
            <a:off x="3089850" y="1200150"/>
            <a:ext cx="2416500" cy="3080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600"/>
              </a:spcBef>
              <a:spcAft>
                <a:spcPts val="0"/>
              </a:spcAft>
              <a:buSzPts val="1800"/>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7" name="Google Shape;37;p14"/>
          <p:cNvSpPr txBox="1">
            <a:spLocks noGrp="1"/>
          </p:cNvSpPr>
          <p:nvPr>
            <p:ph type="body" idx="3"/>
          </p:nvPr>
        </p:nvSpPr>
        <p:spPr>
          <a:xfrm>
            <a:off x="5630099" y="1200150"/>
            <a:ext cx="2416500" cy="3080700"/>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600"/>
              </a:spcBef>
              <a:spcAft>
                <a:spcPts val="0"/>
              </a:spcAft>
              <a:buClr>
                <a:srgbClr val="F55C21"/>
              </a:buClr>
              <a:buSzPts val="1800"/>
              <a:buFont typeface="Encode Sans ExtraLight"/>
              <a:buChar char="▪"/>
              <a:defRPr sz="1800">
                <a:solidFill>
                  <a:srgbClr val="002060"/>
                </a:solidFill>
              </a:defRPr>
            </a:lvl1pPr>
            <a:lvl2pPr marL="914400" lvl="1" indent="-342900" algn="l">
              <a:lnSpc>
                <a:spcPct val="115000"/>
              </a:lnSpc>
              <a:spcBef>
                <a:spcPts val="0"/>
              </a:spcBef>
              <a:spcAft>
                <a:spcPts val="0"/>
              </a:spcAft>
              <a:buSzPts val="1800"/>
              <a:buChar char="▫"/>
              <a:defRPr sz="1800"/>
            </a:lvl2pPr>
            <a:lvl3pPr marL="1371600" lvl="2" indent="-342900" algn="l">
              <a:lnSpc>
                <a:spcPct val="115000"/>
              </a:lnSpc>
              <a:spcBef>
                <a:spcPts val="0"/>
              </a:spcBef>
              <a:spcAft>
                <a:spcPts val="0"/>
              </a:spcAft>
              <a:buSzPts val="1800"/>
              <a:buChar char="▫"/>
              <a:defRPr sz="1800"/>
            </a:lvl3pPr>
            <a:lvl4pPr marL="1828800" lvl="3" indent="-342900" algn="l">
              <a:lnSpc>
                <a:spcPct val="115000"/>
              </a:lnSpc>
              <a:spcBef>
                <a:spcPts val="0"/>
              </a:spcBef>
              <a:spcAft>
                <a:spcPts val="0"/>
              </a:spcAft>
              <a:buSzPts val="1800"/>
              <a:buChar char="▫"/>
              <a:defRPr sz="1800"/>
            </a:lvl4pPr>
            <a:lvl5pPr marL="2286000" lvl="4" indent="-342900" algn="l">
              <a:lnSpc>
                <a:spcPct val="115000"/>
              </a:lnSpc>
              <a:spcBef>
                <a:spcPts val="0"/>
              </a:spcBef>
              <a:spcAft>
                <a:spcPts val="0"/>
              </a:spcAft>
              <a:buSzPts val="1800"/>
              <a:buChar char="▫"/>
              <a:defRPr sz="1800"/>
            </a:lvl5pPr>
            <a:lvl6pPr marL="2743200" lvl="5" indent="-342900" algn="l">
              <a:lnSpc>
                <a:spcPct val="115000"/>
              </a:lnSpc>
              <a:spcBef>
                <a:spcPts val="0"/>
              </a:spcBef>
              <a:spcAft>
                <a:spcPts val="0"/>
              </a:spcAft>
              <a:buSzPts val="1800"/>
              <a:buChar char="▫"/>
              <a:defRPr sz="1800"/>
            </a:lvl6pPr>
            <a:lvl7pPr marL="3200400" lvl="6" indent="-342900" algn="l">
              <a:lnSpc>
                <a:spcPct val="115000"/>
              </a:lnSpc>
              <a:spcBef>
                <a:spcPts val="0"/>
              </a:spcBef>
              <a:spcAft>
                <a:spcPts val="0"/>
              </a:spcAft>
              <a:buSzPts val="1800"/>
              <a:buChar char="▫"/>
              <a:defRPr sz="1800"/>
            </a:lvl7pPr>
            <a:lvl8pPr marL="3657600" lvl="7" indent="-342900" algn="l">
              <a:lnSpc>
                <a:spcPct val="115000"/>
              </a:lnSpc>
              <a:spcBef>
                <a:spcPts val="0"/>
              </a:spcBef>
              <a:spcAft>
                <a:spcPts val="0"/>
              </a:spcAft>
              <a:buSzPts val="1800"/>
              <a:buChar char="▫"/>
              <a:defRPr sz="1800"/>
            </a:lvl8pPr>
            <a:lvl9pPr marL="4114800" lvl="8" indent="-342900" algn="l">
              <a:lnSpc>
                <a:spcPct val="115000"/>
              </a:lnSpc>
              <a:spcBef>
                <a:spcPts val="0"/>
              </a:spcBef>
              <a:spcAft>
                <a:spcPts val="0"/>
              </a:spcAft>
              <a:buSzPts val="1800"/>
              <a:buChar char="▫"/>
              <a:defRPr sz="1800"/>
            </a:lvl9pPr>
          </a:lstStyle>
          <a:p>
            <a:endParaRPr/>
          </a:p>
        </p:txBody>
      </p:sp>
      <p:sp>
        <p:nvSpPr>
          <p:cNvPr id="38" name="Google Shape;38;p1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cxnSp>
        <p:nvCxnSpPr>
          <p:cNvPr id="39" name="Google Shape;39;p14"/>
          <p:cNvCxnSpPr/>
          <p:nvPr/>
        </p:nvCxnSpPr>
        <p:spPr>
          <a:xfrm>
            <a:off x="-11050" y="887200"/>
            <a:ext cx="7414573" cy="0"/>
          </a:xfrm>
          <a:prstGeom prst="straightConnector1">
            <a:avLst/>
          </a:prstGeom>
          <a:noFill/>
          <a:ln w="19050" cap="flat" cmpd="sng">
            <a:solidFill>
              <a:srgbClr val="BA3B21"/>
            </a:solidFill>
            <a:prstDash val="solid"/>
            <a:round/>
            <a:headEnd type="none" w="sm" len="sm"/>
            <a:tailEnd type="diamond" w="med" len="med"/>
          </a:ln>
        </p:spPr>
      </p:cxnSp>
      <p:cxnSp>
        <p:nvCxnSpPr>
          <p:cNvPr id="40" name="Google Shape;40;p14"/>
          <p:cNvCxnSpPr/>
          <p:nvPr/>
        </p:nvCxnSpPr>
        <p:spPr>
          <a:xfrm>
            <a:off x="-11050" y="887200"/>
            <a:ext cx="552900" cy="0"/>
          </a:xfrm>
          <a:prstGeom prst="straightConnector1">
            <a:avLst/>
          </a:prstGeom>
          <a:noFill/>
          <a:ln w="19050" cap="flat" cmpd="sng">
            <a:solidFill>
              <a:srgbClr val="F55C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5"/>
          <p:cNvSpPr txBox="1">
            <a:spLocks noGrp="1"/>
          </p:cNvSpPr>
          <p:nvPr>
            <p:ph type="sldNum" idx="12"/>
          </p:nvPr>
        </p:nvSpPr>
        <p:spPr>
          <a:xfrm>
            <a:off x="402330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apositiva titolo">
  <p:cSld name="Diapositiva titolo">
    <p:spTree>
      <p:nvGrpSpPr>
        <p:cNvPr id="1" name="Shape 43"/>
        <p:cNvGrpSpPr/>
        <p:nvPr/>
      </p:nvGrpSpPr>
      <p:grpSpPr>
        <a:xfrm>
          <a:off x="0" y="0"/>
          <a:ext cx="0" cy="0"/>
          <a:chOff x="0" y="0"/>
          <a:chExt cx="0" cy="0"/>
        </a:xfrm>
      </p:grpSpPr>
      <p:sp>
        <p:nvSpPr>
          <p:cNvPr id="44" name="Google Shape;44;p16"/>
          <p:cNvSpPr/>
          <p:nvPr/>
        </p:nvSpPr>
        <p:spPr>
          <a:xfrm>
            <a:off x="0" y="3498056"/>
            <a:ext cx="9150350" cy="0"/>
          </a:xfrm>
          <a:prstGeom prst="rtTriangle">
            <a:avLst/>
          </a:prstGeom>
          <a:gradFill>
            <a:gsLst>
              <a:gs pos="0">
                <a:srgbClr val="06538F"/>
              </a:gs>
              <a:gs pos="55000">
                <a:srgbClr val="4F94D9"/>
              </a:gs>
              <a:gs pos="100000">
                <a:srgbClr val="06538F"/>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grpSp>
        <p:nvGrpSpPr>
          <p:cNvPr id="45" name="Google Shape;45;p16"/>
          <p:cNvGrpSpPr/>
          <p:nvPr/>
        </p:nvGrpSpPr>
        <p:grpSpPr>
          <a:xfrm>
            <a:off x="-3175" y="3714750"/>
            <a:ext cx="9147175" cy="1433513"/>
            <a:chOff x="-3765" y="4832896"/>
            <a:chExt cx="9147765" cy="2032192"/>
          </a:xfrm>
        </p:grpSpPr>
        <p:sp>
          <p:nvSpPr>
            <p:cNvPr id="46" name="Google Shape;46;p16"/>
            <p:cNvSpPr/>
            <p:nvPr/>
          </p:nvSpPr>
          <p:spPr>
            <a:xfrm>
              <a:off x="1687032" y="4832896"/>
              <a:ext cx="7456968" cy="518176"/>
            </a:xfrm>
            <a:custGeom>
              <a:avLst/>
              <a:gdLst/>
              <a:ahLst/>
              <a:cxnLst/>
              <a:rect l="l" t="t" r="r" b="b"/>
              <a:pathLst>
                <a:path w="4697" h="367" extrusionOk="0">
                  <a:moveTo>
                    <a:pt x="4697" y="0"/>
                  </a:moveTo>
                  <a:lnTo>
                    <a:pt x="4697" y="367"/>
                  </a:lnTo>
                  <a:lnTo>
                    <a:pt x="0" y="218"/>
                  </a:lnTo>
                  <a:lnTo>
                    <a:pt x="4697" y="0"/>
                  </a:lnTo>
                  <a:close/>
                </a:path>
              </a:pathLst>
            </a:custGeom>
            <a:solidFill>
              <a:srgbClr val="9FB8D8">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47" name="Google Shape;47;p16"/>
            <p:cNvSpPr/>
            <p:nvPr/>
          </p:nvSpPr>
          <p:spPr>
            <a:xfrm>
              <a:off x="35926" y="5135025"/>
              <a:ext cx="9108074" cy="838869"/>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48" name="Google Shape;48;p16"/>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cxnSp>
          <p:nvCxnSpPr>
            <p:cNvPr id="49" name="Google Shape;49;p16"/>
            <p:cNvCxnSpPr/>
            <p:nvPr/>
          </p:nvCxnSpPr>
          <p:spPr>
            <a:xfrm>
              <a:off x="-3765" y="4880373"/>
              <a:ext cx="9147765" cy="839943"/>
            </a:xfrm>
            <a:prstGeom prst="straightConnector1">
              <a:avLst/>
            </a:prstGeom>
            <a:noFill/>
            <a:ln w="12050" cap="flat" cmpd="sng">
              <a:solidFill>
                <a:srgbClr val="96B2D4"/>
              </a:solidFill>
              <a:prstDash val="solid"/>
              <a:miter lim="800000"/>
              <a:headEnd type="none" w="sm" len="sm"/>
              <a:tailEnd type="none" w="sm" len="sm"/>
            </a:ln>
          </p:spPr>
        </p:cxnSp>
      </p:grpSp>
      <p:sp>
        <p:nvSpPr>
          <p:cNvPr id="50" name="Google Shape;50;p16"/>
          <p:cNvSpPr txBox="1">
            <a:spLocks noGrp="1"/>
          </p:cNvSpPr>
          <p:nvPr>
            <p:ph type="ctrTitle"/>
          </p:nvPr>
        </p:nvSpPr>
        <p:spPr>
          <a:xfrm>
            <a:off x="685800" y="1314451"/>
            <a:ext cx="7772400" cy="1372321"/>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sz="3600" b="1">
                <a:solidFill>
                  <a:schemeClr val="lt2"/>
                </a:solidFill>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1" name="Google Shape;51;p16"/>
          <p:cNvSpPr txBox="1">
            <a:spLocks noGrp="1"/>
          </p:cNvSpPr>
          <p:nvPr>
            <p:ph type="subTitle" idx="1"/>
          </p:nvPr>
        </p:nvSpPr>
        <p:spPr>
          <a:xfrm>
            <a:off x="685800" y="2708705"/>
            <a:ext cx="7772400" cy="899778"/>
          </a:xfrm>
          <a:prstGeom prst="rect">
            <a:avLst/>
          </a:prstGeom>
          <a:noFill/>
          <a:ln>
            <a:noFill/>
          </a:ln>
        </p:spPr>
        <p:txBody>
          <a:bodyPr spcFirstLastPara="1" wrap="square" lIns="45700" tIns="91425" rIns="45700" bIns="91425" anchor="t" anchorCtr="0">
            <a:noAutofit/>
          </a:bodyPr>
          <a:lstStyle>
            <a:lvl1pPr marR="48006" lvl="0" algn="r">
              <a:lnSpc>
                <a:spcPct val="115000"/>
              </a:lnSpc>
              <a:spcBef>
                <a:spcPts val="600"/>
              </a:spcBef>
              <a:spcAft>
                <a:spcPts val="0"/>
              </a:spcAft>
              <a:buSzPts val="2400"/>
              <a:buNone/>
              <a:defRPr>
                <a:solidFill>
                  <a:schemeClr val="lt2"/>
                </a:solidFill>
              </a:defRPr>
            </a:lvl1pPr>
            <a:lvl2pPr lvl="1" algn="ctr">
              <a:lnSpc>
                <a:spcPct val="115000"/>
              </a:lnSpc>
              <a:spcBef>
                <a:spcPts val="0"/>
              </a:spcBef>
              <a:spcAft>
                <a:spcPts val="0"/>
              </a:spcAft>
              <a:buSzPts val="2400"/>
              <a:buNone/>
              <a:defRPr/>
            </a:lvl2pPr>
            <a:lvl3pPr lvl="2" algn="ctr">
              <a:lnSpc>
                <a:spcPct val="115000"/>
              </a:lnSpc>
              <a:spcBef>
                <a:spcPts val="0"/>
              </a:spcBef>
              <a:spcAft>
                <a:spcPts val="0"/>
              </a:spcAft>
              <a:buSzPts val="2400"/>
              <a:buNone/>
              <a:defRPr/>
            </a:lvl3pPr>
            <a:lvl4pPr lvl="3" algn="ctr">
              <a:lnSpc>
                <a:spcPct val="115000"/>
              </a:lnSpc>
              <a:spcBef>
                <a:spcPts val="0"/>
              </a:spcBef>
              <a:spcAft>
                <a:spcPts val="0"/>
              </a:spcAft>
              <a:buSzPts val="2400"/>
              <a:buNone/>
              <a:defRPr/>
            </a:lvl4pPr>
            <a:lvl5pPr lvl="4" algn="ctr">
              <a:lnSpc>
                <a:spcPct val="115000"/>
              </a:lnSpc>
              <a:spcBef>
                <a:spcPts val="0"/>
              </a:spcBef>
              <a:spcAft>
                <a:spcPts val="0"/>
              </a:spcAft>
              <a:buSzPts val="2400"/>
              <a:buNone/>
              <a:defRPr/>
            </a:lvl5pPr>
            <a:lvl6pPr lvl="5" algn="ctr">
              <a:lnSpc>
                <a:spcPct val="115000"/>
              </a:lnSpc>
              <a:spcBef>
                <a:spcPts val="0"/>
              </a:spcBef>
              <a:spcAft>
                <a:spcPts val="0"/>
              </a:spcAft>
              <a:buSzPts val="2400"/>
              <a:buNone/>
              <a:defRPr/>
            </a:lvl6pPr>
            <a:lvl7pPr lvl="6" algn="ctr">
              <a:lnSpc>
                <a:spcPct val="115000"/>
              </a:lnSpc>
              <a:spcBef>
                <a:spcPts val="0"/>
              </a:spcBef>
              <a:spcAft>
                <a:spcPts val="0"/>
              </a:spcAft>
              <a:buSzPts val="2400"/>
              <a:buNone/>
              <a:defRPr/>
            </a:lvl7pPr>
            <a:lvl8pPr lvl="7" algn="ctr">
              <a:lnSpc>
                <a:spcPct val="115000"/>
              </a:lnSpc>
              <a:spcBef>
                <a:spcPts val="0"/>
              </a:spcBef>
              <a:spcAft>
                <a:spcPts val="0"/>
              </a:spcAft>
              <a:buSzPts val="2400"/>
              <a:buNone/>
              <a:defRPr/>
            </a:lvl8pPr>
            <a:lvl9pPr lvl="8" algn="ctr">
              <a:lnSpc>
                <a:spcPct val="115000"/>
              </a:lnSpc>
              <a:spcBef>
                <a:spcPts val="0"/>
              </a:spcBef>
              <a:spcAft>
                <a:spcPts val="0"/>
              </a:spcAft>
              <a:buSzPts val="2400"/>
              <a:buNone/>
              <a:defRPr/>
            </a:lvl9pPr>
          </a:lstStyle>
          <a:p>
            <a:endParaRPr/>
          </a:p>
        </p:txBody>
      </p:sp>
      <p:sp>
        <p:nvSpPr>
          <p:cNvPr id="52" name="Google Shape;52;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3" name="Google Shape;53;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E7ECF3"/>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4" name="Google Shape;54;p16"/>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FFFFFF"/>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55"/>
        <p:cNvGrpSpPr/>
        <p:nvPr/>
      </p:nvGrpSpPr>
      <p:grpSpPr>
        <a:xfrm>
          <a:off x="0" y="0"/>
          <a:ext cx="0" cy="0"/>
          <a:chOff x="0" y="0"/>
          <a:chExt cx="0" cy="0"/>
        </a:xfrm>
      </p:grpSpPr>
      <p:sp>
        <p:nvSpPr>
          <p:cNvPr id="56" name="Google Shape;56;p1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57" name="Google Shape;57;p17"/>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58" name="Google Shape;58;p1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9" name="Google Shape;59;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0" name="Google Shape;60;p17"/>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personalizzato">
  <p:cSld name="Layout personalizzato">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457201" y="130969"/>
            <a:ext cx="8228013" cy="100607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a:endParaRPr/>
          </a:p>
        </p:txBody>
      </p:sp>
      <p:sp>
        <p:nvSpPr>
          <p:cNvPr id="63" name="Google Shape;63;p18"/>
          <p:cNvSpPr txBox="1">
            <a:spLocks noGrp="1"/>
          </p:cNvSpPr>
          <p:nvPr>
            <p:ph type="dt" idx="10"/>
          </p:nvPr>
        </p:nvSpPr>
        <p:spPr>
          <a:xfrm>
            <a:off x="6727825" y="4804172"/>
            <a:ext cx="1917700" cy="2750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18"/>
          <p:cNvSpPr txBox="1">
            <a:spLocks noGrp="1"/>
          </p:cNvSpPr>
          <p:nvPr>
            <p:ph type="ftr" idx="11"/>
          </p:nvPr>
        </p:nvSpPr>
        <p:spPr>
          <a:xfrm>
            <a:off x="4379913" y="4804172"/>
            <a:ext cx="2349500" cy="27503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18"/>
          <p:cNvSpPr txBox="1">
            <a:spLocks noGrp="1"/>
          </p:cNvSpPr>
          <p:nvPr>
            <p:ph type="sldNum" idx="12"/>
          </p:nvPr>
        </p:nvSpPr>
        <p:spPr>
          <a:xfrm>
            <a:off x="8647114" y="4804172"/>
            <a:ext cx="365125" cy="275034"/>
          </a:xfrm>
          <a:prstGeom prst="rect">
            <a:avLst/>
          </a:prstGeom>
          <a:solidFill>
            <a:srgbClr val="D4D3D9"/>
          </a:solidFill>
          <a:ln>
            <a:noFill/>
          </a:ln>
        </p:spPr>
        <p:txBody>
          <a:bodyPr spcFirstLastPara="1" wrap="square" lIns="91425" tIns="91425" rIns="91425" bIns="91425" anchor="ctr" anchorCtr="0">
            <a:noAutofit/>
          </a:bodyPr>
          <a:lstStyle>
            <a:lvl1pPr marL="0" lvl="0"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1pPr>
            <a:lvl2pPr marL="0" lvl="1"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2pPr>
            <a:lvl3pPr marL="0" lvl="2"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3pPr>
            <a:lvl4pPr marL="0" lvl="3"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4pPr>
            <a:lvl5pPr marL="0" lvl="4"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5pPr>
            <a:lvl6pPr marL="0" lvl="5"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6pPr>
            <a:lvl7pPr marL="0" lvl="6"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7pPr>
            <a:lvl8pPr marL="0" lvl="7"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8pPr>
            <a:lvl9pPr marL="0" lvl="8" indent="0" algn="ctr">
              <a:lnSpc>
                <a:spcPct val="100000"/>
              </a:lnSpc>
              <a:spcBef>
                <a:spcPts val="0"/>
              </a:spcBef>
              <a:spcAft>
                <a:spcPts val="0"/>
              </a:spcAft>
              <a:buSzPts val="1300"/>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1pPr>
            <a:lvl2pPr marR="0" lvl="1"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2pPr>
            <a:lvl3pPr marR="0" lvl="2"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3pPr>
            <a:lvl4pPr marR="0" lvl="3"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4pPr>
            <a:lvl5pPr marR="0" lvl="4"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5pPr>
            <a:lvl6pPr marR="0" lvl="5"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6pPr>
            <a:lvl7pPr marR="0" lvl="6"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7pPr>
            <a:lvl8pPr marR="0" lvl="7"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8pPr>
            <a:lvl9pPr marR="0" lvl="8" algn="l" rtl="0">
              <a:lnSpc>
                <a:spcPct val="100000"/>
              </a:lnSpc>
              <a:spcBef>
                <a:spcPts val="0"/>
              </a:spcBef>
              <a:spcAft>
                <a:spcPts val="0"/>
              </a:spcAft>
              <a:buClr>
                <a:srgbClr val="FFFFFF"/>
              </a:buClr>
              <a:buSzPts val="1800"/>
              <a:buFont typeface="Encode Sans"/>
              <a:buNone/>
              <a:defRPr sz="1800" b="1" i="0" u="none" strike="noStrike" cap="none">
                <a:solidFill>
                  <a:srgbClr val="FFFFFF"/>
                </a:solidFill>
                <a:latin typeface="Encode Sans"/>
                <a:ea typeface="Encode Sans"/>
                <a:cs typeface="Encode Sans"/>
                <a:sym typeface="Encode Sans"/>
              </a:defRPr>
            </a:lvl9pPr>
          </a:lstStyle>
          <a:p>
            <a:endParaRPr/>
          </a:p>
        </p:txBody>
      </p:sp>
      <p:sp>
        <p:nvSpPr>
          <p:cNvPr id="11" name="Google Shape;11;p9"/>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15000"/>
              </a:lnSpc>
              <a:spcBef>
                <a:spcPts val="600"/>
              </a:spcBef>
              <a:spcAft>
                <a:spcPts val="0"/>
              </a:spcAft>
              <a:buClr>
                <a:srgbClr val="F55C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1pPr>
            <a:lvl2pPr marL="914400" marR="0" lvl="1"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2pPr>
            <a:lvl3pPr marL="1371600" marR="0" lvl="2"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3pPr>
            <a:lvl4pPr marL="1828800" marR="0" lvl="3"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4pPr>
            <a:lvl5pPr marL="2286000" marR="0" lvl="4"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5pPr>
            <a:lvl6pPr marL="2743200" marR="0" lvl="5"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6pPr>
            <a:lvl7pPr marL="3200400" marR="0" lvl="6"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7pPr>
            <a:lvl8pPr marL="3657600" marR="0" lvl="7"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8pPr>
            <a:lvl9pPr marL="4114800" marR="0" lvl="8"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9pPr>
          </a:lstStyle>
          <a:p>
            <a:endParaRPr/>
          </a:p>
        </p:txBody>
      </p:sp>
      <p:sp>
        <p:nvSpPr>
          <p:cNvPr id="12" name="Google Shape;12;p9"/>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1pPr>
            <a:lvl2pPr marL="0" marR="0" lvl="1"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2pPr>
            <a:lvl3pPr marL="0" marR="0" lvl="2"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3pPr>
            <a:lvl4pPr marL="0" marR="0" lvl="3"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4pPr>
            <a:lvl5pPr marL="0" marR="0" lvl="4"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5pPr>
            <a:lvl6pPr marL="0" marR="0" lvl="5"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6pPr>
            <a:lvl7pPr marL="0" marR="0" lvl="6"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7pPr>
            <a:lvl8pPr marL="0" marR="0" lvl="7"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8pPr>
            <a:lvl9pPr marL="0" marR="0" lvl="8" indent="0" algn="ctr" rtl="0">
              <a:lnSpc>
                <a:spcPct val="100000"/>
              </a:lnSpc>
              <a:spcBef>
                <a:spcPts val="0"/>
              </a:spcBef>
              <a:spcAft>
                <a:spcPts val="0"/>
              </a:spcAft>
              <a:buClr>
                <a:srgbClr val="000000"/>
              </a:buClr>
              <a:buSzPts val="1300"/>
              <a:buFont typeface="Arial"/>
              <a:buNone/>
              <a:defRPr sz="1300" b="1" i="0" u="none" strike="noStrike" cap="none">
                <a:solidFill>
                  <a:srgbClr val="27272D"/>
                </a:solidFill>
                <a:latin typeface="Encode Sans"/>
                <a:ea typeface="Encode Sans"/>
                <a:cs typeface="Encode Sans"/>
                <a:sym typeface="Encode Sans"/>
              </a:defRPr>
            </a:lvl9pPr>
          </a:lstStyle>
          <a:p>
            <a:pPr marL="0" lvl="0" indent="0" algn="ctr" rtl="0">
              <a:spcBef>
                <a:spcPts val="0"/>
              </a:spcBef>
              <a:spcAft>
                <a:spcPts val="0"/>
              </a:spcAft>
              <a:buNone/>
            </a:pPr>
            <a:fld id="{00000000-1234-1234-1234-123412341234}" type="slidenum">
              <a:rPr lang="it-IT"/>
              <a:pPr marL="0" lvl="0" indent="0" algn="ct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racle.com/it/database/technologies/manageability.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bigdata4innovation.it/business-intelligence/business-intelligence-perche-e-importante-e-quanto-puo-costare-non-averl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oracle.com/it/database/what-is-autonomous-database.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984050" y="1075458"/>
            <a:ext cx="7175700" cy="3429001"/>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4800"/>
              <a:buNone/>
            </a:pPr>
            <a:r>
              <a:rPr lang="it-IT"/>
              <a:t>Fondamenti di BASI DI DATI</a:t>
            </a:r>
            <a:br>
              <a:rPr lang="it-IT"/>
            </a:br>
            <a:r>
              <a:rPr lang="it-IT"/>
              <a:t>Prof. Iacobelli Cesare</a:t>
            </a:r>
            <a:br>
              <a:rPr lang="it-IT"/>
            </a:br>
            <a:r>
              <a:rPr lang="it-IT"/>
              <a:t>Il Cloud DB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143c47543e_0_14"/>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08" name="Google Shape;108;g1143c47543e_0_1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600"/>
              </a:spcBef>
              <a:spcAft>
                <a:spcPts val="0"/>
              </a:spcAft>
              <a:buSzPct val="307692"/>
              <a:buNone/>
            </a:pPr>
            <a:r>
              <a:rPr lang="it-IT" b="1" dirty="0"/>
              <a:t>Time to market più rapidi.</a:t>
            </a:r>
            <a:r>
              <a:rPr lang="it-IT" dirty="0"/>
              <a:t> </a:t>
            </a:r>
            <a:endParaRPr dirty="0"/>
          </a:p>
          <a:p>
            <a:pPr marL="457200" lvl="0" indent="-486507" algn="l" rtl="0">
              <a:lnSpc>
                <a:spcPct val="115000"/>
              </a:lnSpc>
              <a:spcBef>
                <a:spcPts val="600"/>
              </a:spcBef>
              <a:spcAft>
                <a:spcPts val="0"/>
              </a:spcAft>
              <a:buSzPct val="100000"/>
              <a:buFont typeface="Arial" panose="020B0604020202020204" pitchFamily="34" charset="0"/>
              <a:buChar char="•"/>
            </a:pPr>
            <a:r>
              <a:rPr lang="it-IT" dirty="0"/>
              <a:t>Quando si utilizza un database cloud, non è necessario ordinare hardware né perdere tempo in attesa di spedizioni, di installazione e di configurazione di rete mentre un nuovo prodotto è in coda di sviluppo. </a:t>
            </a:r>
            <a:endParaRPr dirty="0"/>
          </a:p>
          <a:p>
            <a:pPr marL="457200" lvl="0" indent="-486507" algn="l" rtl="0">
              <a:lnSpc>
                <a:spcPct val="115000"/>
              </a:lnSpc>
              <a:spcBef>
                <a:spcPts val="600"/>
              </a:spcBef>
              <a:spcAft>
                <a:spcPts val="0"/>
              </a:spcAft>
              <a:buSzPct val="100000"/>
              <a:buFont typeface="Arial" panose="020B0604020202020204" pitchFamily="34" charset="0"/>
              <a:buChar char="•"/>
            </a:pPr>
            <a:r>
              <a:rPr lang="it-IT" dirty="0"/>
              <a:t>L'accesso al database può essere disponibile in pochi minuti.</a:t>
            </a:r>
            <a:endParaRPr dirty="0"/>
          </a:p>
          <a:p>
            <a:pPr marL="457200" lvl="0" indent="-228600" algn="l" rtl="0">
              <a:lnSpc>
                <a:spcPct val="115000"/>
              </a:lnSpc>
              <a:spcBef>
                <a:spcPts val="600"/>
              </a:spcBef>
              <a:spcAft>
                <a:spcPts val="0"/>
              </a:spcAft>
              <a:buSzPct val="307692"/>
              <a:buNone/>
            </a:pPr>
            <a:endParaRPr dirty="0"/>
          </a:p>
        </p:txBody>
      </p:sp>
      <p:sp>
        <p:nvSpPr>
          <p:cNvPr id="109" name="Google Shape;109;g1143c47543e_0_1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143c47543e_0_2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16" name="Google Shape;116;g1143c47543e_0_21"/>
          <p:cNvSpPr txBox="1">
            <a:spLocks noGrp="1"/>
          </p:cNvSpPr>
          <p:nvPr>
            <p:ph type="body" idx="1"/>
          </p:nvPr>
        </p:nvSpPr>
        <p:spPr>
          <a:xfrm>
            <a:off x="549600" y="1200149"/>
            <a:ext cx="8347910" cy="3244629"/>
          </a:xfrm>
          <a:prstGeom prst="rect">
            <a:avLst/>
          </a:prstGeom>
          <a:noFill/>
          <a:ln>
            <a:noFill/>
          </a:ln>
        </p:spPr>
        <p:txBody>
          <a:bodyPr spcFirstLastPara="1" wrap="square" lIns="91425" tIns="91425" rIns="91425" bIns="91425" anchor="t" anchorCtr="0">
            <a:normAutofit fontScale="62500" lnSpcReduction="20000"/>
          </a:bodyPr>
          <a:lstStyle/>
          <a:p>
            <a:pPr marL="41031" lvl="0" indent="0" algn="l" rtl="0">
              <a:lnSpc>
                <a:spcPct val="115000"/>
              </a:lnSpc>
              <a:spcBef>
                <a:spcPts val="600"/>
              </a:spcBef>
              <a:spcAft>
                <a:spcPts val="0"/>
              </a:spcAft>
              <a:buSzPct val="307692"/>
              <a:buNone/>
            </a:pPr>
            <a:r>
              <a:rPr lang="it-IT" b="1" dirty="0"/>
              <a:t>Rischi ridotti.</a:t>
            </a:r>
            <a:endParaRPr b="1" dirty="0"/>
          </a:p>
          <a:p>
            <a:pPr indent="-486507">
              <a:lnSpc>
                <a:spcPct val="125000"/>
              </a:lnSpc>
              <a:buSzPct val="100000"/>
              <a:buFont typeface="Arial" panose="020B0604020202020204" pitchFamily="34" charset="0"/>
              <a:buChar char="•"/>
            </a:pPr>
            <a:r>
              <a:rPr lang="it-IT" sz="2800" dirty="0"/>
              <a:t>I provider di servizi cloud possono utilizzare l'automazione per rafforzare le funzionalità e le best practice in materia di sicurezza e ridurre la probabilità di errore umano</a:t>
            </a:r>
            <a:endParaRPr sz="2800" dirty="0"/>
          </a:p>
          <a:p>
            <a:pPr indent="-486507">
              <a:lnSpc>
                <a:spcPct val="125000"/>
              </a:lnSpc>
              <a:buSzPct val="100000"/>
              <a:buFont typeface="Arial" panose="020B0604020202020204" pitchFamily="34" charset="0"/>
              <a:buChar char="•"/>
            </a:pPr>
            <a:r>
              <a:rPr lang="it-IT" sz="2800" dirty="0"/>
              <a:t>Le funzionalità automatizzate ad alta disponibilità e i contratti SLA possono ridurre o eliminare la perdita di ricavi correlata al downtime (inattività). </a:t>
            </a:r>
          </a:p>
          <a:p>
            <a:pPr indent="-486507">
              <a:lnSpc>
                <a:spcPct val="125000"/>
              </a:lnSpc>
              <a:buSzPct val="100000"/>
              <a:buFont typeface="Arial" panose="020B0604020202020204" pitchFamily="34" charset="0"/>
              <a:buChar char="•"/>
            </a:pPr>
            <a:r>
              <a:rPr lang="it-IT" sz="2800" dirty="0"/>
              <a:t>La stima della capacità e risorse non è più un problema critico quando si implementano i progetti, perché il cloud può essere un pool infinito di infrastrutture e servizi just-in-time.</a:t>
            </a:r>
            <a:endParaRPr sz="2800" dirty="0"/>
          </a:p>
        </p:txBody>
      </p:sp>
      <p:sp>
        <p:nvSpPr>
          <p:cNvPr id="117" name="Google Shape;117;g1143c47543e_0_2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43c47543e_0_2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dirty="0"/>
              <a:t>Vantaggi del database cloud</a:t>
            </a:r>
            <a:endParaRPr dirty="0"/>
          </a:p>
        </p:txBody>
      </p:sp>
      <p:sp>
        <p:nvSpPr>
          <p:cNvPr id="124" name="Google Shape;124;g1143c47543e_0_28"/>
          <p:cNvSpPr txBox="1">
            <a:spLocks noGrp="1"/>
          </p:cNvSpPr>
          <p:nvPr>
            <p:ph type="body" idx="1"/>
          </p:nvPr>
        </p:nvSpPr>
        <p:spPr>
          <a:xfrm>
            <a:off x="549600" y="1200150"/>
            <a:ext cx="7497000" cy="3284386"/>
          </a:xfrm>
          <a:prstGeom prst="rect">
            <a:avLst/>
          </a:prstGeom>
          <a:noFill/>
          <a:ln>
            <a:noFill/>
          </a:ln>
        </p:spPr>
        <p:txBody>
          <a:bodyPr spcFirstLastPara="1" wrap="square" lIns="91425" tIns="91425" rIns="91425" bIns="91425" anchor="t" anchorCtr="0">
            <a:normAutofit fontScale="47500" lnSpcReduction="20000"/>
          </a:bodyPr>
          <a:lstStyle/>
          <a:p>
            <a:pPr marL="41031" lvl="0" indent="0" algn="l" rtl="0">
              <a:lnSpc>
                <a:spcPct val="115000"/>
              </a:lnSpc>
              <a:spcBef>
                <a:spcPts val="600"/>
              </a:spcBef>
              <a:spcAft>
                <a:spcPts val="0"/>
              </a:spcAft>
              <a:buSzPct val="307692"/>
              <a:buNone/>
            </a:pPr>
            <a:r>
              <a:rPr lang="it-IT" b="1" dirty="0"/>
              <a:t>Costi ridotti.</a:t>
            </a:r>
            <a:r>
              <a:rPr lang="it-IT" dirty="0"/>
              <a:t> </a:t>
            </a:r>
            <a:endParaRPr dirty="0"/>
          </a:p>
          <a:p>
            <a:pPr indent="-486507">
              <a:lnSpc>
                <a:spcPct val="125000"/>
              </a:lnSpc>
              <a:buSzPct val="100000"/>
              <a:buFont typeface="Arial" panose="020B0604020202020204" pitchFamily="34" charset="0"/>
              <a:buChar char="•"/>
            </a:pPr>
            <a:r>
              <a:rPr lang="it-IT" sz="3500" dirty="0"/>
              <a:t>I modelli di sottoscrizione pay-per-use e il ridimensionamento dinamico consentono agli utenti finali di eseguire una previsione di impegni stabile, prevedendo un aumento di risorse per i periodi di maggiore attività e una riduzione delle risorse quando la domanda torna allo stato normale.</a:t>
            </a:r>
            <a:endParaRPr sz="3500" dirty="0"/>
          </a:p>
          <a:p>
            <a:pPr indent="-486507">
              <a:lnSpc>
                <a:spcPct val="125000"/>
              </a:lnSpc>
              <a:buSzPct val="100000"/>
              <a:buFont typeface="Arial" panose="020B0604020202020204" pitchFamily="34" charset="0"/>
              <a:buChar char="•"/>
            </a:pPr>
            <a:r>
              <a:rPr lang="it-IT" sz="3500" dirty="0"/>
              <a:t>Mantenere  queste capacità in-house comporta che le organizzazioni devono acquistare server fisici in grado di gestire situazioni di picco di attività, anche se è possibile che risultino utili solo un paio di giorni al trimestre. </a:t>
            </a:r>
          </a:p>
        </p:txBody>
      </p:sp>
      <p:sp>
        <p:nvSpPr>
          <p:cNvPr id="125" name="Google Shape;125;g1143c47543e_0_2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143c47543e_0_2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dirty="0"/>
              <a:t>Vantaggi del database cloud</a:t>
            </a:r>
            <a:endParaRPr dirty="0"/>
          </a:p>
        </p:txBody>
      </p:sp>
      <p:sp>
        <p:nvSpPr>
          <p:cNvPr id="124" name="Google Shape;124;g1143c47543e_0_28"/>
          <p:cNvSpPr txBox="1">
            <a:spLocks noGrp="1"/>
          </p:cNvSpPr>
          <p:nvPr>
            <p:ph type="body" idx="1"/>
          </p:nvPr>
        </p:nvSpPr>
        <p:spPr>
          <a:xfrm>
            <a:off x="549600" y="1200150"/>
            <a:ext cx="7497000" cy="3284386"/>
          </a:xfrm>
          <a:prstGeom prst="rect">
            <a:avLst/>
          </a:prstGeom>
          <a:noFill/>
          <a:ln>
            <a:noFill/>
          </a:ln>
        </p:spPr>
        <p:txBody>
          <a:bodyPr spcFirstLastPara="1" wrap="square" lIns="91425" tIns="91425" rIns="91425" bIns="91425" anchor="t" anchorCtr="0">
            <a:normAutofit fontScale="62500" lnSpcReduction="20000"/>
          </a:bodyPr>
          <a:lstStyle/>
          <a:p>
            <a:pPr marL="41031" lvl="0" indent="0" algn="l" rtl="0">
              <a:lnSpc>
                <a:spcPct val="115000"/>
              </a:lnSpc>
              <a:spcBef>
                <a:spcPts val="600"/>
              </a:spcBef>
              <a:spcAft>
                <a:spcPts val="0"/>
              </a:spcAft>
              <a:buSzPct val="307692"/>
              <a:buNone/>
            </a:pPr>
            <a:r>
              <a:rPr lang="it-IT" b="1" dirty="0"/>
              <a:t>Costi ridotti.</a:t>
            </a:r>
            <a:r>
              <a:rPr lang="it-IT" dirty="0"/>
              <a:t> </a:t>
            </a:r>
            <a:endParaRPr dirty="0"/>
          </a:p>
          <a:p>
            <a:pPr indent="-486507">
              <a:lnSpc>
                <a:spcPct val="125000"/>
              </a:lnSpc>
              <a:buSzPct val="100000"/>
              <a:buFont typeface="Arial" panose="020B0604020202020204" pitchFamily="34" charset="0"/>
              <a:buChar char="•"/>
            </a:pPr>
            <a:r>
              <a:rPr lang="it-IT" sz="3500" dirty="0" smtClean="0"/>
              <a:t>Le </a:t>
            </a:r>
            <a:r>
              <a:rPr lang="it-IT" sz="3500" dirty="0"/>
              <a:t>aziende possono risparmiare denaro disattivando letteralmente i servizi laddove non siano necessari. </a:t>
            </a:r>
            <a:endParaRPr sz="3500" dirty="0"/>
          </a:p>
          <a:p>
            <a:pPr indent="-486507">
              <a:lnSpc>
                <a:spcPct val="125000"/>
              </a:lnSpc>
              <a:buSzPct val="100000"/>
              <a:buFont typeface="Arial" panose="020B0604020202020204" pitchFamily="34" charset="0"/>
              <a:buChar char="•"/>
            </a:pPr>
            <a:r>
              <a:rPr lang="it-IT" sz="3500" dirty="0"/>
              <a:t>L’uso di software cloud sostituisce in certi casi figure professionali particolarmente costose (DBA. Tecnici, etc.) , riducendo le spese per le risorse interne.</a:t>
            </a:r>
            <a:endParaRPr sz="3500" dirty="0"/>
          </a:p>
        </p:txBody>
      </p:sp>
      <p:sp>
        <p:nvSpPr>
          <p:cNvPr id="125" name="Google Shape;125;g1143c47543e_0_2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143c47543e_0_42"/>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32" name="Google Shape;132;g1143c47543e_0_42"/>
          <p:cNvSpPr txBox="1">
            <a:spLocks noGrp="1"/>
          </p:cNvSpPr>
          <p:nvPr>
            <p:ph type="body" idx="1"/>
          </p:nvPr>
        </p:nvSpPr>
        <p:spPr>
          <a:xfrm>
            <a:off x="549600" y="1200149"/>
            <a:ext cx="8165030" cy="3085603"/>
          </a:xfrm>
          <a:prstGeom prst="rect">
            <a:avLst/>
          </a:prstGeom>
          <a:noFill/>
          <a:ln>
            <a:noFill/>
          </a:ln>
        </p:spPr>
        <p:txBody>
          <a:bodyPr spcFirstLastPara="1" wrap="square" lIns="91425" tIns="91425" rIns="91425" bIns="91425" anchor="t" anchorCtr="0">
            <a:normAutofit fontScale="55000" lnSpcReduction="20000"/>
          </a:bodyPr>
          <a:lstStyle/>
          <a:p>
            <a:pPr marL="0" indent="0">
              <a:lnSpc>
                <a:spcPct val="125000"/>
              </a:lnSpc>
              <a:buSzPct val="100000"/>
              <a:buNone/>
            </a:pPr>
            <a:r>
              <a:rPr lang="it-IT" sz="4000" dirty="0"/>
              <a:t>Le aziende hanno diverse opzioni tra cui scegliere per gestire i propri database cloud. Gli stili di </a:t>
            </a:r>
            <a:r>
              <a:rPr lang="it-IT" sz="4000" dirty="0">
                <a:hlinkClick r:id="rId3">
                  <a:extLst>
                    <a:ext uri="{A12FA001-AC4F-418D-AE19-62706E023703}">
                      <ahyp:hlinkClr xmlns="" xmlns:ahyp="http://schemas.microsoft.com/office/drawing/2018/hyperlinkcolor" val="tx"/>
                    </a:ext>
                  </a:extLst>
                </a:hlinkClick>
              </a:rPr>
              <a:t>gestione del database</a:t>
            </a:r>
            <a:r>
              <a:rPr lang="it-IT" sz="4000" dirty="0"/>
              <a:t> possono essere generalizzati nelle seguenti quattro categorie:</a:t>
            </a:r>
            <a:endParaRPr sz="4000" dirty="0"/>
          </a:p>
          <a:p>
            <a:pPr indent="-486507">
              <a:lnSpc>
                <a:spcPct val="125000"/>
              </a:lnSpc>
              <a:buSzPct val="100000"/>
              <a:buFont typeface="Arial" panose="020B0604020202020204" pitchFamily="34" charset="0"/>
              <a:buChar char="•"/>
            </a:pPr>
            <a:r>
              <a:rPr lang="it-IT" sz="4000" dirty="0"/>
              <a:t>Database in cloud self-managed. </a:t>
            </a:r>
            <a:endParaRPr sz="4000" dirty="0"/>
          </a:p>
          <a:p>
            <a:pPr indent="-486507">
              <a:lnSpc>
                <a:spcPct val="125000"/>
              </a:lnSpc>
              <a:buSzPct val="100000"/>
              <a:buFont typeface="Arial" panose="020B0604020202020204" pitchFamily="34" charset="0"/>
              <a:buChar char="•"/>
            </a:pPr>
            <a:r>
              <a:rPr lang="it-IT" sz="4000" dirty="0"/>
              <a:t>Database in cloud automatizzati.</a:t>
            </a:r>
            <a:endParaRPr sz="4000" dirty="0"/>
          </a:p>
          <a:p>
            <a:pPr indent="-486507">
              <a:lnSpc>
                <a:spcPct val="125000"/>
              </a:lnSpc>
              <a:buSzPct val="100000"/>
              <a:buFont typeface="Arial" panose="020B0604020202020204" pitchFamily="34" charset="0"/>
              <a:buChar char="•"/>
            </a:pPr>
            <a:r>
              <a:rPr lang="it-IT" sz="4000" dirty="0"/>
              <a:t>Database in cloud gestiti. </a:t>
            </a:r>
            <a:endParaRPr sz="4000" dirty="0"/>
          </a:p>
          <a:p>
            <a:pPr indent="-486507">
              <a:lnSpc>
                <a:spcPct val="125000"/>
              </a:lnSpc>
              <a:buSzPct val="100000"/>
              <a:buFont typeface="Arial" panose="020B0604020202020204" pitchFamily="34" charset="0"/>
              <a:buChar char="•"/>
            </a:pPr>
            <a:r>
              <a:rPr lang="it-IT" sz="4000" dirty="0"/>
              <a:t>Database cloud autonomi. </a:t>
            </a:r>
            <a:endParaRPr sz="4000" dirty="0"/>
          </a:p>
          <a:p>
            <a:pPr marL="0" lvl="0" indent="0" algn="l" rtl="0">
              <a:lnSpc>
                <a:spcPct val="115000"/>
              </a:lnSpc>
              <a:spcBef>
                <a:spcPts val="600"/>
              </a:spcBef>
              <a:spcAft>
                <a:spcPts val="0"/>
              </a:spcAft>
              <a:buNone/>
            </a:pPr>
            <a:endParaRPr sz="4861" dirty="0"/>
          </a:p>
          <a:p>
            <a:pPr marL="457200" lvl="0" indent="-228600" algn="l" rtl="0">
              <a:lnSpc>
                <a:spcPct val="115000"/>
              </a:lnSpc>
              <a:spcBef>
                <a:spcPts val="600"/>
              </a:spcBef>
              <a:spcAft>
                <a:spcPts val="0"/>
              </a:spcAft>
              <a:buSzPct val="307692"/>
              <a:buNone/>
            </a:pPr>
            <a:endParaRPr dirty="0"/>
          </a:p>
        </p:txBody>
      </p:sp>
      <p:sp>
        <p:nvSpPr>
          <p:cNvPr id="133" name="Google Shape;133;g1143c47543e_0_42"/>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40" name="Google Shape;140;p5"/>
          <p:cNvSpPr txBox="1">
            <a:spLocks noGrp="1"/>
          </p:cNvSpPr>
          <p:nvPr>
            <p:ph type="body" idx="1"/>
          </p:nvPr>
        </p:nvSpPr>
        <p:spPr>
          <a:xfrm>
            <a:off x="549600" y="1200150"/>
            <a:ext cx="7958296" cy="3117408"/>
          </a:xfrm>
          <a:prstGeom prst="rect">
            <a:avLst/>
          </a:prstGeom>
          <a:noFill/>
          <a:ln>
            <a:noFill/>
          </a:ln>
        </p:spPr>
        <p:txBody>
          <a:bodyPr spcFirstLastPara="1" wrap="square" lIns="91425" tIns="91425" rIns="91425" bIns="91425" anchor="t" anchorCtr="0">
            <a:normAutofit fontScale="92500" lnSpcReduction="20000"/>
          </a:bodyPr>
          <a:lstStyle/>
          <a:p>
            <a:pPr marL="5862" lvl="0" indent="0" algn="l" rtl="0">
              <a:lnSpc>
                <a:spcPct val="115000"/>
              </a:lnSpc>
              <a:spcBef>
                <a:spcPts val="600"/>
              </a:spcBef>
              <a:spcAft>
                <a:spcPts val="0"/>
              </a:spcAft>
              <a:buSzPct val="307692"/>
              <a:buNone/>
            </a:pPr>
            <a:r>
              <a:rPr lang="it-IT" b="1" dirty="0"/>
              <a:t>Database in cloud self-managed.</a:t>
            </a:r>
            <a:r>
              <a:rPr lang="it-IT" dirty="0"/>
              <a:t> </a:t>
            </a:r>
            <a:endParaRPr dirty="0"/>
          </a:p>
          <a:p>
            <a:pPr lvl="0" indent="-486507">
              <a:lnSpc>
                <a:spcPct val="125000"/>
              </a:lnSpc>
              <a:buSzPct val="100000"/>
              <a:buFont typeface="Arial" panose="020B0604020202020204" pitchFamily="34" charset="0"/>
              <a:buChar char="•"/>
            </a:pPr>
            <a:r>
              <a:rPr lang="it-IT" sz="1900" dirty="0"/>
              <a:t>In questo modello, un'organizzazione esegue il proprio database su un'infrastruttura cloud, ma gestisce il database utilizzando risorse in-house, senza l'integrazione di alcun tipo di automazione da parte del fornitore di servizi cloud. </a:t>
            </a:r>
            <a:endParaRPr sz="1900" dirty="0"/>
          </a:p>
          <a:p>
            <a:pPr lvl="0" indent="-486507">
              <a:lnSpc>
                <a:spcPct val="125000"/>
              </a:lnSpc>
              <a:buSzPct val="100000"/>
              <a:buFont typeface="Arial" panose="020B0604020202020204" pitchFamily="34" charset="0"/>
              <a:buChar char="•"/>
            </a:pPr>
            <a:r>
              <a:rPr lang="it-IT" sz="1900" dirty="0"/>
              <a:t>Questo modello offre alcuni dei vantaggi standard relativi al posizionamento di un database in cloud, tra cui una maggiore flessibilità e agilità, ma l'organizzazione mantiene la responsabilità e il controllo sulla gestione del database.</a:t>
            </a:r>
            <a:endParaRPr sz="1900" dirty="0"/>
          </a:p>
          <a:p>
            <a:pPr marL="457200" lvl="0" indent="-228600" algn="l" rtl="0">
              <a:lnSpc>
                <a:spcPct val="115000"/>
              </a:lnSpc>
              <a:spcBef>
                <a:spcPts val="600"/>
              </a:spcBef>
              <a:spcAft>
                <a:spcPts val="0"/>
              </a:spcAft>
              <a:buSzPct val="307692"/>
              <a:buNone/>
            </a:pPr>
            <a:endParaRPr dirty="0"/>
          </a:p>
        </p:txBody>
      </p:sp>
      <p:sp>
        <p:nvSpPr>
          <p:cNvPr id="141" name="Google Shape;141;p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143c47543e_0_49"/>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48" name="Google Shape;148;g1143c47543e_0_49"/>
          <p:cNvSpPr txBox="1">
            <a:spLocks noGrp="1"/>
          </p:cNvSpPr>
          <p:nvPr>
            <p:ph type="body" idx="1"/>
          </p:nvPr>
        </p:nvSpPr>
        <p:spPr>
          <a:xfrm>
            <a:off x="549600" y="1200149"/>
            <a:ext cx="8204786" cy="3157165"/>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600"/>
              </a:spcBef>
              <a:spcAft>
                <a:spcPts val="0"/>
              </a:spcAft>
              <a:buSzPct val="307692"/>
              <a:buNone/>
            </a:pPr>
            <a:r>
              <a:rPr lang="it-IT" b="1" dirty="0"/>
              <a:t>Database in cloud automatizzati.</a:t>
            </a:r>
            <a:r>
              <a:rPr lang="it-IT" dirty="0"/>
              <a:t> </a:t>
            </a:r>
            <a:endParaRPr dirty="0"/>
          </a:p>
          <a:p>
            <a:pPr indent="-486507">
              <a:lnSpc>
                <a:spcPct val="105000"/>
              </a:lnSpc>
              <a:buSzPct val="100000"/>
              <a:buFont typeface="Arial" panose="020B0604020202020204" pitchFamily="34" charset="0"/>
              <a:buChar char="•"/>
            </a:pPr>
            <a:r>
              <a:rPr lang="it-IT" sz="1800" dirty="0"/>
              <a:t>In questo modello, le organizzazioni utilizzano le API del servizio di cloud database per rendere disponibili operations del ciclo di vita, ma mantengono l'accesso ai server di database e controllano la configurazione del database e i sistemi operativi</a:t>
            </a:r>
            <a:endParaRPr sz="1800" dirty="0"/>
          </a:p>
          <a:p>
            <a:pPr indent="-486507">
              <a:lnSpc>
                <a:spcPct val="105000"/>
              </a:lnSpc>
              <a:buSzPct val="100000"/>
              <a:buFont typeface="Arial" panose="020B0604020202020204" pitchFamily="34" charset="0"/>
              <a:buChar char="•"/>
            </a:pPr>
            <a:r>
              <a:rPr lang="it-IT" sz="1800" dirty="0"/>
              <a:t>I servizi di database automatizzati presentano contratti SLA limitati e in genere escludono attività pianificate, come l'applicazione di patch e la manutenzione</a:t>
            </a:r>
            <a:r>
              <a:rPr lang="it-IT" sz="1800" dirty="0" smtClean="0"/>
              <a:t>.</a:t>
            </a:r>
          </a:p>
          <a:p>
            <a:pPr indent="-486507">
              <a:lnSpc>
                <a:spcPct val="105000"/>
              </a:lnSpc>
              <a:buSzPct val="100000"/>
              <a:buFont typeface="Arial" panose="020B0604020202020204" pitchFamily="34" charset="0"/>
              <a:buChar char="•"/>
            </a:pPr>
            <a:r>
              <a:rPr lang="it-IT" sz="1800" dirty="0" smtClean="0"/>
              <a:t>I </a:t>
            </a:r>
            <a:r>
              <a:rPr lang="it-IT" sz="1800" b="1" dirty="0" smtClean="0"/>
              <a:t>service </a:t>
            </a:r>
            <a:r>
              <a:rPr lang="it-IT" sz="1800" b="1" dirty="0" err="1" smtClean="0"/>
              <a:t>level</a:t>
            </a:r>
            <a:r>
              <a:rPr lang="it-IT" sz="1800" b="1" dirty="0" smtClean="0"/>
              <a:t> agreement</a:t>
            </a:r>
            <a:r>
              <a:rPr lang="it-IT" sz="1800" dirty="0" smtClean="0"/>
              <a:t>, in sigla </a:t>
            </a:r>
            <a:r>
              <a:rPr lang="it-IT" sz="1800" b="1" dirty="0" smtClean="0"/>
              <a:t>SLA</a:t>
            </a:r>
            <a:r>
              <a:rPr lang="it-IT" sz="1800" dirty="0" smtClean="0"/>
              <a:t>, sono strumenti </a:t>
            </a:r>
            <a:r>
              <a:rPr lang="it-IT" sz="1800" b="1" dirty="0" smtClean="0"/>
              <a:t>contrattuali</a:t>
            </a:r>
            <a:r>
              <a:rPr lang="it-IT" sz="1800" dirty="0" smtClean="0"/>
              <a:t> attraverso i quali si definiscono le metriche di servizio che devono essere rispettate da un fornitore di servizi nei confronti dei propri clienti/utenti.</a:t>
            </a:r>
            <a:endParaRPr sz="1800" dirty="0"/>
          </a:p>
          <a:p>
            <a:pPr marL="457200" lvl="0" indent="0" algn="l" rtl="0">
              <a:lnSpc>
                <a:spcPct val="115000"/>
              </a:lnSpc>
              <a:spcBef>
                <a:spcPts val="600"/>
              </a:spcBef>
              <a:spcAft>
                <a:spcPts val="0"/>
              </a:spcAft>
              <a:buNone/>
            </a:pPr>
            <a:endParaRPr sz="1600" dirty="0"/>
          </a:p>
        </p:txBody>
      </p:sp>
      <p:sp>
        <p:nvSpPr>
          <p:cNvPr id="149" name="Google Shape;149;g1143c47543e_0_49"/>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43c47543e_0_56"/>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56" name="Google Shape;156;g1143c47543e_0_56"/>
          <p:cNvSpPr txBox="1">
            <a:spLocks noGrp="1"/>
          </p:cNvSpPr>
          <p:nvPr>
            <p:ph type="body" idx="1"/>
          </p:nvPr>
        </p:nvSpPr>
        <p:spPr>
          <a:xfrm>
            <a:off x="549600" y="1200150"/>
            <a:ext cx="8324056" cy="3141262"/>
          </a:xfrm>
          <a:prstGeom prst="rect">
            <a:avLst/>
          </a:prstGeom>
          <a:noFill/>
          <a:ln>
            <a:noFill/>
          </a:ln>
        </p:spPr>
        <p:txBody>
          <a:bodyPr spcFirstLastPara="1" wrap="square" lIns="91425" tIns="91425" rIns="91425" bIns="91425" anchor="t" anchorCtr="0">
            <a:normAutofit/>
          </a:bodyPr>
          <a:lstStyle/>
          <a:p>
            <a:pPr marL="5862" lvl="0" indent="0" algn="l" rtl="0">
              <a:lnSpc>
                <a:spcPct val="115000"/>
              </a:lnSpc>
              <a:spcBef>
                <a:spcPts val="600"/>
              </a:spcBef>
              <a:spcAft>
                <a:spcPts val="0"/>
              </a:spcAft>
              <a:buSzPct val="307692"/>
              <a:buNone/>
            </a:pPr>
            <a:r>
              <a:rPr lang="it-IT" b="1" dirty="0"/>
              <a:t>Database in cloud gestiti.</a:t>
            </a:r>
            <a:r>
              <a:rPr lang="it-IT" dirty="0"/>
              <a:t> </a:t>
            </a:r>
            <a:endParaRPr dirty="0"/>
          </a:p>
          <a:p>
            <a:pPr lvl="0" indent="-486507">
              <a:buSzPct val="100000"/>
              <a:buFont typeface="Arial" panose="020B0604020202020204" pitchFamily="34" charset="0"/>
              <a:buChar char="•"/>
            </a:pPr>
            <a:r>
              <a:rPr lang="it-IT" sz="1800" dirty="0"/>
              <a:t>Questo modello è simile ai database in cloud automatizzati, ma il fornitore di servizi cloud non consente all'utente di accedere ai server che ospitano il database. </a:t>
            </a:r>
            <a:endParaRPr sz="1800" dirty="0"/>
          </a:p>
          <a:p>
            <a:pPr lvl="0" indent="-486507">
              <a:buSzPct val="100000"/>
              <a:buFont typeface="Arial" panose="020B0604020202020204" pitchFamily="34" charset="0"/>
              <a:buChar char="•"/>
            </a:pPr>
            <a:r>
              <a:rPr lang="it-IT" sz="1800" dirty="0"/>
              <a:t>È possibile utilizzare solo le configurazioni supportate dal fornitore di servizi cloud, poiché agli utenti finali non è consentito installare il proprio software.</a:t>
            </a:r>
            <a:endParaRPr sz="1800" dirty="0"/>
          </a:p>
          <a:p>
            <a:pPr marL="457200" lvl="0" indent="0" algn="l" rtl="0">
              <a:lnSpc>
                <a:spcPct val="115000"/>
              </a:lnSpc>
              <a:spcBef>
                <a:spcPts val="600"/>
              </a:spcBef>
              <a:spcAft>
                <a:spcPts val="0"/>
              </a:spcAft>
              <a:buNone/>
            </a:pPr>
            <a:endParaRPr dirty="0"/>
          </a:p>
          <a:p>
            <a:pPr marL="457200" lvl="0" indent="-228600" algn="l" rtl="0">
              <a:lnSpc>
                <a:spcPct val="115000"/>
              </a:lnSpc>
              <a:spcBef>
                <a:spcPts val="600"/>
              </a:spcBef>
              <a:spcAft>
                <a:spcPts val="0"/>
              </a:spcAft>
              <a:buSzPct val="307692"/>
              <a:buNone/>
            </a:pPr>
            <a:endParaRPr dirty="0"/>
          </a:p>
        </p:txBody>
      </p:sp>
      <p:sp>
        <p:nvSpPr>
          <p:cNvPr id="157" name="Google Shape;157;g1143c47543e_0_56"/>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143c47543e_0_63"/>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Opzioni di gestione di database cloud disponibili</a:t>
            </a:r>
            <a:endParaRPr/>
          </a:p>
        </p:txBody>
      </p:sp>
      <p:sp>
        <p:nvSpPr>
          <p:cNvPr id="164" name="Google Shape;164;g1143c47543e_0_63"/>
          <p:cNvSpPr txBox="1">
            <a:spLocks noGrp="1"/>
          </p:cNvSpPr>
          <p:nvPr>
            <p:ph type="body" idx="1"/>
          </p:nvPr>
        </p:nvSpPr>
        <p:spPr>
          <a:xfrm>
            <a:off x="549599" y="1200149"/>
            <a:ext cx="8395617" cy="319692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600"/>
              </a:spcBef>
              <a:spcAft>
                <a:spcPts val="0"/>
              </a:spcAft>
              <a:buSzPct val="307692"/>
              <a:buNone/>
            </a:pPr>
            <a:r>
              <a:rPr lang="it-IT" b="1" dirty="0"/>
              <a:t>Database cloud autonomi.</a:t>
            </a:r>
            <a:r>
              <a:rPr lang="it-IT" dirty="0"/>
              <a:t> </a:t>
            </a:r>
            <a:endParaRPr dirty="0"/>
          </a:p>
          <a:p>
            <a:pPr lvl="0" indent="-486507">
              <a:lnSpc>
                <a:spcPct val="105000"/>
              </a:lnSpc>
              <a:buSzPct val="100000"/>
              <a:buFont typeface="Arial" panose="020B0604020202020204" pitchFamily="34" charset="0"/>
              <a:buChar char="•"/>
            </a:pPr>
            <a:r>
              <a:rPr lang="it-IT" sz="1900" dirty="0"/>
              <a:t>Si tratta di un nuovo modello operativo autonomo in cui automazione e machine learning eliminano il lavoro umano associato alla gestione dei database e al tuning delle performance </a:t>
            </a:r>
            <a:endParaRPr sz="1900" dirty="0"/>
          </a:p>
          <a:p>
            <a:pPr lvl="0" indent="-486507">
              <a:lnSpc>
                <a:spcPct val="105000"/>
              </a:lnSpc>
              <a:buSzPct val="100000"/>
              <a:buFont typeface="Arial" panose="020B0604020202020204" pitchFamily="34" charset="0"/>
              <a:buChar char="•"/>
            </a:pPr>
            <a:r>
              <a:rPr lang="it-IT" sz="1900" dirty="0"/>
              <a:t>I servizi includono contratti SLA per le applicazioni business-critical, come operations senza downtime per le attività pianificate e non pianificate legate al ciclo di vita e al database</a:t>
            </a:r>
            <a:endParaRPr sz="1900" dirty="0"/>
          </a:p>
          <a:p>
            <a:pPr marL="457200" lvl="0" indent="-228600" algn="l" rtl="0">
              <a:lnSpc>
                <a:spcPct val="115000"/>
              </a:lnSpc>
              <a:spcBef>
                <a:spcPts val="600"/>
              </a:spcBef>
              <a:spcAft>
                <a:spcPts val="0"/>
              </a:spcAft>
              <a:buSzPct val="307692"/>
              <a:buNone/>
            </a:pPr>
            <a:endParaRPr dirty="0"/>
          </a:p>
        </p:txBody>
      </p:sp>
      <p:sp>
        <p:nvSpPr>
          <p:cNvPr id="165" name="Google Shape;165;g1143c47543e_0_6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72" name="Google Shape;172;p6"/>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62500" lnSpcReduction="20000"/>
          </a:bodyPr>
          <a:lstStyle/>
          <a:p>
            <a:pPr lvl="0" indent="-486507">
              <a:lnSpc>
                <a:spcPct val="125000"/>
              </a:lnSpc>
              <a:buSzPct val="100000"/>
              <a:buFont typeface="Arial" panose="020B0604020202020204" pitchFamily="34" charset="0"/>
              <a:buChar char="•"/>
            </a:pPr>
            <a:r>
              <a:rPr lang="it-IT" sz="2600" dirty="0"/>
              <a:t>Esistono numerosi tipi di database cloud, tutti destinati a soddisfare esigenze specifiche e a gestire tipi specifici di carichi di lavoro. </a:t>
            </a:r>
            <a:endParaRPr sz="2600" dirty="0"/>
          </a:p>
          <a:p>
            <a:pPr indent="-486507">
              <a:lnSpc>
                <a:spcPct val="125000"/>
              </a:lnSpc>
              <a:buSzPct val="100000"/>
              <a:buFont typeface="Arial" panose="020B0604020202020204" pitchFamily="34" charset="0"/>
              <a:buChar char="•"/>
            </a:pPr>
            <a:r>
              <a:rPr lang="it-IT" sz="2600" dirty="0"/>
              <a:t>esistono database appositamente progettati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per gestire le transazioni,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per eseguire applicazioni su scala Internet </a:t>
            </a:r>
          </a:p>
          <a:p>
            <a:pPr marL="914400" lvl="2" indent="-486507">
              <a:lnSpc>
                <a:spcPct val="125000"/>
              </a:lnSpc>
              <a:spcBef>
                <a:spcPts val="600"/>
              </a:spcBef>
              <a:buClr>
                <a:srgbClr val="F55C21"/>
              </a:buClr>
              <a:buSzPct val="100000"/>
              <a:buFont typeface="Arial" panose="020B0604020202020204" pitchFamily="34" charset="0"/>
              <a:buChar char="•"/>
            </a:pPr>
            <a:r>
              <a:rPr lang="it-IT" sz="2600" dirty="0">
                <a:solidFill>
                  <a:srgbClr val="002060"/>
                </a:solidFill>
              </a:rPr>
              <a:t>che fungono da data warehouse per l'analisi. </a:t>
            </a:r>
            <a:endParaRPr sz="2600" dirty="0">
              <a:solidFill>
                <a:srgbClr val="002060"/>
              </a:solidFill>
            </a:endParaRPr>
          </a:p>
          <a:p>
            <a:pPr lvl="0" indent="-486507">
              <a:lnSpc>
                <a:spcPct val="125000"/>
              </a:lnSpc>
              <a:buSzPct val="100000"/>
              <a:buFont typeface="Arial" panose="020B0604020202020204" pitchFamily="34" charset="0"/>
              <a:buChar char="•"/>
            </a:pPr>
            <a:r>
              <a:rPr lang="it-IT" sz="2600" dirty="0"/>
              <a:t>Si fa riferimento all'applicazione di modelli di database specifici per soddisfare le esigenze di applicazioni o carichi di lavoro specifici come persistenza poliglotta.</a:t>
            </a:r>
            <a:endParaRPr sz="2600" dirty="0">
              <a:sym typeface="Arial"/>
            </a:endParaRPr>
          </a:p>
          <a:p>
            <a:pPr marL="914400" lvl="1" indent="-228600" algn="l" rtl="0">
              <a:lnSpc>
                <a:spcPct val="115000"/>
              </a:lnSpc>
              <a:spcBef>
                <a:spcPts val="0"/>
              </a:spcBef>
              <a:spcAft>
                <a:spcPts val="0"/>
              </a:spcAft>
              <a:buSzPct val="307692"/>
              <a:buNone/>
            </a:pPr>
            <a:endParaRPr dirty="0">
              <a:solidFill>
                <a:schemeClr val="tx1"/>
              </a:solidFill>
            </a:endParaRPr>
          </a:p>
          <a:p>
            <a:pPr marL="498231" lvl="1" indent="0" algn="l" rtl="0">
              <a:lnSpc>
                <a:spcPct val="115000"/>
              </a:lnSpc>
              <a:spcBef>
                <a:spcPts val="0"/>
              </a:spcBef>
              <a:spcAft>
                <a:spcPts val="0"/>
              </a:spcAft>
              <a:buSzPct val="307692"/>
              <a:buNone/>
            </a:pPr>
            <a:endParaRPr sz="2900" dirty="0">
              <a:solidFill>
                <a:srgbClr val="002060"/>
              </a:solidFill>
            </a:endParaRPr>
          </a:p>
        </p:txBody>
      </p:sp>
      <p:sp>
        <p:nvSpPr>
          <p:cNvPr id="173" name="Google Shape;173;p6"/>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143c47543e_0_0"/>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76" name="Google Shape;76;g1143c47543e_0_0"/>
          <p:cNvSpPr txBox="1">
            <a:spLocks noGrp="1"/>
          </p:cNvSpPr>
          <p:nvPr>
            <p:ph type="body" idx="1"/>
          </p:nvPr>
        </p:nvSpPr>
        <p:spPr>
          <a:xfrm>
            <a:off x="549600" y="1200150"/>
            <a:ext cx="7989600" cy="3284386"/>
          </a:xfrm>
          <a:prstGeom prst="rect">
            <a:avLst/>
          </a:prstGeom>
          <a:noFill/>
          <a:ln>
            <a:noFill/>
          </a:ln>
        </p:spPr>
        <p:txBody>
          <a:bodyPr spcFirstLastPara="1" wrap="square" lIns="91425" tIns="91425" rIns="91425" bIns="91425" anchor="t" anchorCtr="0">
            <a:normAutofit/>
          </a:bodyPr>
          <a:lstStyle/>
          <a:p>
            <a:pPr marL="113271" lvl="0" indent="0" algn="l" rtl="0">
              <a:lnSpc>
                <a:spcPct val="115000"/>
              </a:lnSpc>
              <a:spcBef>
                <a:spcPts val="600"/>
              </a:spcBef>
              <a:spcAft>
                <a:spcPts val="0"/>
              </a:spcAft>
              <a:buSzPct val="108107"/>
              <a:buNone/>
            </a:pPr>
            <a:r>
              <a:rPr lang="it-IT" b="1" dirty="0"/>
              <a:t>Approccio Tradizionale</a:t>
            </a:r>
            <a:endParaRPr b="1" dirty="0"/>
          </a:p>
          <a:p>
            <a:pPr marL="457200" lvl="0" indent="-343929" algn="l" rtl="0">
              <a:lnSpc>
                <a:spcPct val="115000"/>
              </a:lnSpc>
              <a:spcBef>
                <a:spcPts val="600"/>
              </a:spcBef>
              <a:spcAft>
                <a:spcPts val="0"/>
              </a:spcAft>
              <a:buSzPct val="108107"/>
              <a:buChar char="▪"/>
            </a:pPr>
            <a:r>
              <a:rPr lang="it-IT" dirty="0"/>
              <a:t>molto simile a un database locale gestito in-house, tranne per l’approccio all'infrastruttura. </a:t>
            </a:r>
            <a:endParaRPr dirty="0"/>
          </a:p>
          <a:p>
            <a:pPr marL="457200" lvl="0" indent="-343929" algn="l" rtl="0">
              <a:lnSpc>
                <a:spcPct val="115000"/>
              </a:lnSpc>
              <a:spcBef>
                <a:spcPts val="600"/>
              </a:spcBef>
              <a:spcAft>
                <a:spcPts val="0"/>
              </a:spcAft>
              <a:buSzPct val="108107"/>
              <a:buChar char="▪"/>
            </a:pPr>
            <a:r>
              <a:rPr lang="it-IT" dirty="0"/>
              <a:t>In questo caso, un'organizzazione acquista spazio per macchine virtuali da un provider di servizi cloud e il database viene implementato in cloud. </a:t>
            </a:r>
            <a:endParaRPr dirty="0"/>
          </a:p>
          <a:p>
            <a:pPr marL="457200" lvl="0" indent="-228600" algn="l" rtl="0">
              <a:lnSpc>
                <a:spcPct val="115000"/>
              </a:lnSpc>
              <a:spcBef>
                <a:spcPts val="600"/>
              </a:spcBef>
              <a:spcAft>
                <a:spcPts val="0"/>
              </a:spcAft>
              <a:buSzPct val="108107"/>
              <a:buNone/>
            </a:pPr>
            <a:endParaRPr dirty="0"/>
          </a:p>
        </p:txBody>
      </p:sp>
      <p:sp>
        <p:nvSpPr>
          <p:cNvPr id="77" name="Google Shape;77;g1143c47543e_0_0"/>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20</a:t>
            </a:fld>
            <a:endParaRPr/>
          </a:p>
        </p:txBody>
      </p:sp>
      <p:pic>
        <p:nvPicPr>
          <p:cNvPr id="183" name="Google Shape;183;g1143c47543e_0_71"/>
          <p:cNvPicPr preferRelativeResize="0"/>
          <p:nvPr/>
        </p:nvPicPr>
        <p:blipFill>
          <a:blip r:embed="rId3">
            <a:alphaModFix/>
          </a:blip>
          <a:stretch>
            <a:fillRect/>
          </a:stretch>
        </p:blipFill>
        <p:spPr>
          <a:xfrm>
            <a:off x="2729962" y="2244100"/>
            <a:ext cx="3838547" cy="2538025"/>
          </a:xfrm>
          <a:prstGeom prst="rect">
            <a:avLst/>
          </a:prstGeom>
          <a:noFill/>
          <a:ln>
            <a:noFill/>
          </a:ln>
        </p:spPr>
      </p:pic>
      <p:sp>
        <p:nvSpPr>
          <p:cNvPr id="9" name="Google Shape;180;g1143c47543e_0_71">
            <a:extLst>
              <a:ext uri="{FF2B5EF4-FFF2-40B4-BE49-F238E27FC236}">
                <a16:creationId xmlns="" xmlns:a16="http://schemas.microsoft.com/office/drawing/2014/main" id="{26F923D6-2A93-4E88-AD49-82D05D357563}"/>
              </a:ext>
            </a:extLst>
          </p:cNvPr>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76200" lvl="0" indent="0" algn="l" rtl="0">
              <a:lnSpc>
                <a:spcPct val="115000"/>
              </a:lnSpc>
              <a:spcBef>
                <a:spcPts val="600"/>
              </a:spcBef>
              <a:spcAft>
                <a:spcPts val="0"/>
              </a:spcAft>
              <a:buSzPct val="307692"/>
              <a:buNone/>
            </a:pPr>
            <a:r>
              <a:rPr lang="it-IT" dirty="0">
                <a:solidFill>
                  <a:schemeClr val="tx1"/>
                </a:solidFill>
              </a:rPr>
              <a:t>I carichi di lavoro OLTP sono supportati da modelli di dati diversi da quelli utilizzati nei carichi di lavoro OLAP. </a:t>
            </a:r>
            <a:endParaRPr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0" name="Google Shape;180;g1143c47543e_0_71"/>
          <p:cNvSpPr txBox="1">
            <a:spLocks noGrp="1"/>
          </p:cNvSpPr>
          <p:nvPr>
            <p:ph type="body" idx="1"/>
          </p:nvPr>
        </p:nvSpPr>
        <p:spPr>
          <a:xfrm>
            <a:off x="499200" y="1207350"/>
            <a:ext cx="8522838" cy="3062250"/>
          </a:xfrm>
          <a:prstGeom prst="rect">
            <a:avLst/>
          </a:prstGeom>
          <a:noFill/>
          <a:ln>
            <a:noFill/>
          </a:ln>
        </p:spPr>
        <p:txBody>
          <a:bodyPr spcFirstLastPara="1" wrap="square" lIns="91425" tIns="91425" rIns="91425" bIns="91425" anchor="t" anchorCtr="0">
            <a:normAutofit lnSpcReduction="10000"/>
          </a:bodyPr>
          <a:lstStyle/>
          <a:p>
            <a:pPr indent="-451338">
              <a:buSzPct val="158000"/>
              <a:buNone/>
            </a:pPr>
            <a:r>
              <a:rPr lang="it-IT" sz="2200" b="1" dirty="0"/>
              <a:t>OLTP (OnLine Transaction Procession) </a:t>
            </a:r>
            <a:r>
              <a:rPr lang="it-IT" sz="2200" b="1" dirty="0">
                <a:sym typeface="Roboto"/>
              </a:rPr>
              <a:t>sistema di elaborazione delle transazioni online </a:t>
            </a:r>
            <a:r>
              <a:rPr lang="it-IT" sz="2200" dirty="0">
                <a:sym typeface="Roboto"/>
              </a:rPr>
              <a:t>.</a:t>
            </a:r>
          </a:p>
          <a:p>
            <a:pPr indent="-451338">
              <a:buSzPct val="158000"/>
            </a:pPr>
            <a:r>
              <a:rPr lang="it-IT" sz="2200" dirty="0">
                <a:sym typeface="Roboto"/>
              </a:rPr>
              <a:t>L'obiettivo principale del sistema OLTP è registrare </a:t>
            </a:r>
            <a:r>
              <a:rPr lang="it-IT" sz="2200" dirty="0" smtClean="0">
                <a:sym typeface="Roboto"/>
              </a:rPr>
              <a:t>l'aggiornamento</a:t>
            </a:r>
            <a:r>
              <a:rPr lang="it-IT" sz="2200" dirty="0">
                <a:sym typeface="Roboto"/>
              </a:rPr>
              <a:t>, l'inserimento e l'eliminazione correnti durante la transazione. </a:t>
            </a:r>
            <a:endParaRPr lang="it-IT" sz="2200" dirty="0" smtClean="0">
              <a:sym typeface="Roboto"/>
            </a:endParaRPr>
          </a:p>
          <a:p>
            <a:pPr indent="-451338">
              <a:buSzPct val="158000"/>
            </a:pPr>
            <a:r>
              <a:rPr lang="it-IT" sz="2200" dirty="0" smtClean="0">
                <a:sym typeface="Roboto"/>
              </a:rPr>
              <a:t>Le </a:t>
            </a:r>
            <a:r>
              <a:rPr lang="it-IT" sz="2200" dirty="0">
                <a:sym typeface="Roboto"/>
              </a:rPr>
              <a:t>query OLTP sono più semplici e brevi e quindi richiedono meno tempo nell'elaborazione e richiedono anche meno spazio </a:t>
            </a:r>
            <a:r>
              <a:rPr lang="it-IT" sz="1800" dirty="0" smtClean="0">
                <a:solidFill>
                  <a:schemeClr val="tx1"/>
                </a:solidFill>
                <a:latin typeface="Arial" pitchFamily="34" charset="0"/>
                <a:ea typeface="Roboto"/>
                <a:cs typeface="Arial" pitchFamily="34" charset="0"/>
                <a:sym typeface="Roboto"/>
              </a:rPr>
              <a:t>.</a:t>
            </a:r>
            <a:endParaRPr sz="1800" dirty="0">
              <a:solidFill>
                <a:schemeClr val="tx1"/>
              </a:solidFill>
              <a:latin typeface="Arial" pitchFamily="34" charset="0"/>
              <a:ea typeface="Roboto"/>
              <a:cs typeface="Arial" pitchFamily="34" charset="0"/>
              <a:sym typeface="Roboto"/>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21</a:t>
            </a:fld>
            <a:endParaRPr/>
          </a:p>
        </p:txBody>
      </p:sp>
    </p:spTree>
    <p:extLst>
      <p:ext uri="{BB962C8B-B14F-4D97-AF65-F5344CB8AC3E}">
        <p14:creationId xmlns="" xmlns:p14="http://schemas.microsoft.com/office/powerpoint/2010/main" val="101408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0" name="Google Shape;180;g1143c47543e_0_71"/>
          <p:cNvSpPr txBox="1">
            <a:spLocks noGrp="1"/>
          </p:cNvSpPr>
          <p:nvPr>
            <p:ph type="body" idx="1"/>
          </p:nvPr>
        </p:nvSpPr>
        <p:spPr>
          <a:xfrm>
            <a:off x="549600" y="1200150"/>
            <a:ext cx="8522838" cy="3252580"/>
          </a:xfrm>
          <a:prstGeom prst="rect">
            <a:avLst/>
          </a:prstGeom>
          <a:noFill/>
          <a:ln>
            <a:noFill/>
          </a:ln>
        </p:spPr>
        <p:txBody>
          <a:bodyPr spcFirstLastPara="1" wrap="square" lIns="91425" tIns="91425" rIns="91425" bIns="91425" anchor="t" anchorCtr="0">
            <a:normAutofit lnSpcReduction="10000"/>
          </a:bodyPr>
          <a:lstStyle/>
          <a:p>
            <a:pPr indent="-451338">
              <a:buSzPct val="158000"/>
            </a:pPr>
            <a:r>
              <a:rPr lang="it-IT" sz="2200" dirty="0" smtClean="0">
                <a:sym typeface="Roboto"/>
              </a:rPr>
              <a:t>Il </a:t>
            </a:r>
            <a:r>
              <a:rPr lang="it-IT" sz="2200" dirty="0">
                <a:sym typeface="Roboto"/>
              </a:rPr>
              <a:t>database OLTP viene aggiornato frequentemente . Può accadere che una transazione in OLTP fallisca nel mezzo, il che può influire sull'integrità dei dati . Quindi, deve prestare particolare attenzione all'integrità dei dati. Il database OLTP ha tabelle normalizzate (3NF</a:t>
            </a:r>
            <a:r>
              <a:rPr lang="it-IT" sz="2200" dirty="0" smtClean="0">
                <a:sym typeface="Roboto"/>
              </a:rPr>
              <a:t>).</a:t>
            </a:r>
          </a:p>
          <a:p>
            <a:pPr indent="-451338">
              <a:buSzPct val="158000"/>
            </a:pPr>
            <a:r>
              <a:rPr lang="it-IT" sz="2200" dirty="0" smtClean="0">
                <a:sym typeface="Roboto"/>
              </a:rPr>
              <a:t>Il </a:t>
            </a:r>
            <a:r>
              <a:rPr lang="it-IT" sz="2200" dirty="0">
                <a:sym typeface="Roboto"/>
              </a:rPr>
              <a:t>miglior esempio per il sistema OLTP è un bancomat, nel quale utilizzando transazioni brevi modifichiamo lo stato del nostro account. Il sistema OLTP diventa la fonte dei dati per OLAP</a:t>
            </a:r>
            <a:r>
              <a:rPr lang="it-IT" sz="2200" dirty="0" smtClean="0">
                <a:sym typeface="Roboto"/>
              </a:rPr>
              <a:t>.</a:t>
            </a:r>
            <a:endParaRPr lang="it-IT" sz="2200" dirty="0">
              <a:sym typeface="Roboto"/>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22</a:t>
            </a:fld>
            <a:endParaRPr/>
          </a:p>
        </p:txBody>
      </p:sp>
    </p:spTree>
    <p:extLst>
      <p:ext uri="{BB962C8B-B14F-4D97-AF65-F5344CB8AC3E}">
        <p14:creationId xmlns="" xmlns:p14="http://schemas.microsoft.com/office/powerpoint/2010/main" val="101408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43c47543e_0_7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0" name="Google Shape;180;g1143c47543e_0_71"/>
          <p:cNvSpPr txBox="1">
            <a:spLocks noGrp="1"/>
          </p:cNvSpPr>
          <p:nvPr>
            <p:ph type="body" idx="1"/>
          </p:nvPr>
        </p:nvSpPr>
        <p:spPr>
          <a:xfrm>
            <a:off x="549600" y="1200149"/>
            <a:ext cx="8522838" cy="3069701"/>
          </a:xfrm>
          <a:prstGeom prst="rect">
            <a:avLst/>
          </a:prstGeom>
          <a:noFill/>
          <a:ln>
            <a:noFill/>
          </a:ln>
        </p:spPr>
        <p:txBody>
          <a:bodyPr spcFirstLastPara="1" wrap="square" lIns="91425" tIns="91425" rIns="91425" bIns="91425" anchor="t" anchorCtr="0">
            <a:normAutofit fontScale="92500" lnSpcReduction="10000"/>
          </a:bodyPr>
          <a:lstStyle/>
          <a:p>
            <a:pPr lvl="0" indent="-451338">
              <a:buSzPct val="158000"/>
              <a:buNone/>
            </a:pPr>
            <a:r>
              <a:rPr lang="it-IT" sz="2200" b="1" dirty="0">
                <a:sym typeface="Roboto"/>
              </a:rPr>
              <a:t>OLAP (</a:t>
            </a:r>
            <a:r>
              <a:rPr lang="it-IT" sz="2200" b="1" dirty="0">
                <a:sym typeface="Arial"/>
              </a:rPr>
              <a:t>Online Analytical Processing) elaborazione analitica online</a:t>
            </a:r>
          </a:p>
          <a:p>
            <a:pPr indent="-451338">
              <a:buSzPct val="158000"/>
            </a:pPr>
            <a:r>
              <a:rPr lang="it-IT" sz="2200" dirty="0">
                <a:sym typeface="Arial"/>
              </a:rPr>
              <a:t>si tratta di un insieme di tecniche per l’analisi rapida e multidimensionale dei big data, a partire dall’organizzazione di appositi database</a:t>
            </a:r>
            <a:r>
              <a:rPr lang="it-IT" sz="2200" dirty="0" smtClean="0">
                <a:sym typeface="Arial"/>
              </a:rPr>
              <a:t>.</a:t>
            </a:r>
          </a:p>
          <a:p>
            <a:pPr indent="-451338">
              <a:buSzPct val="158000"/>
            </a:pPr>
            <a:r>
              <a:rPr lang="it-IT" sz="2200" dirty="0" smtClean="0">
                <a:sym typeface="Arial"/>
              </a:rPr>
              <a:t>La </a:t>
            </a:r>
            <a:r>
              <a:rPr lang="it-IT" sz="2200" dirty="0">
                <a:sym typeface="Arial"/>
              </a:rPr>
              <a:t>metodologia OLAP fa parte della </a:t>
            </a:r>
            <a:r>
              <a:rPr lang="it-IT" sz="2200" dirty="0">
                <a:sym typeface="Arial"/>
                <a:hlinkClick r:id="rId3">
                  <a:extLst>
                    <a:ext uri="{A12FA001-AC4F-418D-AE19-62706E023703}">
                      <ahyp:hlinkClr xmlns="" xmlns:ahyp="http://schemas.microsoft.com/office/drawing/2018/hyperlinkcolor" val="tx"/>
                    </a:ext>
                  </a:extLst>
                </a:hlinkClick>
              </a:rPr>
              <a:t>business intelligence</a:t>
            </a:r>
            <a:r>
              <a:rPr lang="it-IT" sz="2200" dirty="0">
                <a:sym typeface="Arial"/>
              </a:rPr>
              <a:t>, la capacità aziendale di ricavare informazioni utili dai dati a disposizione con strumenti specifici: in particolare, </a:t>
            </a:r>
          </a:p>
          <a:p>
            <a:pPr indent="-451338">
              <a:buSzPct val="158000"/>
            </a:pPr>
            <a:r>
              <a:rPr lang="it-IT" sz="2200" dirty="0">
                <a:sym typeface="Arial"/>
              </a:rPr>
              <a:t>OLAP nasce per velocizzare il processo di lettura, analisi e recupero dati attraverso una diversa struttura e organizzazione dei database</a:t>
            </a:r>
            <a:r>
              <a:rPr lang="it-IT" sz="2200" dirty="0" smtClean="0">
                <a:sym typeface="Arial"/>
              </a:rPr>
              <a:t>.</a:t>
            </a:r>
            <a:endParaRPr lang="it-IT" sz="2200" dirty="0">
              <a:sym typeface="Roboto"/>
            </a:endParaRPr>
          </a:p>
        </p:txBody>
      </p:sp>
      <p:sp>
        <p:nvSpPr>
          <p:cNvPr id="181" name="Google Shape;181;g1143c47543e_0_7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23</a:t>
            </a:fld>
            <a:endParaRPr/>
          </a:p>
        </p:txBody>
      </p:sp>
    </p:spTree>
    <p:extLst>
      <p:ext uri="{BB962C8B-B14F-4D97-AF65-F5344CB8AC3E}">
        <p14:creationId xmlns="" xmlns:p14="http://schemas.microsoft.com/office/powerpoint/2010/main" val="3983963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143c47543e_0_9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89" name="Google Shape;189;g1143c47543e_0_9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endParaRPr sz="1050" b="1" dirty="0">
              <a:solidFill>
                <a:schemeClr val="dk1"/>
              </a:solidFill>
              <a:highlight>
                <a:srgbClr val="FFFFFF"/>
              </a:highlight>
              <a:latin typeface="Arial"/>
              <a:ea typeface="Arial"/>
              <a:cs typeface="Arial"/>
              <a:sym typeface="Arial"/>
            </a:endParaRPr>
          </a:p>
          <a:p>
            <a:pPr marL="457200" lvl="0" indent="-451338" algn="l" rtl="0">
              <a:lnSpc>
                <a:spcPct val="115000"/>
              </a:lnSpc>
              <a:spcBef>
                <a:spcPts val="600"/>
              </a:spcBef>
              <a:spcAft>
                <a:spcPts val="0"/>
              </a:spcAft>
              <a:buSzPct val="158000"/>
              <a:buChar char="▪"/>
            </a:pPr>
            <a:r>
              <a:rPr lang="it-IT" dirty="0"/>
              <a:t>I documenti e i dati multimediali si basano su formati come XML e JavaScript Object Notation (JSON). </a:t>
            </a:r>
            <a:endParaRPr dirty="0"/>
          </a:p>
          <a:p>
            <a:pPr marL="457200" lvl="0" indent="-451338" algn="l" rtl="0">
              <a:lnSpc>
                <a:spcPct val="115000"/>
              </a:lnSpc>
              <a:spcBef>
                <a:spcPts val="600"/>
              </a:spcBef>
              <a:spcAft>
                <a:spcPts val="0"/>
              </a:spcAft>
              <a:buSzPct val="158000"/>
              <a:buChar char="▪"/>
            </a:pPr>
            <a:r>
              <a:rPr lang="it-IT" dirty="0"/>
              <a:t>Altri tipi di database includono database grafici utilizzati per l'analisi della connettività, database spaziali per l'analisi geografica e archivi di valori chiave per lo storage altamente performante e la ricerca di tipi di dati semplici.</a:t>
            </a:r>
            <a:endParaRPr dirty="0"/>
          </a:p>
        </p:txBody>
      </p:sp>
      <p:sp>
        <p:nvSpPr>
          <p:cNvPr id="190" name="Google Shape;190;g1143c47543e_0_9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43c47543e_0_7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197" name="Google Shape;197;g1143c47543e_0_7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457200" lvl="0" indent="-486507" algn="l" rtl="0">
              <a:lnSpc>
                <a:spcPct val="115000"/>
              </a:lnSpc>
              <a:spcBef>
                <a:spcPts val="600"/>
              </a:spcBef>
              <a:spcAft>
                <a:spcPts val="0"/>
              </a:spcAft>
              <a:buSzPct val="150000"/>
              <a:buChar char="▪"/>
            </a:pPr>
            <a:r>
              <a:rPr lang="it-IT" dirty="0"/>
              <a:t>Nel corso del tempo, lo sviluppo di database commerciali e aziendali ha fatto sì che essi abbiano iniziato a comprendere più modelli di dati e metodi di accesso all'interno di un unico sistema di gestione dei database. </a:t>
            </a:r>
            <a:endParaRPr dirty="0"/>
          </a:p>
          <a:p>
            <a:pPr marL="457200" lvl="0" indent="-486507" algn="l" rtl="0">
              <a:lnSpc>
                <a:spcPct val="115000"/>
              </a:lnSpc>
              <a:spcBef>
                <a:spcPts val="600"/>
              </a:spcBef>
              <a:spcAft>
                <a:spcPts val="0"/>
              </a:spcAft>
              <a:buSzPct val="150000"/>
              <a:buChar char="▪"/>
            </a:pPr>
            <a:r>
              <a:rPr lang="it-IT" dirty="0"/>
              <a:t>L'attuale tendenza del settore è il passaggio al database multi-model, che consente all'utente finale di lavorare con diversi tipi di carico di lavoro da un database sottostante.</a:t>
            </a:r>
            <a:endParaRPr dirty="0"/>
          </a:p>
        </p:txBody>
      </p:sp>
      <p:sp>
        <p:nvSpPr>
          <p:cNvPr id="198" name="Google Shape;198;g1143c47543e_0_7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43c47543e_0_8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205" name="Google Shape;205;g1143c47543e_0_8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41031" lvl="0" indent="0" algn="l" rtl="0">
              <a:lnSpc>
                <a:spcPct val="115000"/>
              </a:lnSpc>
              <a:spcBef>
                <a:spcPts val="600"/>
              </a:spcBef>
              <a:spcAft>
                <a:spcPts val="0"/>
              </a:spcAft>
              <a:buSzPct val="307692"/>
              <a:buNone/>
            </a:pPr>
            <a:r>
              <a:rPr lang="it-IT" dirty="0"/>
              <a:t>Questo concetto prende il nome di  </a:t>
            </a:r>
            <a:r>
              <a:rPr lang="it-IT" b="1" dirty="0"/>
              <a:t>persistenza poliglotta multi-model</a:t>
            </a:r>
            <a:r>
              <a:rPr lang="it-IT" dirty="0"/>
              <a:t>. </a:t>
            </a:r>
            <a:endParaRPr dirty="0"/>
          </a:p>
          <a:p>
            <a:pPr marL="457200" lvl="0" indent="-416169" algn="l" rtl="0">
              <a:lnSpc>
                <a:spcPct val="115000"/>
              </a:lnSpc>
              <a:spcBef>
                <a:spcPts val="600"/>
              </a:spcBef>
              <a:spcAft>
                <a:spcPts val="0"/>
              </a:spcAft>
              <a:buSzPct val="150000"/>
              <a:buChar char="▪"/>
            </a:pPr>
            <a:r>
              <a:rPr lang="it-IT" dirty="0"/>
              <a:t>Questa nuova funzionalità consente a molte applicazioni di utilizzare lo stesso sistema di gestione del database, mentre l'azienda continua a trarre vantaggio dai modelli di dati univoci necessari per un'applicazione specifica. </a:t>
            </a:r>
            <a:endParaRPr dirty="0"/>
          </a:p>
        </p:txBody>
      </p:sp>
      <p:sp>
        <p:nvSpPr>
          <p:cNvPr id="206" name="Google Shape;206;g1143c47543e_0_8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43c47543e_0_8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Tipi di database cloud e passaggio al multi-modello</a:t>
            </a:r>
            <a:endParaRPr/>
          </a:p>
        </p:txBody>
      </p:sp>
      <p:sp>
        <p:nvSpPr>
          <p:cNvPr id="205" name="Google Shape;205;g1143c47543e_0_8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1031" lvl="0" indent="0" algn="l" rtl="0">
              <a:lnSpc>
                <a:spcPct val="115000"/>
              </a:lnSpc>
              <a:spcBef>
                <a:spcPts val="600"/>
              </a:spcBef>
              <a:spcAft>
                <a:spcPts val="0"/>
              </a:spcAft>
              <a:buSzPct val="307692"/>
              <a:buNone/>
            </a:pPr>
            <a:r>
              <a:rPr lang="it-IT" b="1" dirty="0" smtClean="0"/>
              <a:t>Persistenza </a:t>
            </a:r>
            <a:r>
              <a:rPr lang="it-IT" b="1" dirty="0"/>
              <a:t>poliglotta multi-model</a:t>
            </a:r>
            <a:r>
              <a:rPr lang="it-IT" dirty="0"/>
              <a:t>. </a:t>
            </a:r>
            <a:endParaRPr dirty="0"/>
          </a:p>
          <a:p>
            <a:pPr marL="457200" lvl="0" indent="-416169" algn="l" rtl="0">
              <a:lnSpc>
                <a:spcPct val="115000"/>
              </a:lnSpc>
              <a:spcBef>
                <a:spcPts val="600"/>
              </a:spcBef>
              <a:spcAft>
                <a:spcPts val="0"/>
              </a:spcAft>
              <a:buSzPct val="150000"/>
              <a:buChar char="▪"/>
            </a:pPr>
            <a:r>
              <a:rPr lang="it-IT" dirty="0" smtClean="0"/>
              <a:t>Queste </a:t>
            </a:r>
            <a:r>
              <a:rPr lang="it-IT" dirty="0"/>
              <a:t>nuove architetture di database consentono alle aziende di semplificare in modo significativo il numero di database che utilizzano ed evitano la creazione di silos di dati che rischiano di bloccarli impedendone l'uso da parte delle aziende</a:t>
            </a:r>
            <a:endParaRPr dirty="0">
              <a:solidFill>
                <a:schemeClr val="dk1"/>
              </a:solidFill>
              <a:latin typeface="Arial"/>
              <a:ea typeface="Arial"/>
              <a:cs typeface="Arial"/>
              <a:sym typeface="Arial"/>
            </a:endParaRPr>
          </a:p>
        </p:txBody>
      </p:sp>
      <p:sp>
        <p:nvSpPr>
          <p:cNvPr id="206" name="Google Shape;206;g1143c47543e_0_8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13" name="Google Shape;213;p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457200" lvl="0" indent="-443345" algn="l" rtl="0">
              <a:lnSpc>
                <a:spcPct val="115000"/>
              </a:lnSpc>
              <a:spcBef>
                <a:spcPts val="600"/>
              </a:spcBef>
              <a:spcAft>
                <a:spcPts val="0"/>
              </a:spcAft>
              <a:buSzPct val="181818"/>
              <a:buChar char="▪"/>
            </a:pPr>
            <a:r>
              <a:rPr lang="it-IT" dirty="0"/>
              <a:t>La maggior parte dei settori, dai servizi finanziari alla sanità, può trarre vantaggio dall'utilizzo di soluzioni di database cloud </a:t>
            </a:r>
            <a:endParaRPr dirty="0"/>
          </a:p>
          <a:p>
            <a:pPr marL="457200" lvl="0" indent="-443345" algn="l" rtl="0">
              <a:lnSpc>
                <a:spcPct val="115000"/>
              </a:lnSpc>
              <a:spcBef>
                <a:spcPts val="600"/>
              </a:spcBef>
              <a:spcAft>
                <a:spcPts val="0"/>
              </a:spcAft>
              <a:buSzPct val="181818"/>
              <a:buChar char="▪"/>
            </a:pPr>
            <a:r>
              <a:rPr lang="it-IT" dirty="0"/>
              <a:t>La scelta non è se utilizzare o meno un database in cloud, Il problema è infatti individuare il modello e il tipo in grado di soddisfare le esigenze specifiche di un'azienda.</a:t>
            </a:r>
            <a:endParaRPr dirty="0"/>
          </a:p>
          <a:p>
            <a:pPr marL="457200" lvl="0" indent="-346710" algn="l" rtl="0">
              <a:lnSpc>
                <a:spcPct val="115000"/>
              </a:lnSpc>
              <a:spcBef>
                <a:spcPts val="600"/>
              </a:spcBef>
              <a:spcAft>
                <a:spcPts val="0"/>
              </a:spcAft>
              <a:buSzPct val="100000"/>
              <a:buChar char="▪"/>
            </a:pPr>
            <a:endParaRPr dirty="0"/>
          </a:p>
          <a:p>
            <a:pPr marL="457200" lvl="0" indent="-228600" algn="l" rtl="0">
              <a:lnSpc>
                <a:spcPct val="115000"/>
              </a:lnSpc>
              <a:spcBef>
                <a:spcPts val="600"/>
              </a:spcBef>
              <a:spcAft>
                <a:spcPts val="0"/>
              </a:spcAft>
              <a:buSzPct val="181818"/>
              <a:buNone/>
            </a:pPr>
            <a:endParaRPr dirty="0"/>
          </a:p>
        </p:txBody>
      </p:sp>
      <p:sp>
        <p:nvSpPr>
          <p:cNvPr id="214" name="Google Shape;214;p7"/>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143c47543e_0_104"/>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21" name="Google Shape;221;g1143c47543e_0_10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a:bodyPr>
          <a:lstStyle/>
          <a:p>
            <a:pPr marL="457200" lvl="0" indent="-422563" algn="l" rtl="0">
              <a:lnSpc>
                <a:spcPct val="115000"/>
              </a:lnSpc>
              <a:spcBef>
                <a:spcPts val="600"/>
              </a:spcBef>
              <a:spcAft>
                <a:spcPts val="0"/>
              </a:spcAft>
              <a:buSzPct val="181818"/>
              <a:buChar char="▪"/>
            </a:pPr>
            <a:r>
              <a:rPr lang="it-IT"/>
              <a:t>Molte organizzazioni optano per un approccio graduale all'utilizzo del database in cloud, combinando i tradizionali modelli di database in cloud con i modelli DBaaS. </a:t>
            </a:r>
            <a:endParaRPr/>
          </a:p>
          <a:p>
            <a:pPr marL="457200" lvl="0" indent="-422563" algn="l" rtl="0">
              <a:lnSpc>
                <a:spcPct val="115000"/>
              </a:lnSpc>
              <a:spcBef>
                <a:spcPts val="600"/>
              </a:spcBef>
              <a:spcAft>
                <a:spcPts val="0"/>
              </a:spcAft>
              <a:buSzPct val="181818"/>
              <a:buChar char="▪"/>
            </a:pPr>
            <a:r>
              <a:rPr lang="it-IT"/>
              <a:t>Altre organizzazioni, come nel caso dei servizi finanziari, il mantenimento in-house delle applicazioni mission-critical rimane una priorità.</a:t>
            </a:r>
            <a:endParaRPr/>
          </a:p>
          <a:p>
            <a:pPr marL="457200" lvl="0" indent="0" algn="l" rtl="0">
              <a:lnSpc>
                <a:spcPct val="115000"/>
              </a:lnSpc>
              <a:spcBef>
                <a:spcPts val="600"/>
              </a:spcBef>
              <a:spcAft>
                <a:spcPts val="0"/>
              </a:spcAft>
              <a:buNone/>
            </a:pPr>
            <a:endParaRPr/>
          </a:p>
          <a:p>
            <a:pPr marL="457200" lvl="0" indent="-228600" algn="l" rtl="0">
              <a:lnSpc>
                <a:spcPct val="115000"/>
              </a:lnSpc>
              <a:spcBef>
                <a:spcPts val="600"/>
              </a:spcBef>
              <a:spcAft>
                <a:spcPts val="0"/>
              </a:spcAft>
              <a:buSzPct val="181818"/>
              <a:buNone/>
            </a:pPr>
            <a:endParaRPr/>
          </a:p>
        </p:txBody>
      </p:sp>
      <p:sp>
        <p:nvSpPr>
          <p:cNvPr id="222" name="Google Shape;222;g1143c47543e_0_10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143c47543e_0_0"/>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76" name="Google Shape;76;g1143c47543e_0_0"/>
          <p:cNvSpPr txBox="1">
            <a:spLocks noGrp="1"/>
          </p:cNvSpPr>
          <p:nvPr>
            <p:ph type="body" idx="1"/>
          </p:nvPr>
        </p:nvSpPr>
        <p:spPr>
          <a:xfrm>
            <a:off x="549600" y="1200150"/>
            <a:ext cx="7989600" cy="3284386"/>
          </a:xfrm>
          <a:prstGeom prst="rect">
            <a:avLst/>
          </a:prstGeom>
          <a:noFill/>
          <a:ln>
            <a:noFill/>
          </a:ln>
        </p:spPr>
        <p:txBody>
          <a:bodyPr spcFirstLastPara="1" wrap="square" lIns="91425" tIns="91425" rIns="91425" bIns="91425" anchor="t" anchorCtr="0">
            <a:normAutofit/>
          </a:bodyPr>
          <a:lstStyle/>
          <a:p>
            <a:pPr marL="113271" lvl="0" indent="0" algn="l" rtl="0">
              <a:lnSpc>
                <a:spcPct val="115000"/>
              </a:lnSpc>
              <a:spcBef>
                <a:spcPts val="600"/>
              </a:spcBef>
              <a:spcAft>
                <a:spcPts val="0"/>
              </a:spcAft>
              <a:buSzPct val="108107"/>
              <a:buNone/>
            </a:pPr>
            <a:r>
              <a:rPr lang="it-IT" b="1" dirty="0"/>
              <a:t>Approccio </a:t>
            </a:r>
            <a:r>
              <a:rPr lang="it-IT" b="1" dirty="0" smtClean="0"/>
              <a:t>Tradizionale</a:t>
            </a:r>
            <a:r>
              <a:rPr lang="it-IT" dirty="0" smtClean="0"/>
              <a:t> </a:t>
            </a:r>
            <a:endParaRPr dirty="0"/>
          </a:p>
          <a:p>
            <a:pPr marL="457200" lvl="0" indent="-343929" algn="l" rtl="0">
              <a:lnSpc>
                <a:spcPct val="115000"/>
              </a:lnSpc>
              <a:spcBef>
                <a:spcPts val="600"/>
              </a:spcBef>
              <a:spcAft>
                <a:spcPts val="0"/>
              </a:spcAft>
              <a:buSzPct val="108107"/>
              <a:buChar char="▪"/>
            </a:pPr>
            <a:r>
              <a:rPr lang="it-IT" dirty="0"/>
              <a:t>Gli sviluppatori dell'organizzazione utilizzano un modello DevOps o il personale IT tradizionale per controllare il database. </a:t>
            </a:r>
            <a:endParaRPr dirty="0"/>
          </a:p>
          <a:p>
            <a:pPr marL="457200" lvl="0" indent="-343929" algn="l" rtl="0">
              <a:lnSpc>
                <a:spcPct val="115000"/>
              </a:lnSpc>
              <a:spcBef>
                <a:spcPts val="600"/>
              </a:spcBef>
              <a:spcAft>
                <a:spcPts val="0"/>
              </a:spcAft>
              <a:buSzPct val="108107"/>
              <a:buChar char="▪"/>
            </a:pPr>
            <a:r>
              <a:rPr lang="it-IT" dirty="0"/>
              <a:t>L'organizzazione è responsabile della supervisione e della gestione del database.</a:t>
            </a:r>
            <a:endParaRPr dirty="0"/>
          </a:p>
          <a:p>
            <a:pPr marL="457200" lvl="0" indent="-228600" algn="l" rtl="0">
              <a:lnSpc>
                <a:spcPct val="115000"/>
              </a:lnSpc>
              <a:spcBef>
                <a:spcPts val="600"/>
              </a:spcBef>
              <a:spcAft>
                <a:spcPts val="0"/>
              </a:spcAft>
              <a:buSzPct val="108107"/>
              <a:buNone/>
            </a:pPr>
            <a:endParaRPr dirty="0"/>
          </a:p>
        </p:txBody>
      </p:sp>
      <p:sp>
        <p:nvSpPr>
          <p:cNvPr id="77" name="Google Shape;77;g1143c47543e_0_0"/>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43c47543e_0_111"/>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Soluzioni di database cloud: cosa dovrebbe essere eseguito in cloud?</a:t>
            </a:r>
            <a:endParaRPr/>
          </a:p>
        </p:txBody>
      </p:sp>
      <p:sp>
        <p:nvSpPr>
          <p:cNvPr id="229" name="Google Shape;229;g1143c47543e_0_111"/>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92500" lnSpcReduction="10000"/>
          </a:bodyPr>
          <a:lstStyle/>
          <a:p>
            <a:pPr marL="457200" lvl="0" indent="-464127" algn="l" rtl="0">
              <a:lnSpc>
                <a:spcPct val="115000"/>
              </a:lnSpc>
              <a:spcBef>
                <a:spcPts val="600"/>
              </a:spcBef>
              <a:spcAft>
                <a:spcPts val="0"/>
              </a:spcAft>
              <a:buSzPct val="181818"/>
              <a:buChar char="▪"/>
            </a:pPr>
            <a:r>
              <a:rPr lang="it-IT" dirty="0"/>
              <a:t>Tutto sta cambiando rapidamente. </a:t>
            </a:r>
            <a:endParaRPr dirty="0"/>
          </a:p>
          <a:p>
            <a:pPr marL="457200" lvl="0" indent="-464127" algn="l" rtl="0">
              <a:lnSpc>
                <a:spcPct val="115000"/>
              </a:lnSpc>
              <a:spcBef>
                <a:spcPts val="600"/>
              </a:spcBef>
              <a:spcAft>
                <a:spcPts val="0"/>
              </a:spcAft>
              <a:buSzPct val="181818"/>
              <a:buChar char="▪"/>
            </a:pPr>
            <a:r>
              <a:rPr lang="it-IT" dirty="0" smtClean="0"/>
              <a:t>I </a:t>
            </a:r>
            <a:r>
              <a:rPr lang="it-IT" dirty="0"/>
              <a:t>modelli DBaaS stanno diventando sempre più robusti e il passaggio a database cloud autonomi sta prendendo </a:t>
            </a:r>
            <a:r>
              <a:rPr lang="it-IT" dirty="0" smtClean="0"/>
              <a:t>piede</a:t>
            </a:r>
          </a:p>
          <a:p>
            <a:pPr marL="457200" lvl="0" indent="-464127" algn="l" rtl="0">
              <a:lnSpc>
                <a:spcPct val="115000"/>
              </a:lnSpc>
              <a:spcBef>
                <a:spcPts val="600"/>
              </a:spcBef>
              <a:spcAft>
                <a:spcPts val="0"/>
              </a:spcAft>
              <a:buSzPct val="181818"/>
              <a:buChar char="▪"/>
            </a:pPr>
            <a:r>
              <a:rPr lang="it-IT" dirty="0" smtClean="0"/>
              <a:t>è </a:t>
            </a:r>
            <a:r>
              <a:rPr lang="it-IT" dirty="0"/>
              <a:t>probabile che per le imprese riescano a intravedere maggiori opportunità e molti più vantaggi nella possibilità di migrare completamente i loro database in cloud.</a:t>
            </a:r>
            <a:endParaRPr dirty="0"/>
          </a:p>
          <a:p>
            <a:pPr marL="457200" lvl="0" indent="-228600" algn="l" rtl="0">
              <a:lnSpc>
                <a:spcPct val="115000"/>
              </a:lnSpc>
              <a:spcBef>
                <a:spcPts val="600"/>
              </a:spcBef>
              <a:spcAft>
                <a:spcPts val="0"/>
              </a:spcAft>
              <a:buSzPct val="181818"/>
              <a:buNone/>
            </a:pPr>
            <a:endParaRPr dirty="0"/>
          </a:p>
        </p:txBody>
      </p:sp>
      <p:sp>
        <p:nvSpPr>
          <p:cNvPr id="230" name="Google Shape;230;g1143c47543e_0_111"/>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37" name="Google Shape;237;p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57200" lvl="0" indent="-451338" algn="l" rtl="0">
              <a:lnSpc>
                <a:spcPct val="115000"/>
              </a:lnSpc>
              <a:spcBef>
                <a:spcPts val="600"/>
              </a:spcBef>
              <a:spcAft>
                <a:spcPts val="0"/>
              </a:spcAft>
              <a:buSzPct val="150000"/>
              <a:buChar char="▪"/>
            </a:pPr>
            <a:r>
              <a:rPr lang="it-IT" dirty="0"/>
              <a:t>Il più nuovo e innovativo tipo di database cloud è il database cloud con funzionalità di self-driving (noto anche come </a:t>
            </a:r>
            <a:r>
              <a:rPr lang="it-IT" u="sng" dirty="0">
                <a:solidFill>
                  <a:schemeClr val="hlink"/>
                </a:solidFill>
                <a:hlinkClick r:id="rId3"/>
              </a:rPr>
              <a:t>database autonomo</a:t>
            </a:r>
            <a:r>
              <a:rPr lang="it-IT" dirty="0"/>
              <a:t>, come indicato in precedenza). </a:t>
            </a:r>
            <a:endParaRPr dirty="0"/>
          </a:p>
          <a:p>
            <a:pPr marL="457200" lvl="0" indent="-451338" algn="l" rtl="0">
              <a:lnSpc>
                <a:spcPct val="115000"/>
              </a:lnSpc>
              <a:spcBef>
                <a:spcPts val="600"/>
              </a:spcBef>
              <a:spcAft>
                <a:spcPts val="0"/>
              </a:spcAft>
              <a:buSzPct val="150000"/>
              <a:buNone/>
            </a:pPr>
            <a:endParaRPr dirty="0"/>
          </a:p>
        </p:txBody>
      </p:sp>
      <p:sp>
        <p:nvSpPr>
          <p:cNvPr id="238" name="Google Shape;238;p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31</a:t>
            </a:fld>
            <a:endParaRPr/>
          </a:p>
        </p:txBody>
      </p:sp>
      <p:sp>
        <p:nvSpPr>
          <p:cNvPr id="239" name="Google Shape;239;p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IT" sz="1400" b="0" i="0" u="none" strike="noStrike" cap="none">
                <a:solidFill>
                  <a:srgbClr val="000000"/>
                </a:solidFill>
                <a:latin typeface="Arial"/>
                <a:ea typeface="Arial"/>
                <a:cs typeface="Arial"/>
                <a:sym typeface="Arial"/>
              </a:rPr>
              <a:t>Basi di Dati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37" name="Google Shape;237;p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57200" lvl="0" indent="-451338" algn="l" rtl="0">
              <a:lnSpc>
                <a:spcPct val="115000"/>
              </a:lnSpc>
              <a:spcBef>
                <a:spcPts val="600"/>
              </a:spcBef>
              <a:spcAft>
                <a:spcPts val="0"/>
              </a:spcAft>
              <a:buSzPct val="150000"/>
              <a:buChar char="▪"/>
            </a:pPr>
            <a:r>
              <a:rPr lang="it-IT" dirty="0" smtClean="0"/>
              <a:t>I </a:t>
            </a:r>
            <a:r>
              <a:rPr lang="it-IT" dirty="0"/>
              <a:t>database on-premise richiedono la disponibilità di un DBA dedicato che li gestisca, mentre per i database cloud con funzionalità di self-driving non è necessario tale livello di competenza di DBA.</a:t>
            </a:r>
            <a:endParaRPr dirty="0"/>
          </a:p>
          <a:p>
            <a:pPr marL="457200" lvl="0" indent="-381000" algn="l" rtl="0">
              <a:lnSpc>
                <a:spcPct val="115000"/>
              </a:lnSpc>
              <a:spcBef>
                <a:spcPts val="600"/>
              </a:spcBef>
              <a:spcAft>
                <a:spcPts val="0"/>
              </a:spcAft>
              <a:buSzPct val="307692"/>
              <a:buNone/>
            </a:pPr>
            <a:endParaRPr dirty="0"/>
          </a:p>
        </p:txBody>
      </p:sp>
      <p:sp>
        <p:nvSpPr>
          <p:cNvPr id="238" name="Google Shape;238;p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32</a:t>
            </a:fld>
            <a:endParaRPr/>
          </a:p>
        </p:txBody>
      </p:sp>
      <p:sp>
        <p:nvSpPr>
          <p:cNvPr id="239" name="Google Shape;239;p8"/>
          <p:cNvSpPr txBox="1">
            <a:spLocks noGrp="1"/>
          </p:cNvSpPr>
          <p:nvPr>
            <p:ph type="ftr" idx="4294967295"/>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IT" sz="1400" b="0" i="0" u="none" strike="noStrike" cap="none">
                <a:solidFill>
                  <a:srgbClr val="000000"/>
                </a:solidFill>
                <a:latin typeface="Arial"/>
                <a:ea typeface="Arial"/>
                <a:cs typeface="Arial"/>
                <a:sym typeface="Arial"/>
              </a:rPr>
              <a:t>Basi di Dati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37" name="Google Shape;237;p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57200" lvl="0" indent="-451338" algn="l" rtl="0">
              <a:lnSpc>
                <a:spcPct val="115000"/>
              </a:lnSpc>
              <a:spcBef>
                <a:spcPts val="600"/>
              </a:spcBef>
              <a:spcAft>
                <a:spcPts val="0"/>
              </a:spcAft>
              <a:buSzPct val="150000"/>
              <a:buChar char="▪"/>
            </a:pPr>
            <a:r>
              <a:rPr lang="it-IT" dirty="0" smtClean="0"/>
              <a:t>Questo </a:t>
            </a:r>
            <a:r>
              <a:rPr lang="it-IT" dirty="0"/>
              <a:t>tipo di database utilizza la tecnologia cloud e il machine learning per rendere automatiche le operazioni di tuning, sicurezza, backup, aggiornamento e altre attività di gestione dei database quotidiane, che sono sempre state eseguite dai DBA.</a:t>
            </a:r>
            <a:endParaRPr dirty="0"/>
          </a:p>
          <a:p>
            <a:pPr marL="457200" lvl="0" indent="-381000" algn="l" rtl="0">
              <a:lnSpc>
                <a:spcPct val="115000"/>
              </a:lnSpc>
              <a:spcBef>
                <a:spcPts val="600"/>
              </a:spcBef>
              <a:spcAft>
                <a:spcPts val="0"/>
              </a:spcAft>
              <a:buSzPct val="307692"/>
              <a:buNone/>
            </a:pPr>
            <a:endParaRPr dirty="0"/>
          </a:p>
        </p:txBody>
      </p:sp>
      <p:sp>
        <p:nvSpPr>
          <p:cNvPr id="238" name="Google Shape;238;p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33</a:t>
            </a:fld>
            <a:endParaRPr/>
          </a:p>
        </p:txBody>
      </p:sp>
      <p:sp>
        <p:nvSpPr>
          <p:cNvPr id="239" name="Google Shape;239;p8"/>
          <p:cNvSpPr txBox="1">
            <a:spLocks noGrp="1"/>
          </p:cNvSpPr>
          <p:nvPr>
            <p:ph type="ftr" idx="4294967295"/>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IT" sz="1400" b="0" i="0" u="none" strike="noStrike" cap="none">
                <a:solidFill>
                  <a:srgbClr val="000000"/>
                </a:solidFill>
                <a:latin typeface="Arial"/>
                <a:ea typeface="Arial"/>
                <a:cs typeface="Arial"/>
                <a:sym typeface="Arial"/>
              </a:rPr>
              <a:t>Basi di Dati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43c47543e_0_11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45" name="Google Shape;245;g1143c47543e_0_11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57200" lvl="0" indent="-486507" algn="l" rtl="0">
              <a:lnSpc>
                <a:spcPct val="115000"/>
              </a:lnSpc>
              <a:spcBef>
                <a:spcPts val="600"/>
              </a:spcBef>
              <a:spcAft>
                <a:spcPts val="0"/>
              </a:spcAft>
              <a:buSzPct val="150000"/>
              <a:buChar char="▪"/>
            </a:pPr>
            <a:r>
              <a:rPr lang="it-IT" dirty="0"/>
              <a:t>I database con funzionalità di self-driving sono progettati per resistere automaticamente ai guasti hardware, inclusi quelli relativi a installazioni di piattaforme cloud, e offrono l'applicazione di patch online completa per software, firmware, virtualizzazione e clustering. </a:t>
            </a:r>
            <a:endParaRPr dirty="0"/>
          </a:p>
          <a:p>
            <a:pPr marL="457200" lvl="0" indent="-381000" algn="l" rtl="0">
              <a:lnSpc>
                <a:spcPct val="115000"/>
              </a:lnSpc>
              <a:spcBef>
                <a:spcPts val="600"/>
              </a:spcBef>
              <a:spcAft>
                <a:spcPts val="0"/>
              </a:spcAft>
              <a:buSzPct val="307692"/>
              <a:buNone/>
            </a:pPr>
            <a:endParaRPr dirty="0"/>
          </a:p>
        </p:txBody>
      </p:sp>
      <p:sp>
        <p:nvSpPr>
          <p:cNvPr id="246" name="Google Shape;246;g1143c47543e_0_11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143c47543e_0_118"/>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45" name="Google Shape;245;g1143c47543e_0_118"/>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a:bodyPr>
          <a:lstStyle/>
          <a:p>
            <a:pPr marL="457200" lvl="0" indent="-486507" algn="l" rtl="0">
              <a:lnSpc>
                <a:spcPct val="115000"/>
              </a:lnSpc>
              <a:spcBef>
                <a:spcPts val="600"/>
              </a:spcBef>
              <a:spcAft>
                <a:spcPts val="0"/>
              </a:spcAft>
              <a:buSzPct val="150000"/>
              <a:buChar char="▪"/>
            </a:pPr>
            <a:r>
              <a:rPr lang="it-IT" dirty="0" smtClean="0"/>
              <a:t>Consentono </a:t>
            </a:r>
            <a:r>
              <a:rPr lang="it-IT" dirty="0"/>
              <a:t>inoltre di scalare con facilità performance e capacità, in base alle esigenze. </a:t>
            </a:r>
            <a:endParaRPr dirty="0"/>
          </a:p>
          <a:p>
            <a:pPr marL="457200" lvl="0" indent="-486507" algn="l" rtl="0">
              <a:lnSpc>
                <a:spcPct val="115000"/>
              </a:lnSpc>
              <a:spcBef>
                <a:spcPts val="600"/>
              </a:spcBef>
              <a:spcAft>
                <a:spcPts val="0"/>
              </a:spcAft>
              <a:buSzPct val="150000"/>
              <a:buChar char="▪"/>
            </a:pPr>
            <a:r>
              <a:rPr lang="it-IT" dirty="0"/>
              <a:t>Inoltre, proteggono i dati da attacchi esterni e da utenti interni malevoli e prevengono molti dei problemi di downtime degli altri modelli, compresa la manutenzione programmata.</a:t>
            </a:r>
            <a:endParaRPr dirty="0"/>
          </a:p>
          <a:p>
            <a:pPr marL="457200" lvl="0" indent="-381000" algn="l" rtl="0">
              <a:lnSpc>
                <a:spcPct val="115000"/>
              </a:lnSpc>
              <a:spcBef>
                <a:spcPts val="600"/>
              </a:spcBef>
              <a:spcAft>
                <a:spcPts val="0"/>
              </a:spcAft>
              <a:buSzPct val="307692"/>
              <a:buNone/>
            </a:pPr>
            <a:endParaRPr dirty="0"/>
          </a:p>
        </p:txBody>
      </p:sp>
      <p:sp>
        <p:nvSpPr>
          <p:cNvPr id="246" name="Google Shape;246;g1143c47543e_0_118"/>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43c47543e_0_12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53" name="Google Shape;253;g1143c47543e_0_12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indent="-486507">
              <a:lnSpc>
                <a:spcPct val="135000"/>
              </a:lnSpc>
              <a:buSzPct val="150000"/>
            </a:pPr>
            <a:r>
              <a:rPr lang="it-IT" sz="3400" dirty="0" smtClean="0"/>
              <a:t>Un database con funzionalità di </a:t>
            </a:r>
            <a:r>
              <a:rPr lang="it-IT" sz="3400" dirty="0" err="1" smtClean="0"/>
              <a:t>self-driving</a:t>
            </a:r>
            <a:r>
              <a:rPr lang="it-IT" sz="3400" dirty="0" smtClean="0"/>
              <a:t> potrebbe potenzialmente far risparmiare all'impresa di tipo medio centinaia o addirittura migliaia di ore di lavoro di dipendente a tempo pieno ogni anno, per ciascuno dei suoi principali database aziendali. </a:t>
            </a:r>
          </a:p>
          <a:p>
            <a:pPr marL="76200" lvl="0" indent="0" algn="l" rtl="0">
              <a:lnSpc>
                <a:spcPct val="115000"/>
              </a:lnSpc>
              <a:spcBef>
                <a:spcPts val="600"/>
              </a:spcBef>
              <a:spcAft>
                <a:spcPts val="0"/>
              </a:spcAft>
              <a:buSzPct val="307692"/>
              <a:buNone/>
            </a:pPr>
            <a:endParaRPr dirty="0"/>
          </a:p>
        </p:txBody>
      </p:sp>
      <p:sp>
        <p:nvSpPr>
          <p:cNvPr id="254" name="Google Shape;254;g1143c47543e_0_12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143c47543e_0_125"/>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Il database relazionale del futuro: Database cloud con funzionalità di self-driving</a:t>
            </a:r>
            <a:endParaRPr/>
          </a:p>
        </p:txBody>
      </p:sp>
      <p:sp>
        <p:nvSpPr>
          <p:cNvPr id="253" name="Google Shape;253;g1143c47543e_0_125"/>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0000" lnSpcReduction="20000"/>
          </a:bodyPr>
          <a:lstStyle/>
          <a:p>
            <a:pPr indent="-486507">
              <a:lnSpc>
                <a:spcPct val="135000"/>
              </a:lnSpc>
              <a:buSzPct val="150000"/>
            </a:pPr>
            <a:r>
              <a:rPr lang="it-IT" sz="3400" dirty="0" smtClean="0"/>
              <a:t>Una ricerca IDC indica che anche il 75% dei costi totali di data management di un'impresa può essere dovuto alla sola manodopera. </a:t>
            </a:r>
          </a:p>
          <a:p>
            <a:pPr indent="-486507">
              <a:lnSpc>
                <a:spcPct val="135000"/>
              </a:lnSpc>
              <a:buSzPct val="150000"/>
            </a:pPr>
            <a:r>
              <a:rPr lang="it-IT" sz="3400" dirty="0" smtClean="0"/>
              <a:t>E’ stato stimato che il 72% dei budget IT aziendali viene speso per la manutenzione di sistemi esistenti, lasciando solo il 25% per l'innovazione.</a:t>
            </a:r>
          </a:p>
          <a:p>
            <a:pPr marL="76200" lvl="0" indent="0" algn="l" rtl="0">
              <a:lnSpc>
                <a:spcPct val="115000"/>
              </a:lnSpc>
              <a:spcBef>
                <a:spcPts val="600"/>
              </a:spcBef>
              <a:spcAft>
                <a:spcPts val="0"/>
              </a:spcAft>
              <a:buSzPct val="307692"/>
              <a:buNone/>
            </a:pPr>
            <a:endParaRPr dirty="0"/>
          </a:p>
        </p:txBody>
      </p:sp>
      <p:sp>
        <p:nvSpPr>
          <p:cNvPr id="254" name="Google Shape;254;g1143c47543e_0_125"/>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DevOps</a:t>
            </a:r>
            <a:endParaRPr lang="it-IT" dirty="0"/>
          </a:p>
        </p:txBody>
      </p:sp>
      <p:sp>
        <p:nvSpPr>
          <p:cNvPr id="3" name="Segnaposto testo 2"/>
          <p:cNvSpPr>
            <a:spLocks noGrp="1"/>
          </p:cNvSpPr>
          <p:nvPr>
            <p:ph type="body" idx="1"/>
          </p:nvPr>
        </p:nvSpPr>
        <p:spPr/>
        <p:txBody>
          <a:bodyPr>
            <a:normAutofit fontScale="85000" lnSpcReduction="20000"/>
          </a:bodyPr>
          <a:lstStyle/>
          <a:p>
            <a:r>
              <a:rPr lang="it-IT" dirty="0" err="1" smtClean="0"/>
              <a:t>DevOps</a:t>
            </a:r>
            <a:r>
              <a:rPr lang="it-IT" dirty="0" smtClean="0"/>
              <a:t> nasce dalla sinergia tra cultura aziendale, pratiche e strumenti e fornisce a un'organizzazione l'abilità di sviluppare applicazioni e servizi con la massima agilità. </a:t>
            </a:r>
          </a:p>
          <a:p>
            <a:r>
              <a:rPr lang="it-IT" dirty="0" err="1" smtClean="0"/>
              <a:t>DevOps</a:t>
            </a:r>
            <a:r>
              <a:rPr lang="it-IT" dirty="0" smtClean="0"/>
              <a:t> consente l'evoluzione e il miglioramento dei prodotti a ritmo più serrato rispetto alle aziende che usano i tradizionali processi di sviluppo di software e di gestione dell'infrastruttura. La maggiore agilità consente alle aziende di offrire servizi migliori ai clienti e offre una maggiore competitività sul mercato.</a:t>
            </a:r>
            <a:endParaRPr lang="it-IT" dirty="0"/>
          </a:p>
        </p:txBody>
      </p:sp>
      <p:sp>
        <p:nvSpPr>
          <p:cNvPr id="4" name="Segnaposto numero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it-IT" smtClean="0"/>
              <a:pPr marL="0" lvl="0" indent="0" algn="ctr" rtl="0">
                <a:spcBef>
                  <a:spcPts val="0"/>
                </a:spcBef>
                <a:spcAft>
                  <a:spcPts val="0"/>
                </a:spcAft>
                <a:buNone/>
              </a:pPr>
              <a:t>4</a:t>
            </a:fld>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02150" y="3245325"/>
            <a:ext cx="7251700" cy="1619250"/>
          </a:xfrm>
          <a:prstGeom prst="rect">
            <a:avLst/>
          </a:prstGeom>
          <a:noFill/>
          <a:ln w="9525">
            <a:noFill/>
            <a:miter lim="800000"/>
            <a:headEnd/>
            <a:tailEnd/>
          </a:ln>
          <a:effectLst/>
        </p:spPr>
      </p:pic>
      <p:sp>
        <p:nvSpPr>
          <p:cNvPr id="2" name="Titolo 1"/>
          <p:cNvSpPr>
            <a:spLocks noGrp="1"/>
          </p:cNvSpPr>
          <p:nvPr>
            <p:ph type="title"/>
          </p:nvPr>
        </p:nvSpPr>
        <p:spPr/>
        <p:txBody>
          <a:bodyPr/>
          <a:lstStyle/>
          <a:p>
            <a:r>
              <a:rPr lang="it-IT" dirty="0" err="1" smtClean="0"/>
              <a:t>DevOps</a:t>
            </a:r>
            <a:endParaRPr lang="it-IT" dirty="0"/>
          </a:p>
        </p:txBody>
      </p:sp>
      <p:sp>
        <p:nvSpPr>
          <p:cNvPr id="3" name="Segnaposto testo 2"/>
          <p:cNvSpPr>
            <a:spLocks noGrp="1"/>
          </p:cNvSpPr>
          <p:nvPr>
            <p:ph type="body" idx="1"/>
          </p:nvPr>
        </p:nvSpPr>
        <p:spPr>
          <a:xfrm>
            <a:off x="549600" y="1200150"/>
            <a:ext cx="7788000" cy="2299050"/>
          </a:xfrm>
        </p:spPr>
        <p:txBody>
          <a:bodyPr>
            <a:normAutofit fontScale="85000" lnSpcReduction="10000"/>
          </a:bodyPr>
          <a:lstStyle/>
          <a:p>
            <a:r>
              <a:rPr lang="it-IT" dirty="0" smtClean="0"/>
              <a:t>Secondo il modello </a:t>
            </a:r>
            <a:r>
              <a:rPr lang="it-IT" dirty="0" err="1" smtClean="0"/>
              <a:t>DevOps</a:t>
            </a:r>
            <a:r>
              <a:rPr lang="it-IT" dirty="0" smtClean="0"/>
              <a:t>, i team dedicati a sviluppo e produzione non agiscono più separatamente. </a:t>
            </a:r>
          </a:p>
          <a:p>
            <a:r>
              <a:rPr lang="it-IT" dirty="0" smtClean="0"/>
              <a:t>In alcuni casi, al contrario, i due team vengono fusi in un'unità in cui i tecnici sono attivi lungo tutto il ciclo di vita dell'applicazione, da sviluppo e </a:t>
            </a:r>
            <a:r>
              <a:rPr lang="it-IT" dirty="0" err="1" smtClean="0"/>
              <a:t>testing</a:t>
            </a:r>
            <a:r>
              <a:rPr lang="it-IT" dirty="0" smtClean="0"/>
              <a:t> a distribuzione e produzione, e acquisiscono una serie di competenze non limitate da una singola funzione.</a:t>
            </a:r>
            <a:endParaRPr lang="it-IT" dirty="0"/>
          </a:p>
        </p:txBody>
      </p:sp>
      <p:sp>
        <p:nvSpPr>
          <p:cNvPr id="4" name="Segnaposto numero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it-IT" smtClean="0"/>
              <a:pPr marL="0" lvl="0" indent="0" algn="ctr" rtl="0">
                <a:spcBef>
                  <a:spcPts val="0"/>
                </a:spcBef>
                <a:spcAft>
                  <a:spcPts val="0"/>
                </a:spcAft>
                <a:buNone/>
              </a:pPr>
              <a:t>5</a:t>
            </a:fld>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84" name="Google Shape;84;p3"/>
          <p:cNvSpPr txBox="1">
            <a:spLocks noGrp="1"/>
          </p:cNvSpPr>
          <p:nvPr>
            <p:ph type="body" idx="1"/>
          </p:nvPr>
        </p:nvSpPr>
        <p:spPr>
          <a:xfrm>
            <a:off x="549600" y="1200149"/>
            <a:ext cx="7989716" cy="3244629"/>
          </a:xfrm>
          <a:prstGeom prst="rect">
            <a:avLst/>
          </a:prstGeom>
          <a:noFill/>
          <a:ln>
            <a:noFill/>
          </a:ln>
        </p:spPr>
        <p:txBody>
          <a:bodyPr spcFirstLastPara="1" wrap="square" lIns="91425" tIns="91425" rIns="91425" bIns="91425" anchor="t" anchorCtr="0">
            <a:normAutofit lnSpcReduction="10000"/>
          </a:bodyPr>
          <a:lstStyle/>
          <a:p>
            <a:pPr marL="76200" lvl="0" indent="0" algn="l" rtl="0">
              <a:lnSpc>
                <a:spcPct val="115000"/>
              </a:lnSpc>
              <a:spcBef>
                <a:spcPts val="600"/>
              </a:spcBef>
              <a:spcAft>
                <a:spcPts val="0"/>
              </a:spcAft>
              <a:buSzPct val="160000"/>
              <a:buNone/>
            </a:pPr>
            <a:r>
              <a:rPr lang="it-IT" b="1" dirty="0"/>
              <a:t>Database as a Service (DBaaS)</a:t>
            </a:r>
            <a:r>
              <a:rPr lang="it-IT" dirty="0"/>
              <a:t>: </a:t>
            </a:r>
            <a:endParaRPr dirty="0"/>
          </a:p>
          <a:p>
            <a:pPr marL="457200" lvl="0" indent="-381000" algn="l" rtl="0">
              <a:lnSpc>
                <a:spcPct val="115000"/>
              </a:lnSpc>
              <a:spcBef>
                <a:spcPts val="600"/>
              </a:spcBef>
              <a:spcAft>
                <a:spcPts val="0"/>
              </a:spcAft>
              <a:buSzPct val="160000"/>
              <a:buChar char="▪"/>
            </a:pPr>
            <a:r>
              <a:rPr lang="it-IT" dirty="0"/>
              <a:t>U</a:t>
            </a:r>
            <a:r>
              <a:rPr lang="it-IT" dirty="0" smtClean="0"/>
              <a:t>n'organizzazione </a:t>
            </a:r>
            <a:r>
              <a:rPr lang="it-IT" dirty="0"/>
              <a:t>stipula contratti con un provider di servizi cloud tramite un servizio di sottoscrizione a pagamento. </a:t>
            </a:r>
            <a:endParaRPr dirty="0"/>
          </a:p>
          <a:p>
            <a:pPr marL="457200" lvl="0" indent="-381000" algn="l" rtl="0">
              <a:lnSpc>
                <a:spcPct val="115000"/>
              </a:lnSpc>
              <a:spcBef>
                <a:spcPts val="600"/>
              </a:spcBef>
              <a:spcAft>
                <a:spcPts val="0"/>
              </a:spcAft>
              <a:buSzPct val="160000"/>
              <a:buChar char="▪"/>
            </a:pPr>
            <a:r>
              <a:rPr lang="it-IT" dirty="0"/>
              <a:t>Il service provider offre all'utente finale una vasta gamma di attività operative, di manutenzione, amministrazione e gestione dei database in tempo reale. </a:t>
            </a:r>
            <a:endParaRPr dirty="0"/>
          </a:p>
          <a:p>
            <a:pPr marL="457200" lvl="0" indent="0" algn="l" rtl="0">
              <a:lnSpc>
                <a:spcPct val="115000"/>
              </a:lnSpc>
              <a:spcBef>
                <a:spcPts val="600"/>
              </a:spcBef>
              <a:spcAft>
                <a:spcPts val="0"/>
              </a:spcAft>
              <a:buNone/>
            </a:pPr>
            <a:endParaRPr dirty="0"/>
          </a:p>
          <a:p>
            <a:pPr marL="457200" lvl="0" indent="-228600" algn="l" rtl="0">
              <a:lnSpc>
                <a:spcPct val="115000"/>
              </a:lnSpc>
              <a:spcBef>
                <a:spcPts val="600"/>
              </a:spcBef>
              <a:spcAft>
                <a:spcPts val="0"/>
              </a:spcAft>
              <a:buSzPct val="160000"/>
              <a:buNone/>
            </a:pPr>
            <a:endParaRPr dirty="0"/>
          </a:p>
        </p:txBody>
      </p:sp>
      <p:sp>
        <p:nvSpPr>
          <p:cNvPr id="85" name="Google Shape;85;p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84" name="Google Shape;84;p3"/>
          <p:cNvSpPr txBox="1">
            <a:spLocks noGrp="1"/>
          </p:cNvSpPr>
          <p:nvPr>
            <p:ph type="body" idx="1"/>
          </p:nvPr>
        </p:nvSpPr>
        <p:spPr>
          <a:xfrm>
            <a:off x="549600" y="1200149"/>
            <a:ext cx="7989716" cy="3244629"/>
          </a:xfrm>
          <a:prstGeom prst="rect">
            <a:avLst/>
          </a:prstGeom>
          <a:noFill/>
          <a:ln>
            <a:noFill/>
          </a:ln>
        </p:spPr>
        <p:txBody>
          <a:bodyPr spcFirstLastPara="1" wrap="square" lIns="91425" tIns="91425" rIns="91425" bIns="91425" anchor="t" anchorCtr="0">
            <a:normAutofit lnSpcReduction="10000"/>
          </a:bodyPr>
          <a:lstStyle/>
          <a:p>
            <a:pPr marL="76200" lvl="0" indent="0" algn="l" rtl="0">
              <a:lnSpc>
                <a:spcPct val="115000"/>
              </a:lnSpc>
              <a:spcBef>
                <a:spcPts val="600"/>
              </a:spcBef>
              <a:spcAft>
                <a:spcPts val="0"/>
              </a:spcAft>
              <a:buSzPct val="160000"/>
              <a:buNone/>
            </a:pPr>
            <a:r>
              <a:rPr lang="it-IT" b="1" dirty="0"/>
              <a:t>Database as a Service (DBaaS)</a:t>
            </a:r>
            <a:r>
              <a:rPr lang="it-IT" dirty="0"/>
              <a:t>: </a:t>
            </a:r>
            <a:endParaRPr dirty="0"/>
          </a:p>
          <a:p>
            <a:pPr marL="457200" lvl="0" indent="-381000" algn="l" rtl="0">
              <a:lnSpc>
                <a:spcPct val="115000"/>
              </a:lnSpc>
              <a:spcBef>
                <a:spcPts val="600"/>
              </a:spcBef>
              <a:spcAft>
                <a:spcPts val="0"/>
              </a:spcAft>
              <a:buSzPct val="160000"/>
              <a:buChar char="▪"/>
            </a:pPr>
            <a:r>
              <a:rPr lang="it-IT" dirty="0" smtClean="0"/>
              <a:t>Il </a:t>
            </a:r>
            <a:r>
              <a:rPr lang="it-IT" dirty="0"/>
              <a:t>database viene eseguito sull'infrastruttura del service provider. </a:t>
            </a:r>
            <a:endParaRPr lang="it-IT" dirty="0" smtClean="0"/>
          </a:p>
          <a:p>
            <a:pPr lvl="0">
              <a:buSzPct val="160000"/>
            </a:pPr>
            <a:r>
              <a:rPr lang="it-IT" dirty="0" smtClean="0"/>
              <a:t>Questo modello di utilizzo include in genere l'automazione nelle aree di </a:t>
            </a:r>
            <a:r>
              <a:rPr lang="it-IT" dirty="0" err="1" smtClean="0"/>
              <a:t>provisioning</a:t>
            </a:r>
            <a:r>
              <a:rPr lang="it-IT" dirty="0" smtClean="0"/>
              <a:t>, backup, ridimensionamento, disponibilità elevata, sicurezza, applicazione di patch e monitoraggio dello stato</a:t>
            </a:r>
            <a:endParaRPr dirty="0"/>
          </a:p>
          <a:p>
            <a:pPr marL="457200" lvl="0" indent="0" algn="l" rtl="0">
              <a:lnSpc>
                <a:spcPct val="115000"/>
              </a:lnSpc>
              <a:spcBef>
                <a:spcPts val="600"/>
              </a:spcBef>
              <a:spcAft>
                <a:spcPts val="0"/>
              </a:spcAft>
              <a:buNone/>
            </a:pPr>
            <a:endParaRPr dirty="0"/>
          </a:p>
          <a:p>
            <a:pPr marL="457200" lvl="0" indent="-228600" algn="l" rtl="0">
              <a:lnSpc>
                <a:spcPct val="115000"/>
              </a:lnSpc>
              <a:spcBef>
                <a:spcPts val="600"/>
              </a:spcBef>
              <a:spcAft>
                <a:spcPts val="0"/>
              </a:spcAft>
              <a:buSzPct val="160000"/>
              <a:buNone/>
            </a:pPr>
            <a:endParaRPr dirty="0"/>
          </a:p>
        </p:txBody>
      </p:sp>
      <p:sp>
        <p:nvSpPr>
          <p:cNvPr id="85" name="Google Shape;85;p3"/>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143c47543e_0_7"/>
          <p:cNvSpPr txBox="1">
            <a:spLocks noGrp="1"/>
          </p:cNvSpPr>
          <p:nvPr>
            <p:ph type="title"/>
          </p:nvPr>
        </p:nvSpPr>
        <p:spPr>
          <a:xfrm>
            <a:off x="549600" y="361375"/>
            <a:ext cx="6853800"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Database Cloud</a:t>
            </a:r>
            <a:endParaRPr/>
          </a:p>
        </p:txBody>
      </p:sp>
      <p:sp>
        <p:nvSpPr>
          <p:cNvPr id="92" name="Google Shape;92;g1143c47543e_0_7"/>
          <p:cNvSpPr txBox="1">
            <a:spLocks noGrp="1"/>
          </p:cNvSpPr>
          <p:nvPr>
            <p:ph type="body" idx="1"/>
          </p:nvPr>
        </p:nvSpPr>
        <p:spPr>
          <a:xfrm>
            <a:off x="549600" y="1200149"/>
            <a:ext cx="7989600" cy="3204873"/>
          </a:xfrm>
          <a:prstGeom prst="rect">
            <a:avLst/>
          </a:prstGeom>
          <a:noFill/>
          <a:ln>
            <a:noFill/>
          </a:ln>
        </p:spPr>
        <p:txBody>
          <a:bodyPr spcFirstLastPara="1" wrap="square" lIns="91425" tIns="91425" rIns="91425" bIns="91425" anchor="t" anchorCtr="0">
            <a:normAutofit/>
          </a:bodyPr>
          <a:lstStyle/>
          <a:p>
            <a:pPr marL="57913" lvl="0" indent="0" algn="l" rtl="0">
              <a:lnSpc>
                <a:spcPct val="115000"/>
              </a:lnSpc>
              <a:spcBef>
                <a:spcPts val="600"/>
              </a:spcBef>
              <a:spcAft>
                <a:spcPts val="0"/>
              </a:spcAft>
              <a:buSzPct val="160000"/>
              <a:buNone/>
            </a:pPr>
            <a:r>
              <a:rPr lang="it-IT" b="1" dirty="0"/>
              <a:t>Database as a Service (DBaaS)</a:t>
            </a:r>
            <a:r>
              <a:rPr lang="it-IT" dirty="0"/>
              <a:t>: </a:t>
            </a:r>
            <a:endParaRPr dirty="0"/>
          </a:p>
          <a:p>
            <a:pPr marL="457200" lvl="0" indent="-399287" algn="l" rtl="0">
              <a:lnSpc>
                <a:spcPct val="115000"/>
              </a:lnSpc>
              <a:spcBef>
                <a:spcPts val="600"/>
              </a:spcBef>
              <a:spcAft>
                <a:spcPts val="0"/>
              </a:spcAft>
              <a:buSzPct val="160000"/>
              <a:buChar char="▪"/>
            </a:pPr>
            <a:r>
              <a:rPr lang="it-IT" dirty="0"/>
              <a:t>Il modello DBaaS offre alle organizzazioni il massimo valore, consentendo loro di utilizzare la gestione dei database in outsourcing ottimizzata dall'automazione software piuttosto che assumere e gestire esperti di database interni.</a:t>
            </a:r>
            <a:endParaRPr dirty="0"/>
          </a:p>
          <a:p>
            <a:pPr marL="457200" lvl="0" indent="-228600" algn="l" rtl="0">
              <a:lnSpc>
                <a:spcPct val="115000"/>
              </a:lnSpc>
              <a:spcBef>
                <a:spcPts val="600"/>
              </a:spcBef>
              <a:spcAft>
                <a:spcPts val="0"/>
              </a:spcAft>
              <a:buSzPct val="160000"/>
              <a:buNone/>
            </a:pPr>
            <a:endParaRPr dirty="0"/>
          </a:p>
        </p:txBody>
      </p:sp>
      <p:sp>
        <p:nvSpPr>
          <p:cNvPr id="93" name="Google Shape;93;g1143c47543e_0_7"/>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549600" y="361375"/>
            <a:ext cx="6853923" cy="549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it-IT"/>
              <a:t>Vantaggi del database cloud</a:t>
            </a:r>
            <a:endParaRPr/>
          </a:p>
        </p:txBody>
      </p:sp>
      <p:sp>
        <p:nvSpPr>
          <p:cNvPr id="100" name="Google Shape;100;p4"/>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normAutofit fontScale="77500" lnSpcReduction="20000"/>
          </a:bodyPr>
          <a:lstStyle/>
          <a:p>
            <a:pPr marL="5862" lvl="0" indent="0" algn="l" rtl="0">
              <a:lnSpc>
                <a:spcPct val="115000"/>
              </a:lnSpc>
              <a:spcBef>
                <a:spcPts val="600"/>
              </a:spcBef>
              <a:spcAft>
                <a:spcPts val="0"/>
              </a:spcAft>
              <a:buSzPct val="307692"/>
              <a:buNone/>
            </a:pPr>
            <a:r>
              <a:rPr lang="it-IT" dirty="0">
                <a:latin typeface="Arial" pitchFamily="34" charset="0"/>
                <a:cs typeface="Arial" pitchFamily="34" charset="0"/>
              </a:rPr>
              <a:t>Migliore agilità e innovazione. </a:t>
            </a:r>
            <a:endParaRPr dirty="0">
              <a:latin typeface="Arial" pitchFamily="34" charset="0"/>
              <a:cs typeface="Arial" pitchFamily="34" charset="0"/>
            </a:endParaRPr>
          </a:p>
          <a:p>
            <a:pPr marL="348762" indent="-342900">
              <a:buSzPct val="100000"/>
              <a:buFont typeface="Wingdings" panose="05000000000000000000" pitchFamily="2" charset="2"/>
              <a:buChar char="§"/>
            </a:pPr>
            <a:r>
              <a:rPr lang="it-IT" dirty="0">
                <a:latin typeface="Arial" pitchFamily="34" charset="0"/>
                <a:cs typeface="Arial" pitchFamily="34" charset="0"/>
              </a:rPr>
              <a:t>I database cloud possono essere configurati molto rapidamente e ritirati in modo altrettanto celere</a:t>
            </a:r>
            <a:endParaRPr dirty="0">
              <a:latin typeface="Arial" pitchFamily="34" charset="0"/>
              <a:cs typeface="Arial" pitchFamily="34" charset="0"/>
            </a:endParaRPr>
          </a:p>
          <a:p>
            <a:pPr marL="348762" indent="-342900">
              <a:buSzPct val="100000"/>
              <a:buFont typeface="Wingdings" panose="05000000000000000000" pitchFamily="2" charset="2"/>
              <a:buChar char="§"/>
            </a:pPr>
            <a:r>
              <a:rPr lang="it-IT" dirty="0">
                <a:latin typeface="Arial" pitchFamily="34" charset="0"/>
                <a:cs typeface="Arial" pitchFamily="34" charset="0"/>
              </a:rPr>
              <a:t>Le nuove idee di business possono essere testate, convalidate e rese operative in modo semplice e veloce. </a:t>
            </a:r>
            <a:endParaRPr dirty="0">
              <a:latin typeface="Arial" pitchFamily="34" charset="0"/>
              <a:cs typeface="Arial" pitchFamily="34" charset="0"/>
            </a:endParaRPr>
          </a:p>
          <a:p>
            <a:pPr marL="348762" indent="-342900">
              <a:buSzPct val="100000"/>
              <a:buFont typeface="Wingdings" panose="05000000000000000000" pitchFamily="2" charset="2"/>
              <a:buChar char="§"/>
            </a:pPr>
            <a:r>
              <a:rPr lang="it-IT" dirty="0">
                <a:latin typeface="Arial" pitchFamily="34" charset="0"/>
                <a:cs typeface="Arial" pitchFamily="34" charset="0"/>
              </a:rPr>
              <a:t>Se l'organizzazione decide di non rendere operativo un progetto, può semplicemente abbandonare il progetto in questione (e il relativo database) e passare all'innovazione successiva.</a:t>
            </a:r>
            <a:endParaRPr dirty="0">
              <a:latin typeface="Arial" pitchFamily="34" charset="0"/>
              <a:cs typeface="Arial" pitchFamily="34" charset="0"/>
            </a:endParaRPr>
          </a:p>
          <a:p>
            <a:pPr marL="457200" lvl="0" indent="-228600" algn="l" rtl="0">
              <a:lnSpc>
                <a:spcPct val="115000"/>
              </a:lnSpc>
              <a:spcBef>
                <a:spcPts val="600"/>
              </a:spcBef>
              <a:spcAft>
                <a:spcPts val="0"/>
              </a:spcAft>
              <a:buSzPct val="307692"/>
              <a:buNone/>
            </a:pPr>
            <a:endParaRPr dirty="0"/>
          </a:p>
        </p:txBody>
      </p:sp>
      <p:sp>
        <p:nvSpPr>
          <p:cNvPr id="101" name="Google Shape;101;p4"/>
          <p:cNvSpPr txBox="1">
            <a:spLocks noGrp="1"/>
          </p:cNvSpPr>
          <p:nvPr>
            <p:ph type="sldNum" idx="12"/>
          </p:nvPr>
        </p:nvSpPr>
        <p:spPr>
          <a:xfrm>
            <a:off x="8046600" y="4593850"/>
            <a:ext cx="1097400" cy="549600"/>
          </a:xfrm>
          <a:prstGeom prst="rect">
            <a:avLst/>
          </a:prstGeom>
          <a:solidFill>
            <a:srgbClr val="D4D3D9"/>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it-IT"/>
              <a:pPr marL="0" lvl="0" indent="0" algn="ctr" rtl="0">
                <a:lnSpc>
                  <a:spcPct val="100000"/>
                </a:lnSpc>
                <a:spcBef>
                  <a:spcPts val="0"/>
                </a:spcBef>
                <a:spcAft>
                  <a:spcPts val="0"/>
                </a:spcAft>
                <a:buSzPts val="1300"/>
                <a:buNone/>
              </a:pPr>
              <a:t>9</a:t>
            </a:fld>
            <a:endParaRPr/>
          </a:p>
        </p:txBody>
      </p:sp>
    </p:spTree>
  </p:cSld>
  <p:clrMapOvr>
    <a:masterClrMapping/>
  </p:clrMapOvr>
</p:sld>
</file>

<file path=ppt/theme/theme1.xml><?xml version="1.0" encoding="utf-8"?>
<a:theme xmlns:a="http://schemas.openxmlformats.org/drawingml/2006/main" name="Tema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1528</Words>
  <Application>Microsoft Office PowerPoint</Application>
  <PresentationFormat>Presentazione su schermo (16:9)</PresentationFormat>
  <Paragraphs>170</Paragraphs>
  <Slides>37</Slides>
  <Notes>35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37</vt:i4>
      </vt:variant>
    </vt:vector>
  </HeadingPairs>
  <TitlesOfParts>
    <vt:vector size="44" baseType="lpstr">
      <vt:lpstr>Arial</vt:lpstr>
      <vt:lpstr>Encode Sans</vt:lpstr>
      <vt:lpstr>Encode Sans ExtraLight</vt:lpstr>
      <vt:lpstr>Wingdings</vt:lpstr>
      <vt:lpstr>Roboto</vt:lpstr>
      <vt:lpstr>Calibri</vt:lpstr>
      <vt:lpstr>Tema1</vt:lpstr>
      <vt:lpstr>Fondamenti di BASI DI DATI Prof. Iacobelli Cesare Il Cloud DB</vt:lpstr>
      <vt:lpstr>Database Cloud</vt:lpstr>
      <vt:lpstr>Database Cloud</vt:lpstr>
      <vt:lpstr>DevOps</vt:lpstr>
      <vt:lpstr>DevOps</vt:lpstr>
      <vt:lpstr>Database Cloud</vt:lpstr>
      <vt:lpstr>Database Cloud</vt:lpstr>
      <vt:lpstr>Database Cloud</vt:lpstr>
      <vt:lpstr>Vantaggi del database cloud</vt:lpstr>
      <vt:lpstr>Vantaggi del database cloud</vt:lpstr>
      <vt:lpstr>Vantaggi del database cloud</vt:lpstr>
      <vt:lpstr>Vantaggi del database cloud</vt:lpstr>
      <vt:lpstr>Vantaggi del database cloud</vt:lpstr>
      <vt:lpstr>Opzioni di gestione di database cloud disponibili</vt:lpstr>
      <vt:lpstr>Opzioni di gestione di database cloud disponibili</vt:lpstr>
      <vt:lpstr>Opzioni di gestione di database cloud disponibili</vt:lpstr>
      <vt:lpstr>Opzioni di gestione di database cloud disponibili</vt:lpstr>
      <vt:lpstr>Opzioni di gestione di database cloud disponibili</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Tipi di database cloud e passaggio al multi-modello</vt:lpstr>
      <vt:lpstr>Soluzioni di database cloud: cosa dovrebbe essere eseguito in cloud?</vt:lpstr>
      <vt:lpstr>Soluzioni di database cloud: cosa dovrebbe essere eseguito in cloud?</vt:lpstr>
      <vt:lpstr>Soluzioni di database cloud: cosa dovrebbe essere eseguito in cloud?</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lpstr>Il database relazionale del futuro: Database cloud con funzionalità di self-driving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Fondamenti di BASI DI DATI Prof. Iacobelli Cesare Il Cloud DB</dc:title>
  <dc:creator>Cesare Iacobelli</dc:creator>
  <cp:lastModifiedBy>hp</cp:lastModifiedBy>
  <cp:revision>13</cp:revision>
  <dcterms:created xsi:type="dcterms:W3CDTF">2020-11-18T07:50:10Z</dcterms:created>
  <dcterms:modified xsi:type="dcterms:W3CDTF">2022-03-07T20:50:12Z</dcterms:modified>
</cp:coreProperties>
</file>