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4" r:id="rId7"/>
    <p:sldId id="262" r:id="rId8"/>
    <p:sldId id="270" r:id="rId9"/>
    <p:sldId id="271" r:id="rId10"/>
    <p:sldId id="272" r:id="rId11"/>
    <p:sldId id="273" r:id="rId12"/>
    <p:sldId id="275" r:id="rId13"/>
    <p:sldId id="284" r:id="rId14"/>
    <p:sldId id="283" r:id="rId15"/>
    <p:sldId id="286" r:id="rId16"/>
    <p:sldId id="280" r:id="rId17"/>
    <p:sldId id="278" r:id="rId18"/>
    <p:sldId id="276" r:id="rId19"/>
    <p:sldId id="281" r:id="rId20"/>
    <p:sldId id="285" r:id="rId21"/>
    <p:sldId id="288" r:id="rId22"/>
    <p:sldId id="289" r:id="rId23"/>
    <p:sldId id="287" r:id="rId24"/>
    <p:sldId id="290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9A6D0-A003-0ABE-6D0D-00C56181AAEA}" v="427" dt="2024-03-02T14:49:5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965E3-DE9B-65EB-39EB-C2DE97D15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7396B1-9614-D23E-1523-22A1624B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57432-6A6A-A28E-76C7-F5BC9F73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1A407-2E04-843B-7FCF-187742BC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318B14-77AA-B291-2792-87CEF4E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2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5B113-C67C-C5F8-A0BE-21A7A09F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B90EF2-7BEE-DA44-2616-93E7B4FF7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0114F-6055-A6B1-9FD1-10E3E252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E29CDB-9A32-ED71-C9A2-A0790A6E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B570A-6E76-70A5-743C-DF0EB412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8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ACA8B8-D6F4-A8BD-154D-419A2D0E6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D273DE-A641-7F80-6E3F-09E57504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430915-4F71-94D0-CB7F-E0810B49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5D3FD-DD21-1D11-B3C8-2BBE34B5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E778C-F286-293C-7E15-347A2D7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4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23FE-1061-806D-1E3E-B91AE8EC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C4D4B-E2E6-769E-27A2-08D46F0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9B1EF-AF91-7783-BF7F-ABE28A8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DD11D0-33C7-16E3-C19D-CDC7AB2A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BD3A6-03C4-E796-8F56-2650204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2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0AFA8-A5C1-371D-90E9-59A277C3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735FFA-B74E-E45D-59BF-FB3AE722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E1632-76D6-0765-4EE4-C7E256B3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B389CB-05D1-A5BE-F657-816E11C4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E773AA-8B18-30CC-7D62-0FAF05C3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06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A011D-0B36-D10B-2569-BFF6AE8A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5E441-A89D-1405-DB3D-1A2BB37CB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A9156-8020-A31D-D340-0225623A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7C1DF0-2A92-743C-FEA4-CF6DF0B8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42DC5-916E-5F12-0C43-C2304F63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9DA8FB-E961-0A47-E9FF-C5359C1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5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52F0E-028A-7423-6F20-AED9E67A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DD711C-D45A-96BF-519E-36849DE7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EECDE-FB15-484A-FD86-E6306954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4D6D75-0371-0D0D-70C8-8A561C18F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CB2DB2-7482-2183-2499-7C82F133D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2F1DEB-4365-B73A-ECE7-94DC488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DCB21F3-5B80-2BB4-015D-8E72F10F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AA2E10-9C93-CC75-3DB9-D41D9593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6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82E3D-8B47-7AF6-215E-365D6E11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163C8B-EE6E-4814-B2EF-B7E9237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0E6B6-19C2-76A4-9A3B-C1467F6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C00F67-24CD-5F25-109E-A81894B9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70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EE2FF9-A97E-A4CA-F492-F56C819E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96B6F1-8B77-1410-CA41-04AABC6C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4B845C-2BDF-590B-FC0D-FA487B99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7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2F3FC-232F-4056-41C9-C6B03A29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81A22-3589-1403-47A4-7C3C8E12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235674-8DC7-BB7C-1622-1584CE5F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8D2B43-F9B1-A48D-7F5A-D42A3A9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D3D1B9-FA11-D2BF-B66D-677CCBED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6FA69-A684-5637-D57C-5B04559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7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EA994-98A1-32A6-9796-C81BF6B4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41CA0B-A20C-904C-5BAE-53EFDEAA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375A7-055A-2C2E-D13E-44B0A680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B06608-F806-6A22-2FD2-770F7325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702A0D-1D6D-3059-3B8B-334BCA2E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4CCD9-E37A-BFA5-0EBC-8B2D931D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96DB0F-8E10-FB7C-FD81-2DAED718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4A43EE-F56E-0222-8BF8-684A72B9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F4EDE-0427-9DE7-3BDE-FEDC190CE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537B-4D46-468A-BDD0-9D1637D05E2E}" type="datetimeFigureOut">
              <a:rPr lang="zh-TW" altLang="en-US" smtClean="0"/>
              <a:t>2024/3/2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B4F977-376E-D7EF-2706-F3901EF98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A95DEA-0228-863A-7871-B79528AF2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4CF12-1188-4FF1-82B2-907FF28555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204.038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model_doc/bert-japanese" TargetMode="External"/><Relationship Id="rId2" Type="http://schemas.openxmlformats.org/officeDocument/2006/relationships/hyperlink" Target="https://huggingface.co/rinna/japanese-hubert-bas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jonatasgrosman/wav2vec2-large-xlsr-53-japane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6E036-F49E-983F-D4A3-A9C155157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641" r="9641" b="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2AB768-6C0A-D778-5C2E-4625717A7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465" y="1746885"/>
            <a:ext cx="5991114" cy="1546428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日語發音矯正系統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6F22AF-D6AC-FA3F-3450-A2BD9BCB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4066532"/>
            <a:ext cx="5505449" cy="217974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410411036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施吉益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410411788 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陳緯榛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410410103 林聿朔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410410707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吳天宇</a:t>
            </a:r>
            <a:endParaRPr lang="en-US" altLang="zh-TW" sz="20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algn="l"/>
            <a:r>
              <a:rPr lang="en-US" altLang="zh-TW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410410137</a:t>
            </a:r>
            <a:r>
              <a:rPr lang="zh-TW" altLang="en-US" sz="20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蘇柏修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67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11/19-AI組-進度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語音辨識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音檔降噪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https://ar5iv.labs.arxiv.org/html/2204.03863</a:t>
            </a:r>
            <a:r>
              <a:rPr 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err="1">
                <a:solidFill>
                  <a:schemeClr val="bg1"/>
                </a:solidFill>
              </a:rPr>
              <a:t>學長姐當時留下來的音檔切割程式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增加前處理的方法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chemeClr val="bg1"/>
                </a:solidFill>
                <a:latin typeface="Microsoft JhengHei"/>
                <a:ea typeface="Microsoft JhengHei"/>
              </a:rPr>
              <a:t>HuBERT</a:t>
            </a:r>
            <a:endParaRPr lang="zh-TW" sz="4000" err="1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31763"/>
            <a:ext cx="9406666" cy="45058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決定使用pre-train model當作特徵提取的工具。</a:t>
            </a: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會使用Hubert做預測單字跟句子。</a:t>
            </a:r>
            <a:endParaRPr lang="zh-TW" sz="2000">
              <a:solidFill>
                <a:schemeClr val="bg1"/>
              </a:solidFill>
              <a:latin typeface="Microsoft JhengHei"/>
              <a:ea typeface="Microsoft JhengHei"/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確認要用單聲道，取樣率16000HZ。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目前問題: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音檔切割不完整，收錄的不完整。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語音轉為日文單字再轉羅馬拼音以做成input的label。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預訓練的資料集可能不足。</a:t>
            </a:r>
          </a:p>
          <a:p>
            <a:pPr marL="0" indent="0">
              <a:buNone/>
            </a:pP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研究</a:t>
            </a: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參考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:</a:t>
            </a:r>
            <a:endParaRPr lang="en-US" altLang="zh-TW" sz="2000">
              <a:solidFill>
                <a:schemeClr val="bg1"/>
              </a:solidFill>
              <a:latin typeface="Microsoft JhengHei"/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  <a:latin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 Speech Representation Learning</a:t>
            </a:r>
            <a:r>
              <a:rPr lang="en-US" altLang="zh-TW" sz="2000">
                <a:solidFill>
                  <a:schemeClr val="bg1"/>
                </a:solidFill>
                <a:latin typeface="Microsoft JhengHei"/>
              </a:rPr>
              <a:t>(https://ar5iv.labs.arxiv.org/html/2204.03863)</a:t>
            </a:r>
            <a:endParaRPr lang="zh-TW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805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+mj-lt"/>
              </a:rPr>
              <a:t>音檔切割程式</a:t>
            </a:r>
            <a:endParaRPr lang="zh-TW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131763"/>
            <a:ext cx="9406666" cy="450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342900" indent="-342900"/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會使用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目前問題:</a:t>
            </a:r>
          </a:p>
          <a:p>
            <a:pPr marL="457200" indent="-457200"/>
            <a:r>
              <a:rPr lang="zh-TW" altLang="en-US" sz="2000">
                <a:solidFill>
                  <a:schemeClr val="bg1"/>
                </a:solidFill>
              </a:rPr>
              <a:t>有時判斷會有問題，需手動調整</a:t>
            </a:r>
          </a:p>
          <a:p>
            <a:pPr marL="0" indent="0">
              <a:buNone/>
            </a:pPr>
            <a:endParaRPr lang="zh-TW" sz="20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3C1897-0DB5-FF5E-B9D0-54371C7D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54" y="3724650"/>
            <a:ext cx="9742311" cy="2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1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56126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12/3-系統系統組-進度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製作app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製作app手機頁面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       Api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       </a:t>
            </a:r>
            <a:r>
              <a:rPr lang="zh-CN" altLang="en-US" sz="2000">
                <a:solidFill>
                  <a:schemeClr val="bg1"/>
                </a:solidFill>
              </a:rPr>
              <a:t>前端處理(</a:t>
            </a:r>
            <a:r>
              <a:rPr lang="zh-CN" sz="1200">
                <a:solidFill>
                  <a:srgbClr val="DBDEE1"/>
                </a:solidFill>
                <a:ea typeface="+mn-lt"/>
                <a:cs typeface="+mn-lt"/>
              </a:rPr>
              <a:t>單聲道 採樣率16000hz</a:t>
            </a:r>
            <a:r>
              <a:rPr lang="zh-CN" alt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11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 err="1">
                <a:solidFill>
                  <a:schemeClr val="bg1"/>
                </a:solidFill>
                <a:latin typeface="微軟正黑體"/>
                <a:ea typeface="微軟正黑體"/>
              </a:rPr>
              <a:t>系統組</a:t>
            </a:r>
            <a: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  <a:t>-app</a:t>
            </a:r>
            <a:b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</a:br>
            <a:endParaRPr lang="en-US" altLang="zh-TW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 descr="一張含有 文字, 螢幕擷取畫面, 平面設計, 圖形 的圖片&#10;&#10;自動產生的描述">
            <a:extLst>
              <a:ext uri="{FF2B5EF4-FFF2-40B4-BE49-F238E27FC236}">
                <a16:creationId xmlns:a16="http://schemas.microsoft.com/office/drawing/2014/main" id="{9EC4A138-BCC9-983A-FE08-D34A9A48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" y="2483485"/>
            <a:ext cx="4316730" cy="2134870"/>
          </a:xfrm>
          <a:prstGeom prst="rect">
            <a:avLst/>
          </a:prstGeom>
        </p:spPr>
      </p:pic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399C43A-FD3D-0673-5433-FFE9E93F0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60" y="2078355"/>
            <a:ext cx="609600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7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微軟正黑體"/>
                <a:ea typeface="微軟正黑體"/>
              </a:rPr>
              <a:t>系統組-app頁面</a:t>
            </a:r>
            <a:br>
              <a:rPr lang="en-US" altLang="zh-TW" dirty="0">
                <a:latin typeface="微軟正黑體"/>
                <a:ea typeface="微軟正黑體"/>
              </a:rPr>
            </a:br>
            <a:endParaRPr lang="en-US" altLang="zh-TW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3" name="圖片 2" descr="一張含有 文字, 螢幕擷取畫面, 數字, 陳列 的圖片&#10;&#10;自動產生的描述">
            <a:extLst>
              <a:ext uri="{FF2B5EF4-FFF2-40B4-BE49-F238E27FC236}">
                <a16:creationId xmlns:a16="http://schemas.microsoft.com/office/drawing/2014/main" id="{5935EECF-9961-C886-96BC-1D8A75FC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63" y="2275840"/>
            <a:ext cx="5335675" cy="4114800"/>
          </a:xfrm>
          <a:prstGeom prst="rect">
            <a:avLst/>
          </a:prstGeom>
        </p:spPr>
      </p:pic>
      <p:pic>
        <p:nvPicPr>
          <p:cNvPr id="6" name="圖片 5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25B4ADC-60C1-4A8B-4CE7-7853664B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4" y="2275840"/>
            <a:ext cx="47353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12/3-AI組-進度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尋找更貼近日文的模型，改用日文的 tokenizer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研究vosk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Automatic Pronunciation Assessment using Self-Supervised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Speech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</a:t>
            </a:r>
            <a:r>
              <a:rPr lang="en-US" altLang="zh-TW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</a:t>
            </a:r>
            <a:r>
              <a:rPr lang="en-US" sz="2000">
                <a:solidFill>
                  <a:schemeClr val="bg1"/>
                </a:solidFill>
              </a:rPr>
              <a:t>(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https://ar5iv.labs.arxiv.org/html/2204.03863</a:t>
            </a:r>
            <a:r>
              <a:rPr lang="en-US" sz="200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err="1">
                <a:solidFill>
                  <a:schemeClr val="bg1"/>
                </a:solidFill>
              </a:rPr>
              <a:t>學長姐當時留下來的音檔切割程式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88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Microsoft JhengHei"/>
                <a:ea typeface="Microsoft JhengHei"/>
              </a:rPr>
              <a:t>Speech </a:t>
            </a:r>
            <a:r>
              <a:rPr lang="en-US" altLang="zh-TW" err="1">
                <a:solidFill>
                  <a:schemeClr val="bg1"/>
                </a:solidFill>
                <a:latin typeface="Microsoft JhengHei"/>
                <a:ea typeface="Microsoft JhengHei"/>
                <a:cs typeface="+mj-lt"/>
              </a:rPr>
              <a:t>R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ecognition&amp;split</a:t>
            </a:r>
            <a:endParaRPr lang="zh-TW" err="1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26C841-B0A6-EDD2-F0B8-751BE2CFB2D8}"/>
              </a:ext>
            </a:extLst>
          </p:cNvPr>
          <p:cNvSpPr txBox="1"/>
          <p:nvPr/>
        </p:nvSpPr>
        <p:spPr>
          <a:xfrm>
            <a:off x="1393902" y="2704170"/>
            <a:ext cx="856785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問題:</a:t>
            </a:r>
            <a:r>
              <a:rPr lang="af-ZA" sz="3600">
                <a:solidFill>
                  <a:schemeClr val="bg1"/>
                </a:solidFill>
                <a:ea typeface="+mn-lt"/>
                <a:cs typeface="+mn-lt"/>
              </a:rPr>
              <a:t>用 </a:t>
            </a:r>
            <a:r>
              <a:rPr lang="af-ZA" sz="3600" err="1">
                <a:solidFill>
                  <a:schemeClr val="bg1"/>
                </a:solidFill>
                <a:ea typeface="+mn-lt"/>
                <a:cs typeface="+mn-lt"/>
              </a:rPr>
              <a:t>vosk</a:t>
            </a:r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進行 </a:t>
            </a:r>
            <a:r>
              <a:rPr lang="af-ZA" sz="3600" err="1">
                <a:solidFill>
                  <a:schemeClr val="bg1"/>
                </a:solidFill>
                <a:ea typeface="+mn-lt"/>
                <a:cs typeface="+mn-lt"/>
              </a:rPr>
              <a:t>speech_recogntion</a:t>
            </a:r>
            <a:r>
              <a:rPr lang="zh-TW" altLang="af-ZA" sz="3600">
                <a:solidFill>
                  <a:schemeClr val="bg1"/>
                </a:solidFill>
                <a:ea typeface="+mn-lt"/>
                <a:cs typeface="+mn-lt"/>
              </a:rPr>
              <a:t>時，辨識學生音檔時辨識不准確，導致音檔切割不準確</a:t>
            </a:r>
            <a:endParaRPr lang="zh-TW" altLang="en-US" sz="3600">
              <a:solidFill>
                <a:schemeClr val="bg1"/>
              </a:solidFill>
            </a:endParaRPr>
          </a:p>
          <a:p>
            <a:r>
              <a:rPr lang="zh-TW" altLang="af-ZA" sz="3600">
                <a:solidFill>
                  <a:schemeClr val="bg1"/>
                </a:solidFill>
              </a:rPr>
              <a:t>可能原因: 音檔有雜音</a:t>
            </a:r>
          </a:p>
          <a:p>
            <a:endParaRPr lang="af-ZA" altLang="zh-TW">
              <a:solidFill>
                <a:srgbClr val="000000"/>
              </a:solidFill>
            </a:endParaRPr>
          </a:p>
          <a:p>
            <a:r>
              <a:rPr lang="af-ZA" altLang="zh-TW" err="1">
                <a:solidFill>
                  <a:srgbClr val="000000"/>
                </a:solidFill>
              </a:rPr>
              <a:t>用元</a:t>
            </a:r>
            <a:endParaRPr lang="af-ZA" altLang="zh-TW">
              <a:solidFill>
                <a:srgbClr val="000000"/>
              </a:solidFill>
            </a:endParaRPr>
          </a:p>
          <a:p>
            <a:endParaRPr lang="af-ZA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HuBERT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能使用 ASR微調 HuBERT到日文語音。</a:t>
            </a:r>
          </a:p>
          <a:p>
            <a:r>
              <a:rPr lang="zh-TW" altLang="en-US">
                <a:solidFill>
                  <a:schemeClr val="bg1"/>
                </a:solidFill>
              </a:rPr>
              <a:t>想改用 HuBERT base on Japanese，搭配日文的 tokenizer。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Colab上的 RAM不夠。</a:t>
            </a:r>
          </a:p>
          <a:p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羅馬拼音貌似沒辦法很好的表達日文句子的發音(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連音</a:t>
            </a:r>
            <a:r>
              <a:rPr lang="zh-TW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zh-TW" altLang="en-US">
                <a:solidFill>
                  <a:schemeClr val="bg1"/>
                </a:solidFill>
                <a:ea typeface="+mn-lt"/>
                <a:cs typeface="+mn-lt"/>
              </a:rPr>
              <a:t>。</a:t>
            </a:r>
            <a:endParaRPr lang="zh-TW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</a:rPr>
              <a:t>Model的 output架構，目前是只加 conv1D和 FC各一層，還未測試。</a:t>
            </a:r>
          </a:p>
          <a:p>
            <a:r>
              <a:rPr lang="zh-TW" altLang="en-US">
                <a:solidFill>
                  <a:schemeClr val="bg1"/>
                </a:solidFill>
              </a:rPr>
              <a:t>日文 tokenizer有4000個 token，怕有運算上的問題。</a:t>
            </a: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</a:p>
          <a:p>
            <a:r>
              <a:rPr lang="zh-TW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japanese-hubert-base</a:t>
            </a:r>
          </a:p>
          <a:p>
            <a:r>
              <a:rPr lang="en-US" altLang="zh-TW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tokenizer</a:t>
            </a:r>
            <a:endParaRPr lang="zh-TW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6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9621369" cy="1325563"/>
          </a:xfrm>
        </p:spPr>
        <p:txBody>
          <a:bodyPr anchor="b">
            <a:normAutofit/>
          </a:bodyPr>
          <a:lstStyle/>
          <a:p>
            <a:r>
              <a:rPr lang="en-US" altLang="zh-TW">
                <a:solidFill>
                  <a:schemeClr val="bg1"/>
                </a:solidFill>
                <a:latin typeface="微軟正黑體"/>
                <a:ea typeface="微軟正黑體"/>
              </a:rPr>
              <a:t>AI流程圖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26C841-B0A6-EDD2-F0B8-751BE2CFB2D8}"/>
              </a:ext>
            </a:extLst>
          </p:cNvPr>
          <p:cNvSpPr txBox="1"/>
          <p:nvPr/>
        </p:nvSpPr>
        <p:spPr>
          <a:xfrm>
            <a:off x="1068659" y="2620535"/>
            <a:ext cx="1209377" cy="93322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音檔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957DB6-3380-0A73-5807-D0EF4EBD5E0E}"/>
              </a:ext>
            </a:extLst>
          </p:cNvPr>
          <p:cNvSpPr txBox="1"/>
          <p:nvPr/>
        </p:nvSpPr>
        <p:spPr>
          <a:xfrm>
            <a:off x="3330521" y="2627657"/>
            <a:ext cx="1774903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前處理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82C341-B08A-B5B4-AC8E-9F07941B8B38}"/>
              </a:ext>
            </a:extLst>
          </p:cNvPr>
          <p:cNvSpPr txBox="1"/>
          <p:nvPr/>
        </p:nvSpPr>
        <p:spPr>
          <a:xfrm>
            <a:off x="6336282" y="2623553"/>
            <a:ext cx="4586118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Speech_Recognition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04BBC3-8D87-80D7-C1F2-A2391D8D4CFB}"/>
              </a:ext>
            </a:extLst>
          </p:cNvPr>
          <p:cNvSpPr txBox="1"/>
          <p:nvPr/>
        </p:nvSpPr>
        <p:spPr>
          <a:xfrm>
            <a:off x="2109438" y="4479072"/>
            <a:ext cx="1793487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Hubert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1AEA45B-6396-9B4F-7189-12C3EE75684A}"/>
              </a:ext>
            </a:extLst>
          </p:cNvPr>
          <p:cNvSpPr txBox="1"/>
          <p:nvPr/>
        </p:nvSpPr>
        <p:spPr>
          <a:xfrm>
            <a:off x="5342930" y="4482090"/>
            <a:ext cx="3642731" cy="923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 sz="3600">
                <a:solidFill>
                  <a:schemeClr val="bg1"/>
                </a:solidFill>
              </a:rPr>
              <a:t>Scoring Module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7C11C0-3B76-C0D6-68F8-D41C5361A693}"/>
              </a:ext>
            </a:extLst>
          </p:cNvPr>
          <p:cNvSpPr txBox="1"/>
          <p:nvPr/>
        </p:nvSpPr>
        <p:spPr>
          <a:xfrm>
            <a:off x="9211703" y="4573568"/>
            <a:ext cx="2032081" cy="646331"/>
          </a:xfrm>
          <a:prstGeom prst="rect">
            <a:avLst/>
          </a:prstGeom>
          <a:noFill/>
          <a:ln w="571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af-ZA">
                <a:solidFill>
                  <a:schemeClr val="bg1"/>
                </a:solidFill>
              </a:rPr>
              <a:t>Output: 評分結果</a:t>
            </a:r>
          </a:p>
          <a:p>
            <a:endParaRPr lang="af-ZA" altLang="zh-TW">
              <a:solidFill>
                <a:srgbClr val="00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501FEF4-E92B-1947-22BE-F95D945C4D17}"/>
              </a:ext>
            </a:extLst>
          </p:cNvPr>
          <p:cNvCxnSpPr/>
          <p:nvPr/>
        </p:nvCxnSpPr>
        <p:spPr>
          <a:xfrm>
            <a:off x="2323122" y="3036848"/>
            <a:ext cx="945537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D003E6-5B2A-8657-C8AD-1D365AA5A0BD}"/>
              </a:ext>
            </a:extLst>
          </p:cNvPr>
          <p:cNvCxnSpPr>
            <a:cxnSpLocks/>
          </p:cNvCxnSpPr>
          <p:nvPr/>
        </p:nvCxnSpPr>
        <p:spPr>
          <a:xfrm>
            <a:off x="5192510" y="3026951"/>
            <a:ext cx="1057773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590A9-0FAB-0F61-BDEC-8897E8308615}"/>
              </a:ext>
            </a:extLst>
          </p:cNvPr>
          <p:cNvCxnSpPr>
            <a:cxnSpLocks/>
          </p:cNvCxnSpPr>
          <p:nvPr/>
        </p:nvCxnSpPr>
        <p:spPr>
          <a:xfrm flipV="1">
            <a:off x="3980599" y="4944117"/>
            <a:ext cx="1286349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FE753A-7B1D-D2F0-8920-73DB91D4D699}"/>
              </a:ext>
            </a:extLst>
          </p:cNvPr>
          <p:cNvSpPr txBox="1"/>
          <p:nvPr/>
        </p:nvSpPr>
        <p:spPr>
          <a:xfrm>
            <a:off x="123701" y="2561219"/>
            <a:ext cx="99703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20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B45F590-7C65-E87E-B67A-289E36BB436D}"/>
              </a:ext>
            </a:extLst>
          </p:cNvPr>
          <p:cNvCxnSpPr>
            <a:cxnSpLocks/>
          </p:cNvCxnSpPr>
          <p:nvPr/>
        </p:nvCxnSpPr>
        <p:spPr>
          <a:xfrm>
            <a:off x="9112814" y="4940399"/>
            <a:ext cx="2745059" cy="130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B20DE57-F6D8-69E0-9A6D-7BCD9D671B96}"/>
              </a:ext>
            </a:extLst>
          </p:cNvPr>
          <p:cNvCxnSpPr>
            <a:cxnSpLocks/>
          </p:cNvCxnSpPr>
          <p:nvPr/>
        </p:nvCxnSpPr>
        <p:spPr>
          <a:xfrm flipV="1">
            <a:off x="858982" y="5351789"/>
            <a:ext cx="1212731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4E391EE-516D-23BD-2619-936BEDDB4C97}"/>
              </a:ext>
            </a:extLst>
          </p:cNvPr>
          <p:cNvCxnSpPr>
            <a:cxnSpLocks/>
          </p:cNvCxnSpPr>
          <p:nvPr/>
        </p:nvCxnSpPr>
        <p:spPr>
          <a:xfrm flipV="1">
            <a:off x="860068" y="4525102"/>
            <a:ext cx="1212731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5256FA-3726-63FE-E029-EDAE94050455}"/>
              </a:ext>
            </a:extLst>
          </p:cNvPr>
          <p:cNvCxnSpPr>
            <a:cxnSpLocks/>
          </p:cNvCxnSpPr>
          <p:nvPr/>
        </p:nvCxnSpPr>
        <p:spPr>
          <a:xfrm>
            <a:off x="10892665" y="3086327"/>
            <a:ext cx="1166630" cy="43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18D5A79-47A1-0134-14AE-53D8A0EC2877}"/>
              </a:ext>
            </a:extLst>
          </p:cNvPr>
          <p:cNvCxnSpPr>
            <a:cxnSpLocks/>
          </p:cNvCxnSpPr>
          <p:nvPr/>
        </p:nvCxnSpPr>
        <p:spPr>
          <a:xfrm flipV="1">
            <a:off x="167460" y="3029583"/>
            <a:ext cx="840059" cy="55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05DB244-57ED-B815-8556-31763CA8902F}"/>
              </a:ext>
            </a:extLst>
          </p:cNvPr>
          <p:cNvSpPr txBox="1"/>
          <p:nvPr/>
        </p:nvSpPr>
        <p:spPr>
          <a:xfrm>
            <a:off x="858487" y="4166259"/>
            <a:ext cx="18852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乾淨音檔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CEB30F2-9BBD-CDA0-64EB-0209887D148B}"/>
              </a:ext>
            </a:extLst>
          </p:cNvPr>
          <p:cNvSpPr txBox="1"/>
          <p:nvPr/>
        </p:nvSpPr>
        <p:spPr>
          <a:xfrm>
            <a:off x="856012" y="4950525"/>
            <a:ext cx="1212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</a:rPr>
              <a:t>文字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AA8220-F869-1677-F61B-8CF01B54F380}"/>
              </a:ext>
            </a:extLst>
          </p:cNvPr>
          <p:cNvSpPr txBox="1"/>
          <p:nvPr/>
        </p:nvSpPr>
        <p:spPr>
          <a:xfrm>
            <a:off x="11197441" y="2721428"/>
            <a:ext cx="71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solidFill>
                  <a:srgbClr val="FFFFFF"/>
                </a:solidFill>
              </a:rPr>
              <a:t>文字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E3D7017-E192-4772-7687-E7F115BCF5EA}"/>
              </a:ext>
            </a:extLst>
          </p:cNvPr>
          <p:cNvSpPr txBox="1"/>
          <p:nvPr/>
        </p:nvSpPr>
        <p:spPr>
          <a:xfrm>
            <a:off x="3975759" y="4529940"/>
            <a:ext cx="1140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語音特徵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28E8303-CB80-DFBA-9653-205AD98358D5}"/>
              </a:ext>
            </a:extLst>
          </p:cNvPr>
          <p:cNvSpPr txBox="1"/>
          <p:nvPr/>
        </p:nvSpPr>
        <p:spPr>
          <a:xfrm>
            <a:off x="5153396" y="2632363"/>
            <a:ext cx="11454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乾淨聲音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9F47D15-215F-12E1-0A2C-1CAB38B10474}"/>
              </a:ext>
            </a:extLst>
          </p:cNvPr>
          <p:cNvSpPr txBox="1"/>
          <p:nvPr/>
        </p:nvSpPr>
        <p:spPr>
          <a:xfrm>
            <a:off x="6464630" y="6095998"/>
            <a:ext cx="5593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>
                <a:solidFill>
                  <a:schemeClr val="bg1"/>
                </a:solidFill>
              </a:rPr>
              <a:t>HuBERT 訓練時，需要文字轉換的 id當作 label</a:t>
            </a:r>
          </a:p>
          <a:p>
            <a:pPr marL="285750" indent="-285750">
              <a:buFont typeface="Arial"/>
              <a:buChar char="•"/>
            </a:pP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Scoring </a:t>
            </a:r>
            <a:r>
              <a:rPr lang="en-US" altLang="zh-TW">
                <a:solidFill>
                  <a:schemeClr val="bg1"/>
                </a:solidFill>
                <a:latin typeface="Microsoft JhengHei"/>
                <a:ea typeface="Microsoft JhengHei"/>
              </a:rPr>
              <a:t>M</a:t>
            </a: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odule訓練時，需要人為給分的 label</a:t>
            </a:r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3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前次討論問題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1.</a:t>
            </a:r>
            <a:r>
              <a:rPr lang="zh-TW" altLang="en-US" sz="2000">
                <a:solidFill>
                  <a:schemeClr val="bg1"/>
                </a:solidFill>
              </a:rPr>
              <a:t>系統組使用</a:t>
            </a:r>
            <a:r>
              <a:rPr lang="en-US" altLang="zh-TW" sz="2000">
                <a:solidFill>
                  <a:schemeClr val="bg1"/>
                </a:solidFill>
              </a:rPr>
              <a:t>flask</a:t>
            </a:r>
            <a:r>
              <a:rPr lang="zh-TW" altLang="en-US" sz="2000">
                <a:solidFill>
                  <a:schemeClr val="bg1"/>
                </a:solidFill>
              </a:rPr>
              <a:t>將造成未來串接困難，需改為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2.</a:t>
            </a:r>
            <a:r>
              <a:rPr lang="zh-TW" altLang="en-US" sz="2000">
                <a:solidFill>
                  <a:schemeClr val="bg1"/>
                </a:solidFill>
              </a:rPr>
              <a:t>系統組先做成網頁再包成</a:t>
            </a:r>
            <a:r>
              <a:rPr lang="en-US" altLang="zh-TW" sz="2000">
                <a:solidFill>
                  <a:schemeClr val="bg1"/>
                </a:solidFill>
              </a:rPr>
              <a:t>app</a:t>
            </a:r>
            <a:r>
              <a:rPr lang="zh-TW" altLang="en-US" sz="2000">
                <a:solidFill>
                  <a:schemeClr val="bg1"/>
                </a:solidFill>
              </a:rPr>
              <a:t>，如蝦皮購物。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3.AI</a:t>
            </a:r>
            <a:r>
              <a:rPr lang="zh-TW" altLang="en-US" sz="2000">
                <a:solidFill>
                  <a:schemeClr val="bg1"/>
                </a:solidFill>
              </a:rPr>
              <a:t>組與系統組串接需決定輸出型態。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4.AI</a:t>
            </a:r>
            <a:r>
              <a:rPr lang="zh-TW" altLang="en-US" sz="2000">
                <a:solidFill>
                  <a:schemeClr val="bg1"/>
                </a:solidFill>
              </a:rPr>
              <a:t>組降噪模型可考慮直接套用現有資源，降噪只是輔助。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5.</a:t>
            </a:r>
            <a:r>
              <a:rPr lang="zh-TW" altLang="en-US" sz="2000">
                <a:solidFill>
                  <a:schemeClr val="bg1"/>
                </a:solidFill>
              </a:rPr>
              <a:t>開發環境問題。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6.</a:t>
            </a:r>
            <a:r>
              <a:rPr lang="zh-TW" altLang="en-US" sz="2000">
                <a:solidFill>
                  <a:schemeClr val="bg1"/>
                </a:solidFill>
              </a:rPr>
              <a:t>整體目標及方向，注意不要離題。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7.</a:t>
            </a:r>
            <a:r>
              <a:rPr lang="zh-TW" altLang="en-US" sz="2000">
                <a:solidFill>
                  <a:schemeClr val="bg1"/>
                </a:solidFill>
              </a:rPr>
              <a:t>有模型訓練需求可搭配學校顯卡硬體。</a:t>
            </a:r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000">
                <a:solidFill>
                  <a:schemeClr val="bg1"/>
                </a:solidFill>
              </a:rPr>
              <a:t>8.</a:t>
            </a:r>
            <a:r>
              <a:rPr lang="zh-TW" altLang="en-US" sz="2000">
                <a:solidFill>
                  <a:schemeClr val="bg1"/>
                </a:solidFill>
              </a:rPr>
              <a:t>發音相似度辨識問題。</a:t>
            </a:r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甘特圖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125F1B5-9C9A-7776-B8DF-12AF481E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2029173"/>
            <a:ext cx="10678160" cy="4716402"/>
          </a:xfrm>
        </p:spPr>
      </p:pic>
    </p:spTree>
    <p:extLst>
      <p:ext uri="{BB962C8B-B14F-4D97-AF65-F5344CB8AC3E}">
        <p14:creationId xmlns:p14="http://schemas.microsoft.com/office/powerpoint/2010/main" val="423975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2/24-AI組-進度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722351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尋找額外的自監督模型(wav2vec 2)當作特徵提取的工具作為備案</a:t>
            </a:r>
            <a:endParaRPr lang="en-US" alt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比vosk更好的語音辨識模型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bg1"/>
                </a:solidFill>
              </a:rPr>
              <a:t>研究評分模型建立的方法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  <a:latin typeface="Microsoft JhengHei"/>
                <a:ea typeface="Microsoft JhengHei"/>
              </a:rPr>
              <a:t>會藉由評分模型的準確度來比較wav2vec</a:t>
            </a:r>
            <a:r>
              <a:rPr lang="zh-TW" altLang="en-US" sz="2000" dirty="0">
                <a:solidFill>
                  <a:schemeClr val="bg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"/>
                <a:ea typeface="Microsoft JhengHei"/>
              </a:rPr>
              <a:t>2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與hubert哪個模型提取特徵的表現比較好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540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Wav2vec 2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配合對應的process用學校語音進行微調。</a:t>
            </a:r>
            <a:endParaRPr lang="zh-TW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可能因為訓練資料不夠導致</a:t>
            </a:r>
            <a:r>
              <a:rPr lang="zh-TW">
                <a:solidFill>
                  <a:schemeClr val="bg1"/>
                </a:solidFill>
                <a:latin typeface="Microsoft JhengHei"/>
                <a:ea typeface="Microsoft JhengHei"/>
              </a:rPr>
              <a:t>評分準確性</a:t>
            </a:r>
            <a:r>
              <a:rPr lang="zh-TW" altLang="en-US">
                <a:solidFill>
                  <a:schemeClr val="bg1"/>
                </a:solidFill>
                <a:latin typeface="Microsoft JhengHei"/>
                <a:ea typeface="Microsoft JhengHei"/>
              </a:rPr>
              <a:t>降低</a:t>
            </a:r>
            <a:endParaRPr lang="zh-TW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</a:p>
          <a:p>
            <a:r>
              <a:rPr lang="en-US" altLang="zh-TW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wav2vec2</a:t>
            </a:r>
            <a:endParaRPr lang="zh-TW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9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3/2-AI組-進度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  <a:endParaRPr lang="zh-TW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架構評分模型(BLSTM)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研究whisper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正在研究: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讀取訓練音檔、文字和分數的方式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未來想法: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與系統組討論連接API的方式</a:t>
            </a:r>
            <a:endParaRPr lang="zh-TW" alt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99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6112114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微軟正黑體"/>
                <a:ea typeface="微軟正黑體"/>
              </a:rPr>
              <a:t>BLSTM</a:t>
            </a:r>
            <a:endParaRPr lang="zh-TW" altLang="en-US" sz="3000">
              <a:solidFill>
                <a:schemeClr val="bg1"/>
              </a:solidFill>
              <a:latin typeface="微軟正黑體"/>
              <a:ea typeface="微軟正黑體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94F256-4FB2-8F40-242A-DDE997FF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8" y="2261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目前進度: </a:t>
            </a:r>
          </a:p>
          <a:p>
            <a:r>
              <a:rPr lang="zh-TW" altLang="en-US">
                <a:solidFill>
                  <a:schemeClr val="bg1"/>
                </a:solidFill>
              </a:rPr>
              <a:t>能夠接收hubert的transformer layer的輸出作為語音特徵輸入，</a:t>
            </a:r>
            <a:endParaRPr lang="zh-TW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  並輸出評分</a:t>
            </a:r>
            <a:endParaRPr lang="zh-TW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目前問題: </a:t>
            </a:r>
          </a:p>
          <a:p>
            <a:r>
              <a:rPr lang="zh-TW" altLang="en-US">
                <a:solidFill>
                  <a:schemeClr val="bg1"/>
                </a:solidFill>
              </a:rPr>
              <a:t>Embedding的方面不是很清楚其運作方式</a:t>
            </a:r>
            <a:endParaRPr lang="zh-TW" altLang="en-US" dirty="0">
              <a:solidFill>
                <a:schemeClr val="bg1"/>
              </a:solidFill>
            </a:endParaRPr>
          </a:p>
          <a:p>
            <a:r>
              <a:rPr lang="zh-TW" altLang="en-US">
                <a:solidFill>
                  <a:schemeClr val="bg1"/>
                </a:solidFill>
              </a:rPr>
              <a:t>評分模型對於音檔的輸入總是輸出一樣的分數，估計是訓練資料不足</a:t>
            </a:r>
            <a:endParaRPr lang="zh-TW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</a:rPr>
              <a:t>研究參考: </a:t>
            </a:r>
            <a:endParaRPr lang="zh-TW">
              <a:solidFill>
                <a:schemeClr val="bg1"/>
              </a:solidFill>
            </a:endParaRPr>
          </a:p>
          <a:p>
            <a:endParaRPr lang="zh-TW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zh-TW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14469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系統組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583" y="2362577"/>
            <a:ext cx="4564030" cy="36638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捨棄舊有介面變更思路，重新以</a:t>
            </a:r>
            <a:r>
              <a:rPr lang="en-US" altLang="zh-TW" sz="2000">
                <a:solidFill>
                  <a:schemeClr val="bg1"/>
                </a:solidFill>
              </a:rPr>
              <a:t>python</a:t>
            </a:r>
            <a:r>
              <a:rPr lang="zh-TW" altLang="en-US" sz="2000">
                <a:solidFill>
                  <a:schemeClr val="bg1"/>
                </a:solidFill>
              </a:rPr>
              <a:t>設計網頁。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與</a:t>
            </a:r>
            <a:r>
              <a:rPr lang="en-US" altLang="zh-TW" sz="2000">
                <a:solidFill>
                  <a:schemeClr val="bg1"/>
                </a:solidFill>
              </a:rPr>
              <a:t>AI</a:t>
            </a:r>
            <a:r>
              <a:rPr lang="zh-TW" altLang="en-US" sz="2000">
                <a:solidFill>
                  <a:schemeClr val="bg1"/>
                </a:solidFill>
              </a:rPr>
              <a:t>組確認輸出變數型態</a:t>
            </a:r>
            <a:r>
              <a:rPr lang="en-US" altLang="zh-TW" sz="2000">
                <a:solidFill>
                  <a:schemeClr val="bg1"/>
                </a:solidFill>
              </a:rPr>
              <a:t>(</a:t>
            </a:r>
            <a:r>
              <a:rPr lang="zh-TW" altLang="en-US" sz="2000">
                <a:solidFill>
                  <a:schemeClr val="bg1"/>
                </a:solidFill>
              </a:rPr>
              <a:t>數字</a:t>
            </a:r>
            <a:r>
              <a:rPr lang="en-US" altLang="zh-TW" sz="2000">
                <a:solidFill>
                  <a:schemeClr val="bg1"/>
                </a:solidFill>
              </a:rPr>
              <a:t>)</a:t>
            </a:r>
            <a:r>
              <a:rPr lang="zh-TW" altLang="en-US" sz="2000">
                <a:solidFill>
                  <a:schemeClr val="bg1"/>
                </a:solidFill>
              </a:rPr>
              <a:t>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研究</a:t>
            </a:r>
            <a:r>
              <a:rPr lang="en-US" altLang="zh-TW" sz="2000">
                <a:solidFill>
                  <a:schemeClr val="bg1"/>
                </a:solidFill>
              </a:rPr>
              <a:t>API</a:t>
            </a:r>
            <a:r>
              <a:rPr lang="zh-TW" altLang="en-US" sz="2000">
                <a:solidFill>
                  <a:schemeClr val="bg1"/>
                </a:solidFill>
              </a:rPr>
              <a:t>串接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學習及參考學長姐程式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000" err="1">
                <a:solidFill>
                  <a:schemeClr val="bg1"/>
                </a:solidFill>
              </a:rPr>
              <a:t>如何將使用者錄的音檔送給AI組進行辨識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8940184-8989-5AC0-A52E-6AD9A3D80DB0}"/>
              </a:ext>
            </a:extLst>
          </p:cNvPr>
          <p:cNvGrpSpPr/>
          <p:nvPr/>
        </p:nvGrpSpPr>
        <p:grpSpPr>
          <a:xfrm>
            <a:off x="7886129" y="1206453"/>
            <a:ext cx="2913204" cy="4819978"/>
            <a:chOff x="8245220" y="1332706"/>
            <a:chExt cx="2913204" cy="481997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F5937CC-6024-E473-B658-5AE617485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690" t="1495" r="23002" b="1230"/>
            <a:stretch/>
          </p:blipFill>
          <p:spPr>
            <a:xfrm>
              <a:off x="8245220" y="1332706"/>
              <a:ext cx="2913204" cy="4819978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AB934-C830-F17F-13E2-30276B231BB8}"/>
                </a:ext>
              </a:extLst>
            </p:cNvPr>
            <p:cNvSpPr>
              <a:spLocks/>
            </p:cNvSpPr>
            <p:nvPr/>
          </p:nvSpPr>
          <p:spPr>
            <a:xfrm>
              <a:off x="8912575" y="2039204"/>
              <a:ext cx="1585928" cy="3624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BEB1D0-79E6-81C6-6978-823F9D623FBD}"/>
                </a:ext>
              </a:extLst>
            </p:cNvPr>
            <p:cNvSpPr>
              <a:spLocks/>
            </p:cNvSpPr>
            <p:nvPr/>
          </p:nvSpPr>
          <p:spPr>
            <a:xfrm>
              <a:off x="8860379" y="2284835"/>
              <a:ext cx="1682885" cy="4487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774F93-B7D4-B49A-4A73-452D51B9B233}"/>
                </a:ext>
              </a:extLst>
            </p:cNvPr>
            <p:cNvSpPr txBox="1">
              <a:spLocks/>
            </p:cNvSpPr>
            <p:nvPr/>
          </p:nvSpPr>
          <p:spPr>
            <a:xfrm>
              <a:off x="8876443" y="232453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標題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FCA1234-4223-7A4B-999D-EF56D0939919}"/>
                </a:ext>
              </a:extLst>
            </p:cNvPr>
            <p:cNvSpPr>
              <a:spLocks/>
            </p:cNvSpPr>
            <p:nvPr/>
          </p:nvSpPr>
          <p:spPr>
            <a:xfrm>
              <a:off x="8857185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A711BDE-9DC7-11E2-B3D0-A04B7094CDAC}"/>
                </a:ext>
              </a:extLst>
            </p:cNvPr>
            <p:cNvSpPr>
              <a:spLocks/>
            </p:cNvSpPr>
            <p:nvPr/>
          </p:nvSpPr>
          <p:spPr>
            <a:xfrm>
              <a:off x="9456219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4120E2-C5E0-CC30-51CA-181DFC26BC39}"/>
                </a:ext>
              </a:extLst>
            </p:cNvPr>
            <p:cNvSpPr>
              <a:spLocks/>
            </p:cNvSpPr>
            <p:nvPr/>
          </p:nvSpPr>
          <p:spPr>
            <a:xfrm>
              <a:off x="10055253" y="2979199"/>
              <a:ext cx="491203" cy="296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63812EC-4FA4-FCAF-D811-81E26B13FCE4}"/>
                </a:ext>
              </a:extLst>
            </p:cNvPr>
            <p:cNvSpPr txBox="1">
              <a:spLocks/>
            </p:cNvSpPr>
            <p:nvPr/>
          </p:nvSpPr>
          <p:spPr>
            <a:xfrm>
              <a:off x="8858434" y="2997885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方法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9401907-D4F2-DC3B-FC5B-FE081709F27A}"/>
                </a:ext>
              </a:extLst>
            </p:cNvPr>
            <p:cNvSpPr txBox="1">
              <a:spLocks/>
            </p:cNvSpPr>
            <p:nvPr/>
          </p:nvSpPr>
          <p:spPr>
            <a:xfrm>
              <a:off x="9456219" y="2989106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字表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DECB7E4-A062-A494-E981-6CABBAF43FD8}"/>
                </a:ext>
              </a:extLst>
            </p:cNvPr>
            <p:cNvSpPr txBox="1">
              <a:spLocks/>
            </p:cNvSpPr>
            <p:nvPr/>
          </p:nvSpPr>
          <p:spPr>
            <a:xfrm>
              <a:off x="10054003" y="2996454"/>
              <a:ext cx="889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/>
                <a:t>開始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2168BD5-8919-F253-B7A0-8E1685BA2014}"/>
                </a:ext>
              </a:extLst>
            </p:cNvPr>
            <p:cNvSpPr>
              <a:spLocks/>
            </p:cNvSpPr>
            <p:nvPr/>
          </p:nvSpPr>
          <p:spPr>
            <a:xfrm>
              <a:off x="8857185" y="3663950"/>
              <a:ext cx="1695450" cy="1695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4E925AD-A2F0-6710-3595-48A7B82FB271}"/>
                </a:ext>
              </a:extLst>
            </p:cNvPr>
            <p:cNvSpPr txBox="1">
              <a:spLocks/>
            </p:cNvSpPr>
            <p:nvPr/>
          </p:nvSpPr>
          <p:spPr>
            <a:xfrm>
              <a:off x="9399036" y="4327009"/>
              <a:ext cx="696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/>
                <a:t>內容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87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85584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進度與問題 </a:t>
            </a:r>
            <a:r>
              <a:rPr lang="en-US" altLang="zh-TW">
                <a:solidFill>
                  <a:schemeClr val="bg1"/>
                </a:solidFill>
              </a:rPr>
              <a:t>AI</a:t>
            </a:r>
            <a:r>
              <a:rPr lang="zh-TW" altLang="en-US">
                <a:solidFill>
                  <a:schemeClr val="bg1"/>
                </a:solidFill>
              </a:rPr>
              <a:t>組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450894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進度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以現有音檔及自行錄製音檔測試降噪模型效果。</a:t>
            </a:r>
            <a:endParaRPr lang="en-US" altLang="zh-TW" sz="2000">
              <a:solidFill>
                <a:schemeClr val="bg1"/>
              </a:solidFill>
            </a:endParaRPr>
          </a:p>
          <a:p>
            <a:r>
              <a:rPr lang="zh-TW" altLang="en-US" sz="2000">
                <a:solidFill>
                  <a:schemeClr val="bg1"/>
                </a:solidFill>
              </a:rPr>
              <a:t>統一</a:t>
            </a:r>
            <a:r>
              <a:rPr lang="en-US" altLang="zh-TW" sz="2000">
                <a:solidFill>
                  <a:schemeClr val="bg1"/>
                </a:solidFill>
              </a:rPr>
              <a:t>python3.9~3.10, tensorflow2.8, </a:t>
            </a:r>
            <a:r>
              <a:rPr lang="en-US" altLang="zh-TW" sz="2000" err="1">
                <a:solidFill>
                  <a:schemeClr val="bg1"/>
                </a:solidFill>
              </a:rPr>
              <a:t>pytorch</a:t>
            </a:r>
            <a:endParaRPr lang="en-US" altLang="zh-TW" sz="2000">
              <a:solidFill>
                <a:schemeClr val="bg1"/>
              </a:solidFill>
            </a:endParaRPr>
          </a:p>
          <a:p>
            <a:endParaRPr lang="en-US" altLang="zh-TW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問題</a:t>
            </a:r>
            <a:r>
              <a:rPr lang="en-US" altLang="zh-TW" sz="2000">
                <a:solidFill>
                  <a:schemeClr val="bg1"/>
                </a:solidFill>
              </a:rPr>
              <a:t>:</a:t>
            </a:r>
          </a:p>
          <a:p>
            <a:r>
              <a:rPr lang="zh-TW" altLang="en-US" sz="2000">
                <a:solidFill>
                  <a:schemeClr val="bg1"/>
                </a:solidFill>
              </a:rPr>
              <a:t>現有音檔有限，用</a:t>
            </a:r>
            <a:r>
              <a:rPr lang="en-US" altLang="zh-TW" sz="2000">
                <a:solidFill>
                  <a:schemeClr val="bg1"/>
                </a:solidFill>
              </a:rPr>
              <a:t>google</a:t>
            </a:r>
            <a:r>
              <a:rPr lang="zh-TW" altLang="en-US" sz="2000">
                <a:solidFill>
                  <a:schemeClr val="bg1"/>
                </a:solidFill>
              </a:rPr>
              <a:t>發音補足資料庫可行性</a:t>
            </a:r>
            <a:r>
              <a:rPr lang="en-US" altLang="zh-TW" sz="20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音檔3">
            <a:hlinkClick r:id="" action="ppaction://media"/>
            <a:extLst>
              <a:ext uri="{FF2B5EF4-FFF2-40B4-BE49-F238E27FC236}">
                <a16:creationId xmlns:a16="http://schemas.microsoft.com/office/drawing/2014/main" id="{5F3546EB-8CA9-6D61-F2AE-671976F14B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2330846"/>
            <a:ext cx="730250" cy="730250"/>
          </a:xfrm>
          <a:prstGeom prst="rect">
            <a:avLst/>
          </a:prstGeom>
        </p:spPr>
      </p:pic>
      <p:pic>
        <p:nvPicPr>
          <p:cNvPr id="5" name="vocals">
            <a:hlinkClick r:id="" action="ppaction://media"/>
            <a:extLst>
              <a:ext uri="{FF2B5EF4-FFF2-40B4-BE49-F238E27FC236}">
                <a16:creationId xmlns:a16="http://schemas.microsoft.com/office/drawing/2014/main" id="{68FE145D-7242-8A57-DE85-7917812ECBA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67877" y="4533453"/>
            <a:ext cx="730250" cy="730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9B4E4F-8283-F7B1-4C67-72D7280D1C06}"/>
              </a:ext>
            </a:extLst>
          </p:cNvPr>
          <p:cNvSpPr txBox="1"/>
          <p:nvPr/>
        </p:nvSpPr>
        <p:spPr>
          <a:xfrm>
            <a:off x="7175654" y="1449482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降噪前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551A2A-F1B0-6ECF-6246-0D2051C6FBD3}"/>
              </a:ext>
            </a:extLst>
          </p:cNvPr>
          <p:cNvSpPr txBox="1"/>
          <p:nvPr/>
        </p:nvSpPr>
        <p:spPr>
          <a:xfrm>
            <a:off x="7175654" y="3700364"/>
            <a:ext cx="16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降噪後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068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CBC4AE-E092-F474-3D16-465EA42B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79" y="657457"/>
            <a:ext cx="9328614" cy="5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F274010-86DD-4D19-685A-683F845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4" y="1378022"/>
            <a:ext cx="10905066" cy="5179907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E4594EBC-122B-91E3-1CBF-33109A9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18" y="46608"/>
            <a:ext cx="632299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語音辨識</a:t>
            </a:r>
          </a:p>
        </p:txBody>
      </p:sp>
    </p:spTree>
    <p:extLst>
      <p:ext uri="{BB962C8B-B14F-4D97-AF65-F5344CB8AC3E}">
        <p14:creationId xmlns:p14="http://schemas.microsoft.com/office/powerpoint/2010/main" val="331024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目標及未來展望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1.</a:t>
            </a:r>
            <a:r>
              <a:rPr lang="zh-TW" altLang="en-US" sz="2400">
                <a:solidFill>
                  <a:schemeClr val="bg1"/>
                </a:solidFill>
              </a:rPr>
              <a:t>在僅有對錯的基礎上做出</a:t>
            </a:r>
            <a:r>
              <a:rPr lang="en-US" altLang="zh-TW" sz="2400">
                <a:solidFill>
                  <a:schemeClr val="bg1"/>
                </a:solidFill>
              </a:rPr>
              <a:t>AI</a:t>
            </a:r>
            <a:r>
              <a:rPr lang="zh-TW" altLang="en-US" sz="2400">
                <a:solidFill>
                  <a:schemeClr val="bg1"/>
                </a:solidFill>
              </a:rPr>
              <a:t>評分系統</a:t>
            </a:r>
            <a:endParaRPr lang="en-US" altLang="zh-TW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sz="2400">
                <a:solidFill>
                  <a:schemeClr val="bg1"/>
                </a:solidFill>
              </a:rPr>
              <a:t>2.</a:t>
            </a:r>
            <a:r>
              <a:rPr lang="zh-TW" altLang="en-US" sz="2400">
                <a:solidFill>
                  <a:schemeClr val="bg1"/>
                </a:solidFill>
              </a:rPr>
              <a:t>做成半監督式學習</a:t>
            </a:r>
          </a:p>
          <a:p>
            <a:pPr marL="0" indent="0">
              <a:buNone/>
            </a:pPr>
            <a:r>
              <a:rPr lang="zh-TW" altLang="en-US" sz="2400">
                <a:solidFill>
                  <a:schemeClr val="bg1"/>
                </a:solidFill>
              </a:rPr>
              <a:t>3.直接說出字詞即可評分，無須選特定字詞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38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450894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甘特圖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B733F215-9828-B5E8-3C0D-DFC508085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675882"/>
            <a:ext cx="9407525" cy="2971499"/>
          </a:xfr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78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185B2FE-C0DB-3425-291A-B785A4D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667" y="594294"/>
            <a:ext cx="5065326" cy="1325563"/>
          </a:xfrm>
        </p:spPr>
        <p:txBody>
          <a:bodyPr anchor="b"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</a:rPr>
              <a:t>11/19-系統組-進度</a:t>
            </a:r>
            <a:endParaRPr lang="zh-TW" sz="2400">
              <a:solidFill>
                <a:schemeClr val="bg1"/>
              </a:solidFill>
              <a:latin typeface="Microsoft JhengHei"/>
              <a:ea typeface="Microsoft JhengHe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730DB-35A7-9DE6-D4E2-BE94689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altLang="en-US" sz="2000">
                <a:solidFill>
                  <a:schemeClr val="bg1"/>
                </a:solidFill>
                <a:latin typeface="Microsoft JhengHei"/>
                <a:ea typeface="Microsoft JhengHei"/>
              </a:rPr>
              <a:t>目前</a:t>
            </a:r>
            <a:r>
              <a:rPr lang="zh-TW" sz="2000">
                <a:solidFill>
                  <a:schemeClr val="bg1"/>
                </a:solidFill>
                <a:latin typeface="Microsoft JhengHei"/>
                <a:ea typeface="Microsoft JhengHei"/>
              </a:rPr>
              <a:t>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學會了flask的程式碼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學會了如何將網站包裝成app</a:t>
            </a:r>
          </a:p>
          <a:p>
            <a:pPr marL="0" indent="0">
              <a:buNone/>
            </a:pPr>
            <a:endParaRPr lang="zh-TW" alt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未來進度: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用響應式做好手機板的頁面</a:t>
            </a:r>
          </a:p>
          <a:p>
            <a:pPr marL="0" indent="0">
              <a:buNone/>
            </a:pPr>
            <a:r>
              <a:rPr lang="zh-TW" altLang="en-US" sz="2000">
                <a:solidFill>
                  <a:schemeClr val="bg1"/>
                </a:solidFill>
              </a:rPr>
              <a:t>做好API與ai組傳遞訊息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4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寬螢幕</PresentationFormat>
  <Paragraphs>128</Paragraphs>
  <Slides>24</Slides>
  <Notes>0</Notes>
  <HiddenSlides>0</HiddenSlides>
  <MMClips>2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日語發音矯正系統</vt:lpstr>
      <vt:lpstr>前次討論問題</vt:lpstr>
      <vt:lpstr>進度與問題 系統組</vt:lpstr>
      <vt:lpstr>進度與問題 AI組</vt:lpstr>
      <vt:lpstr>PowerPoint 簡報</vt:lpstr>
      <vt:lpstr>語音辨識</vt:lpstr>
      <vt:lpstr>目標及未來展望</vt:lpstr>
      <vt:lpstr>甘特圖</vt:lpstr>
      <vt:lpstr>11/19-系統組-進度</vt:lpstr>
      <vt:lpstr>11/19-AI組-進度</vt:lpstr>
      <vt:lpstr>HuBERT</vt:lpstr>
      <vt:lpstr>音檔切割程式</vt:lpstr>
      <vt:lpstr>12/3-系統系統組-進度</vt:lpstr>
      <vt:lpstr>系統組-app </vt:lpstr>
      <vt:lpstr>系統組-app頁面 </vt:lpstr>
      <vt:lpstr>12/3-AI組-進度</vt:lpstr>
      <vt:lpstr>Speech Recognition&amp;split</vt:lpstr>
      <vt:lpstr>HuBERT</vt:lpstr>
      <vt:lpstr>AI流程圖</vt:lpstr>
      <vt:lpstr>甘特圖</vt:lpstr>
      <vt:lpstr>2/24-AI組-進度</vt:lpstr>
      <vt:lpstr>Wav2vec 2</vt:lpstr>
      <vt:lpstr>3/2-AI組-進度</vt:lpstr>
      <vt:lpstr>BLSTM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陳緯榛</dc:creator>
  <cp:lastModifiedBy>陳緯榛</cp:lastModifiedBy>
  <cp:revision>159</cp:revision>
  <dcterms:created xsi:type="dcterms:W3CDTF">2023-09-23T06:04:47Z</dcterms:created>
  <dcterms:modified xsi:type="dcterms:W3CDTF">2024-03-02T14:51:05Z</dcterms:modified>
</cp:coreProperties>
</file>