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6" r:id="rId2"/>
  </p:sldMasterIdLst>
  <p:notesMasterIdLst>
    <p:notesMasterId r:id="rId7"/>
  </p:notesMasterIdLst>
  <p:handoutMasterIdLst>
    <p:handoutMasterId r:id="rId8"/>
  </p:handoutMasterIdLst>
  <p:sldIdLst>
    <p:sldId id="259" r:id="rId3"/>
    <p:sldId id="313" r:id="rId4"/>
    <p:sldId id="377" r:id="rId5"/>
    <p:sldId id="37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93A81"/>
    <a:srgbClr val="23D923"/>
    <a:srgbClr val="F4FF17"/>
    <a:srgbClr val="CE0808"/>
    <a:srgbClr val="016445"/>
    <a:srgbClr val="C2131E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87627" autoAdjust="0"/>
  </p:normalViewPr>
  <p:slideViewPr>
    <p:cSldViewPr>
      <p:cViewPr>
        <p:scale>
          <a:sx n="70" d="100"/>
          <a:sy n="70" d="100"/>
        </p:scale>
        <p:origin x="-119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224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A8CC5DF9-352C-41E2-925D-B6CEA665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89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8945B109-08C2-4DB7-B1B7-20193C83E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428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5"/>
            <a:ext cx="5486082" cy="4114800"/>
          </a:xfrm>
        </p:spPr>
        <p:txBody>
          <a:bodyPr/>
          <a:lstStyle/>
          <a:p>
            <a:r>
              <a:rPr lang="en-US" dirty="0" smtClean="0"/>
              <a:t>Introduce myself &amp; students taken cse595; introduce the subject of the talk; introduce</a:t>
            </a:r>
            <a:r>
              <a:rPr lang="en-US" baseline="0" dirty="0" smtClean="0"/>
              <a:t> answering questions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5B109-08C2-4DB7-B1B7-20193C83EF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architecture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5B109-08C2-4DB7-B1B7-20193C83EF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Talk about concerns like data grouping, disk reliability issue, pre-fetch issue, IO by-passing, system overhead analysis, metadata flush, etc.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5B109-08C2-4DB7-B1B7-20193C83EF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1447800" y="54864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rgbClr val="C2131E"/>
              </a:buClr>
              <a:defRPr/>
            </a:pPr>
            <a:r>
              <a:rPr lang="en-US" sz="3200">
                <a:solidFill>
                  <a:srgbClr val="C2131E"/>
                </a:solidFill>
              </a:rPr>
              <a:t>http://www.fsl.cs.sunysb.edu/</a:t>
            </a:r>
          </a:p>
        </p:txBody>
      </p:sp>
      <p:pic>
        <p:nvPicPr>
          <p:cNvPr id="6" name="Picture 13" descr="\\filer\cwright\fsl\logos\SBLogoCMYK1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5627" y="6289680"/>
            <a:ext cx="9683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752600"/>
            <a:ext cx="6400800" cy="12954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01644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240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48400"/>
            <a:ext cx="43434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066800" cy="457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19E1CE6-BB83-44CF-B506-467657B11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429000"/>
            <a:ext cx="7315200" cy="1828800"/>
          </a:xfrm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author list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273EC-524C-494B-A3B6-725FE369B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4F58-50BE-4E01-881D-13054DB32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58B7A-279D-4F41-BC8B-F800CA099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99DC0-DD08-4F82-B24A-97F4CBD3A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D83C4-E278-478A-9764-78305629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D515-BDA3-429E-A798-D317DEF78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097FA-70BE-434E-9F48-58F670BF4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68B3A-5523-42AB-8D6F-717BB7EEB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A4AC2-C461-4E5A-89BF-FE19D556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842C8-0BAF-4672-8FC5-ACBC8653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03/30/2012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GRC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22B800B-FF81-4255-B1E5-888AF44CD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9" descr="\\filer\cwright\fsl\logos\SBLogoCMYK15.t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5627" y="6289680"/>
            <a:ext cx="9683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93A8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2131E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16445"/>
        </a:buClr>
        <a:buSzPct val="80000"/>
        <a:buFont typeface="Wingdings" charset="2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93A81"/>
        </a:buClr>
        <a:buSzPct val="120000"/>
        <a:buFont typeface="Wingdings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2131E"/>
        </a:buClr>
        <a:buSzPct val="80000"/>
        <a:buFont typeface="Wingdings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16445"/>
        </a:buClr>
        <a:buSzPct val="120000"/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16445"/>
        </a:buClr>
        <a:buSzPct val="120000"/>
        <a:buFont typeface="Wingdings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16445"/>
        </a:buClr>
        <a:buSzPct val="120000"/>
        <a:buFont typeface="Wingdings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16445"/>
        </a:buClr>
        <a:buSzPct val="120000"/>
        <a:buFont typeface="Wingdings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16445"/>
        </a:buClr>
        <a:buSzPct val="120000"/>
        <a:buFont typeface="Wingdings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03/30/2012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GRC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947C-34C0-4B72-8460-68103958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body" idx="4294967295"/>
          </p:nvPr>
        </p:nvSpPr>
        <p:spPr>
          <a:xfrm>
            <a:off x="685800" y="1524000"/>
            <a:ext cx="7772400" cy="472440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5pPr>
            <a:lvl6pPr marL="2591999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6pPr>
            <a:lvl7pPr marL="3023999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9pPr>
          </a:lstStyle>
          <a:p>
            <a:pPr marL="0" lvl="0" indent="0" algn="ctr">
              <a:buNone/>
            </a:pPr>
            <a:r>
              <a:rPr lang="en-US" sz="3600" dirty="0" smtClean="0">
                <a:solidFill>
                  <a:srgbClr val="016445"/>
                </a:solidFill>
                <a:latin typeface="" pitchFamily="18"/>
              </a:rPr>
              <a:t>Green Multi-Disk Device </a:t>
            </a:r>
            <a:r>
              <a:rPr lang="en-US" sz="3600" dirty="0" err="1" smtClean="0">
                <a:solidFill>
                  <a:srgbClr val="016445"/>
                </a:solidFill>
                <a:latin typeface="" pitchFamily="18"/>
              </a:rPr>
              <a:t>Mapper</a:t>
            </a:r>
            <a:endParaRPr lang="en-US" sz="3600" dirty="0">
              <a:solidFill>
                <a:srgbClr val="016445"/>
              </a:solidFill>
              <a:latin typeface="" pitchFamily="18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14400" y="2819400"/>
            <a:ext cx="7314840" cy="182844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5pPr>
            <a:lvl6pPr marL="2591999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6pPr>
            <a:lvl7pPr marL="3023999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DejaVu Sans" pitchFamily="2"/>
                <a:cs typeface="DejaVu Sans" pitchFamily="2"/>
              </a:defRPr>
            </a:lvl9pPr>
          </a:lstStyle>
          <a:p>
            <a:pPr lvl="0" algn="ctr">
              <a:buNone/>
            </a:pPr>
            <a:r>
              <a:rPr lang="en-US" sz="2400" b="1" i="1" u="sng" dirty="0" err="1" smtClean="0">
                <a:latin typeface="" pitchFamily="18"/>
              </a:rPr>
              <a:t>Zhichao</a:t>
            </a:r>
            <a:r>
              <a:rPr lang="en-US" sz="2400" b="1" i="1" u="sng" dirty="0" smtClean="0">
                <a:latin typeface="" pitchFamily="18"/>
              </a:rPr>
              <a:t> Li</a:t>
            </a:r>
            <a:r>
              <a:rPr lang="en-US" sz="2400" dirty="0" smtClean="0">
                <a:latin typeface="" pitchFamily="18"/>
              </a:rPr>
              <a:t>, Ming Chen, </a:t>
            </a:r>
            <a:r>
              <a:rPr lang="en-US" sz="2400" dirty="0" smtClean="0"/>
              <a:t>Rajesh </a:t>
            </a:r>
            <a:r>
              <a:rPr lang="en-US" sz="2400" dirty="0" err="1" smtClean="0"/>
              <a:t>Aavuty</a:t>
            </a:r>
            <a:endParaRPr lang="en-US" sz="2400" dirty="0" smtClean="0"/>
          </a:p>
          <a:p>
            <a:pPr lvl="0" algn="ctr">
              <a:buNone/>
            </a:pPr>
            <a:r>
              <a:rPr lang="en-US" sz="2400" dirty="0" err="1" smtClean="0">
                <a:latin typeface="" pitchFamily="18"/>
              </a:rPr>
              <a:t>Erez</a:t>
            </a:r>
            <a:r>
              <a:rPr lang="en-US" sz="2400" dirty="0" smtClean="0">
                <a:latin typeface="" pitchFamily="18"/>
              </a:rPr>
              <a:t> </a:t>
            </a:r>
            <a:r>
              <a:rPr lang="en-US" sz="2400" dirty="0" err="1" smtClean="0">
                <a:latin typeface="" pitchFamily="18"/>
              </a:rPr>
              <a:t>Zadok</a:t>
            </a:r>
            <a:endParaRPr lang="en-US" sz="2400" dirty="0" smtClean="0">
              <a:latin typeface="" pitchFamily="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5029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http://www.fsl.cs.stonybrook.edu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400800"/>
            <a:ext cx="4343400" cy="457200"/>
          </a:xfrm>
          <a:noFill/>
        </p:spPr>
        <p:txBody>
          <a:bodyPr/>
          <a:lstStyle/>
          <a:p>
            <a:r>
              <a:rPr lang="en-US" dirty="0" smtClean="0"/>
              <a:t>GRC 2012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533400" cy="457200"/>
          </a:xfrm>
          <a:noFill/>
        </p:spPr>
        <p:txBody>
          <a:bodyPr/>
          <a:lstStyle/>
          <a:p>
            <a:fld id="{DF45FB3E-F1B4-4389-A99E-D0524FA1C3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  <a:noFill/>
        </p:spPr>
        <p:txBody>
          <a:bodyPr/>
          <a:lstStyle/>
          <a:p>
            <a:r>
              <a:rPr lang="en-US" smtClean="0"/>
              <a:t>03/30/2012</a:t>
            </a:r>
            <a:endParaRPr lang="en-US" dirty="0" smtClean="0"/>
          </a:p>
        </p:txBody>
      </p:sp>
      <p:sp>
        <p:nvSpPr>
          <p:cNvPr id="25610" name="AutoShape 10" descr="data:image/jpg;base64,/9j/4AAQSkZJRgABAQAAAQABAAD/2wCEAAkGBhEREBUSExQTFBUWFhgZGRgWEh0eIBofIyEdHxkeIB0iISYhHhwjHhkZHzsgIycqLDEsGR4xNTAqNigrLCoBCQoKDgwOGg8PGi0iHyIsNC0sKio1NCwvNC80KjUvNDUtKSwqKSwtKjA1LC01LCkwLCwsLDYsKS0sLCwpLCwpLP/AABEIADQBGQMBIgACEQEDEQH/xAAcAAACAgMBAQAAAAAAAAAAAAAABgQHAgMFAQj/xABEEAACAQMDAgMFBQQHBQkAAAABAgMABBEFEiEGMRNBURQiYXGBBzJCkaEVI3KxJFJissHR8CUzQ4KiFjQ1RFNzdJKT/8QAGQEBAAMBAQAAAAAAAAAAAAAAAAECAwQF/8QAKhEAAgIBAwMCBQUAAAAAAAAAAAECEQMSITFBUWFx8BMiMpHBQoHR4fH/2gAMAwEAAhEDEQA/ALK1zqdo72O0jKKzRGQsyls8kKgAI5JBOeeK3aT1OzEJPGYn9SCB+R5H61x+sovZtQtdQwSigwyfAHJU/wDU35CnKSJHXkBh/rtWz0qK25M1ds2h6jX2qwwDM0scQ/tuF/maUL7qEPcT6fbvLGVTmdQpETn8Iz54/wAexGaWT9nUcZMtzI93IecFsb/+ZiW+nFWjiT+plJZq2SLHg6xsHO1bu2Y+gnT/ADrrhs1TumWzRufCRViY5MTqHHx5Iz603WVqtoc2+Y1ySUDHYfhtOQB/DjH6VOTCo8Mqs/cdc0ZqNY3iyoHXz7j0PmKXOs+sntXjtrdPFupvuKeyjONx9ex4+BPlWMIObpGzmlHUNea9zSK2ja6q+IL2B37+GYQFPwzj9aaItYjVQs00CygDeokAw2OcAnOPnUyx1w0/QRnfKr1OlmjNRY9ShYqFljJbO0B1O7HfHPOPhWy4ukjG53VBnGWYAZ9MmqUy1m7NGagtrdsCQZ4QRwQZV4/Wga3bYJ8eHAxk+KvHp500vsLROzRmoSazbtnE0JwCTiVeAO579h61lBq0DnaksTH0WRSfyBppfYWiXmjNeVEu9WgiOJJYoyfJ5FX+ZolfAuiZmjNaTdJs37l2Yzu3DGPXPbFR01u2JAE8JJOABKvP60pi0Ts0ZrldUXzwWVxLGcOkTspxnBA44PBpV0aHWrm3inF9AokQMAbZeM+WcVpHHqjqtL1KSnTqrH/NGag6fcYVYpJY3nVBvwQCTjltncA/41ve7jVwhdQ7fdUsMn5Due1Z0Xs35ozUKfWLdH2PNCr/ANVpVB/InNZXGqQxnDyxoSMgNIo49eT2ppfYWiXmjNQ01aBsYmiOWCjEi9z2Hfv8K3z3CopZ2VVHcsQAPqeKUxZtzRmsPEGM5GMZznjHr8qh/t61/wDXg/8A2T/OiTfAtE/NGa0w3aOWCurFThgGBKn4gdvrQblN+zcu/Gdu4Zx6474+NQSbs0ZqFdazbxNtkmiRvR5VU/kTXs2rQJjdLEuRkZkUZHqMnt8anS+xFomCvaj2l7HKCY3RwO+xgcfkakVBJHvbNJUaORQysMEHzpT6h1KXTtPnVSSyqFt3Pc7iFUH+0mfqAPjTmaSvtZhLWAAOP6RDk/8ANj+ZFaY/qSfBnlemLkuiFLou4jSLaXVZCWZ9zAsxzy59c96Y9M1JFd4i+5VYcu+5mY+mO2Dn88VUttGY5GU91Y9/n3+vembTrjmvReJbu+Tz4bIsZLVMllxg+nr5g/Gtd2eKwS4SDAw2COWwcfKtc04dCy5+W05H+dcsrLS4MOm9U8O7EZPuygryfxAZH1wDUFiF6oHifigAjz/B5fk/60v2WpGTV7WEL92fOc5PCtn9KsXqzpSC9Ckv4M8fvJKpG5ec888rnn59qRrG6l+pFsMZPH6Oxiqobt4Rq1/4tg977yYCR7tnHJPpnj8qZV0zW/8Ad+3W237vieEC35YxurJekdRiup7iC5twZ9m7fCSTtGM4zgZOT9anFpx3cluvPf0N8lzrZ7Px2F7X+n1ubqxhgQ2ZNtLIi7cGNwdwB9Du71p6q6ma70nZMNlzBcxpMnnkbgGx6H+eadrTpu6N3bXU80TvDHKjbEK7tx93A8sDANQOuvs4F9Is0LrFLwH3A4cDsTj8Q7Z9PlWsM0NUVJ8dfN/kzljlTcevQ5/2k9NWkcEUqQRK73UQZgvLBid2fnWP2k9PWlrZoYbeNN1zEGCLjeBu93/XrTV1f0697DHGrqhSaOQlgTkLnI4868616ckvYEjjdI2WVJAWBI93Pp8SKyx5q0W+rsvPH9VIUWW2a1vGTTHs2W1lxI8W3ORgqPjSvJLaTWlvb2to/tx8PEiptOR95g3mO/Pbz8qsefQtUmjlinubZo5IpEwsBByRhTnPYGvL7oZ3s7VElVLm0CeHKAccY3AjvtOO3wraOaMeX17vt18FJYpPjt4O9rN49vZSyj3njhZvmwXv+fNKvRPRdpNaR3NxGtxNOu93l97vngeQx29adjHui2yhTlMOPwnI97v+Hv3pOs+ktQswUsruIwEkrHPHu8PJzww71y45fK4p0zecfmTatCvq8XsNxe2MTH2aSzllEZORG20nj0Hun6MKl9EvZSeyxnTJPEwv9IMPu7gM793oSO/xFMEP2enwrlpZvGu7mNkMrDCqCMYVR2HA+gA4pm0HTzb2sMDMGMcaoSOxwMVvPPHRS3f26cmUMUtVvZf2Qutv/Dbr/wBiT+VK3Suj6q1nbtFfRxxGNCqG2UkL6bvP5066/pxuLWaBWCmSNkBPYZGKV9O6b1iCJIY7y1CIoVQbck4HbnzrLHJfDq1z1/xl5xeu6fHQx+0qy8FE1GJ1iuLcqAT/AMRScFCPPuTj03UrSahIdPuNXLq11MwhUr/5dM4IXzUkeffDA+Zp2m6Snubi3kvJY5I4FB8NEIDy+bsDxj+z8Pia1XP2fqbiYoyi1uV/fQ4Iw45WSMjgMDg/n9NceSEYqLd/xfHv0M545Sk2vb7mWh/Z9p/sieJCkzyIrPI/LMWGSd3cd/Klrquzt4NUgj9jNzElntWFE3Ee8cH6c8/GmCy6b1W2QQQXcDQjhDNCS6DyHBwcfH+VZar0vfG6ju4rmBJEt/CdniODySzYzgA8frURnU23O1v39os4XFJRr7C9qkUPh2DxWhs91+m6Nk2kkcAkfKmr7UB/sm6/hX++tc3UunL+6SMPd2jSxTLLGVjOBgHgjPPOD8q3al0zqd1bywT3NsySJgbYSuG3KQc57YBH1FNUW4vUtn57imlJVyvwMdv/ANxX/wCOP7lVZ0Slq9vBHJpUk5ZiDceFlTlyMk47KOD/AA08Wei6soWN7q1aIAKQICCVxjGc98edQdG6V1a0gWCK6tQiZxmBieSSec+pNIOMYyWpbvyu4knKSdcLwLTQXUF5f39qSfAuSJYh2ePGT88c/LuO1T9c6kDXnttuQf8AZkrIfQ7wOfip8vhTp090+9vLdu7q3tEviAAHjjBBzXGsPs1jhvpZlKm2likQxHORvxuAPbbx8xn4Vb42Nv5ui++3BX4c0turPekuiLJ7OKWaJLiWZFkeSUbiSwyeT2Azj6Ut9R6dbWupwxCza5iS0OIUXceXY7ucngk8/GmSx6X1KzXwbS6haAE7FuIiWQegKnkf6xXl30nqBuYrpLqDxlg8J2aE4bLEkhQcDjaPofWojkqbbnad9/aJcLiko0/2Oz0XFD4BeK0az3Ocxsm0nHAJFMFcnQLe8QP7XLFKSRt8OMrgeefXmutXHkdyZ0x2R4a52v6SLq2kgJxvXg+jDlD9GANdE15VU63JatUz5+6u0uSJ1lZSDgJL6K68Y+AIwQfOup9ns8LTkSFdwXKBj+LPOPLOKsnrTpM3tu6Rv4UjDGcDa3or8E447jkfpVKal0RqVqcPbyMP60Q3j/p5/MV6WLJGcNLdM4JY3j44Lp8VWHBDfIg1yNdulijaRm2hBnP+Hxz2xSB0Fc3EFyxe3umVkK+5bMTnIK+Qx2p5k6TudRlAuVNvaLhjGWHiynyzgkIvwzn/AAxnBQe72I0ufBxvss0dZLj9oMrIuGSMEe7vJwxVvMYBHPmcZNdr7TbOKCSHUZATGFe1uQPxQyKwH1EhH/2p6hsI0iESoojC7QoHAHpiuLoWk3RWeO9KTRmT90rIrfu/dKbvVwR8uxya5sk9crO3HDQqKn0aOY2rnEkT6XZ3TSFid3tcm/DZPcqihs+W4V1m6gvf2myJNOq+PIMvMPCKJAjtGqEZ8bL7sjHB4zzi3P2bDiQeHHiUkyDYPf4wd3HvcADnyFYvpMB7xRH39/Ma/exjd2+9gAZ74FZmhVfTmt3KwWEks0yma6hEhkvllDoYnYnAx4as34G590eldRNUmk1m6AncQRhdj+2oIoyYAwzAeZAWO7IOPyp2HStiFKC1ttpIJX2ePBIzgkbcZGT+ZrKPpmzVlZba3DKMKRAgIGMcHGRxxxQFVW2qXZtJIxdzNdRywmZTqMe2ZCHP9GnxhC+N2zuNmPm2t1UsWg+0wSTyMylIjMd8vis5jVTge+Vc44zkL50z/wDZey8Mxey23hltxT2dNpb1K7cE/GpY02HYieHHtjIKLsGEI+6VGMKR5EdqAqZOrdR8K1SKR5Z7ee5WVXQq1wkaiRQyMAwZ4myMjuKNA6kkvplD308UD3GoFXWRUOxBbmIEspwAHbg+pq2f2bD4ni+FH4n9fYN3bb97Gfu8fLiokvS9kw2ta2zAMzYNuhG443Njb3OBk+eBQChHrE1z05eSTHcRBdosuMeMiq4STA4G4DPHHmO9Kd51XfWzXjLLIbaOzt4toP8AuHktQ0Mq+n70BSf7YPlV1PaoyGMqpQrtKlRtK4xjHbGOMVpOkwYceFFiRQrjw1w4A2gMMe8AOMHy4oCrE1TUM3tyhu5PZ1JQi6HhBhbxuFaD7z+8xbjjkelGu6zJaJEbXUZrlp7a4aQNKr4Cwu4mXA/dbXA4GB5Y4q2ILSNM7EVNxydqgZOAMnHc4AHyAqLBoFqm/ZbwJ4gIfbCg3g9w2B7wOT3oClpOo9UWJPCmuQ4u4gIppg7sRAZZAxH/AA5PdKg54rtzfaRNvvrpHZoXhiWzj55JcxbwvcsXEh7ZISrS/ZEG4P4MW4bcN4a5GAQuDjIwCQPQGvBotuNuIYfcxs/dL7uMldvHGCSePU0BWFldTXKWStd3qSe1PZzbZWjLBUldHKEblkZfDJJqVFqc0l37JLeTRQG6u18QS7XYxrB4cQkPK53u+BycGrJOnRbt/hx7twbdsGdwG0NnGdwX3c98cVhcaPbyIyPDE6s29laJSGb+sQRgtwOTzxQFWXWu36yCK0uXuBBeSCJmYN7QqQCV4WYffIbcm7vnHpTd0bqsepwXrMTPA9yyKsgOAnhxEpg9gGLceuaZ4NMhQIqRRqI87AsagJng7cD3cgntWdtZRx7hGiJuYs21QMse5OO5OBz8KApnSdKht4dduIY0jmtZrhYJEGGiG0jCH8IwT2rqWl9OWtree4uLWOd5i7nUEmYlEQxxrMBiMPuZtvc7Ks79lQYkXwosSkmQeGuHJ7lhj3ifjmo69M2YjaMW1uEYgsngJtYjsSuMEj1NAV9J1BfQXd5DaiW+ijtISHe8QGPKvmTJGHY47jH3a48fV2oRRzXBnkktxZ2ySdy0UklqrxzDzGZSAf48/K4bfSYIwQkUSAqEIWNRlRnC8D7oyeO3NC6TAFZBFEFdQrL4a4ZQNoBGMEBeMHy4oCsbXVHmtbq5n1Ca3nthiONZlVVCxo0bNGR+98UnOTnOcCptv1jcrZalKz4uEEbJGxBMZNvCz7UPOFZnbHqDT5N0/au6u1vAzoAEZoUJUD7oBIyAPhXraFbGXxzBCZc58QxLvzjGd2M5xx3oCudX12exI9hupdQMlpNK6ySiXYV2bJhj7oJZhs7HHbipq7WhZbXU7qe6e1NwjNOGjJRkJOANqAsdhTgbWIxxkPlho9vBu8GGKLdy3hxKu757QM/WsbTQ7aJmeOCGNnzuZIVUtnk5IGTzzzQHH+z27nuLMXc7EvcnxQgOViTsiL8NoDE+ZY0z1qt7dY1CIqoqjAVQAAPQAcAVtoAooooAooooAooooAooooAooooAooooAooooAooooAooooAooooAooooAooooAooooAooooAooooAooooAooooAooo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AutoShape 12" descr="data:image/jpg;base64,/9j/4AAQSkZJRgABAQAAAQABAAD/2wCEAAkGBhEREBUSExQTFBUWFhgZGRgWEh0eIBofIyEdHxkeIB0iISYhHhwjHhkZHzsgIycqLDEsGR4xNTAqNigrLCoBCQoKDgwOGg8PGi0iHyIsNC0sKio1NCwvNC80KjUvNDUtKSwqKSwtKjA1LC01LCkwLCwsLDYsKS0sLCwpLCwpLP/AABEIADQBGQMBIgACEQEDEQH/xAAcAAACAgMBAQAAAAAAAAAAAAAABgQHAgMFAQj/xABEEAACAQMDAgMFBQQHBQkAAAABAgMABBEFEiEGMRNBURQiYXGBBzJCkaEVI3KxJFJissHR8CUzQ4KiFjQ1RFNzdJKT/8QAGQEBAAMBAQAAAAAAAAAAAAAAAAECAwQF/8QAKhEAAgIBAwMCBQUAAAAAAAAAAAECEQMSITFBUWFx8BMiMpHBQoHR4fH/2gAMAwEAAhEDEQA/ALK1zqdo72O0jKKzRGQsyls8kKgAI5JBOeeK3aT1OzEJPGYn9SCB+R5H61x+sovZtQtdQwSigwyfAHJU/wDU35CnKSJHXkBh/rtWz0qK25M1ds2h6jX2qwwDM0scQ/tuF/maUL7qEPcT6fbvLGVTmdQpETn8Iz54/wAexGaWT9nUcZMtzI93IecFsb/+ZiW+nFWjiT+plJZq2SLHg6xsHO1bu2Y+gnT/ADrrhs1TumWzRufCRViY5MTqHHx5Iz603WVqtoc2+Y1ySUDHYfhtOQB/DjH6VOTCo8Mqs/cdc0ZqNY3iyoHXz7j0PmKXOs+sntXjtrdPFupvuKeyjONx9ex4+BPlWMIObpGzmlHUNea9zSK2ja6q+IL2B37+GYQFPwzj9aaItYjVQs00CygDeokAw2OcAnOPnUyx1w0/QRnfKr1OlmjNRY9ShYqFljJbO0B1O7HfHPOPhWy4ukjG53VBnGWYAZ9MmqUy1m7NGagtrdsCQZ4QRwQZV4/Wga3bYJ8eHAxk+KvHp500vsLROzRmoSazbtnE0JwCTiVeAO579h61lBq0DnaksTH0WRSfyBppfYWiXmjNeVEu9WgiOJJYoyfJ5FX+ZolfAuiZmjNaTdJs37l2Yzu3DGPXPbFR01u2JAE8JJOABKvP60pi0Ts0ZrldUXzwWVxLGcOkTspxnBA44PBpV0aHWrm3inF9AokQMAbZeM+WcVpHHqjqtL1KSnTqrH/NGag6fcYVYpJY3nVBvwQCTjltncA/41ve7jVwhdQ7fdUsMn5Due1Z0Xs35ozUKfWLdH2PNCr/ANVpVB/InNZXGqQxnDyxoSMgNIo49eT2ppfYWiXmjNQ01aBsYmiOWCjEi9z2Hfv8K3z3CopZ2VVHcsQAPqeKUxZtzRmsPEGM5GMZznjHr8qh/t61/wDXg/8A2T/OiTfAtE/NGa0w3aOWCurFThgGBKn4gdvrQblN+zcu/Gdu4Zx6474+NQSbs0ZqFdazbxNtkmiRvR5VU/kTXs2rQJjdLEuRkZkUZHqMnt8anS+xFomCvaj2l7HKCY3RwO+xgcfkakVBJHvbNJUaORQysMEHzpT6h1KXTtPnVSSyqFt3Pc7iFUH+0mfqAPjTmaSvtZhLWAAOP6RDk/8ANj+ZFaY/qSfBnlemLkuiFLou4jSLaXVZCWZ9zAsxzy59c96Y9M1JFd4i+5VYcu+5mY+mO2Dn88VUttGY5GU91Y9/n3+vembTrjmvReJbu+Tz4bIsZLVMllxg+nr5g/Gtd2eKwS4SDAw2COWwcfKtc04dCy5+W05H+dcsrLS4MOm9U8O7EZPuygryfxAZH1wDUFiF6oHifigAjz/B5fk/60v2WpGTV7WEL92fOc5PCtn9KsXqzpSC9Ckv4M8fvJKpG5ec888rnn59qRrG6l+pFsMZPH6Oxiqobt4Rq1/4tg977yYCR7tnHJPpnj8qZV0zW/8Ad+3W237vieEC35YxurJekdRiup7iC5twZ9m7fCSTtGM4zgZOT9anFpx3cluvPf0N8lzrZ7Px2F7X+n1ubqxhgQ2ZNtLIi7cGNwdwB9Du71p6q6ma70nZMNlzBcxpMnnkbgGx6H+eadrTpu6N3bXU80TvDHKjbEK7tx93A8sDANQOuvs4F9Is0LrFLwH3A4cDsTj8Q7Z9PlWsM0NUVJ8dfN/kzljlTcevQ5/2k9NWkcEUqQRK73UQZgvLBid2fnWP2k9PWlrZoYbeNN1zEGCLjeBu93/XrTV1f0697DHGrqhSaOQlgTkLnI4868616ckvYEjjdI2WVJAWBI93Pp8SKyx5q0W+rsvPH9VIUWW2a1vGTTHs2W1lxI8W3ORgqPjSvJLaTWlvb2to/tx8PEiptOR95g3mO/Pbz8qsefQtUmjlinubZo5IpEwsBByRhTnPYGvL7oZ3s7VElVLm0CeHKAccY3AjvtOO3wraOaMeX17vt18FJYpPjt4O9rN49vZSyj3njhZvmwXv+fNKvRPRdpNaR3NxGtxNOu93l97vngeQx29adjHui2yhTlMOPwnI97v+Hv3pOs+ktQswUsruIwEkrHPHu8PJzww71y45fK4p0zecfmTatCvq8XsNxe2MTH2aSzllEZORG20nj0Hun6MKl9EvZSeyxnTJPEwv9IMPu7gM793oSO/xFMEP2enwrlpZvGu7mNkMrDCqCMYVR2HA+gA4pm0HTzb2sMDMGMcaoSOxwMVvPPHRS3f26cmUMUtVvZf2Qutv/Dbr/wBiT+VK3Suj6q1nbtFfRxxGNCqG2UkL6bvP5066/pxuLWaBWCmSNkBPYZGKV9O6b1iCJIY7y1CIoVQbck4HbnzrLHJfDq1z1/xl5xeu6fHQx+0qy8FE1GJ1iuLcqAT/AMRScFCPPuTj03UrSahIdPuNXLq11MwhUr/5dM4IXzUkeffDA+Zp2m6Snubi3kvJY5I4FB8NEIDy+bsDxj+z8Pia1XP2fqbiYoyi1uV/fQ4Iw45WSMjgMDg/n9NceSEYqLd/xfHv0M545Sk2vb7mWh/Z9p/sieJCkzyIrPI/LMWGSd3cd/Klrquzt4NUgj9jNzElntWFE3Ee8cH6c8/GmCy6b1W2QQQXcDQjhDNCS6DyHBwcfH+VZar0vfG6ju4rmBJEt/CdniODySzYzgA8frURnU23O1v39os4XFJRr7C9qkUPh2DxWhs91+m6Nk2kkcAkfKmr7UB/sm6/hX++tc3UunL+6SMPd2jSxTLLGVjOBgHgjPPOD8q3al0zqd1bywT3NsySJgbYSuG3KQc57YBH1FNUW4vUtn57imlJVyvwMdv/ANxX/wCOP7lVZ0Slq9vBHJpUk5ZiDceFlTlyMk47KOD/AA08Wei6soWN7q1aIAKQICCVxjGc98edQdG6V1a0gWCK6tQiZxmBieSSec+pNIOMYyWpbvyu4knKSdcLwLTQXUF5f39qSfAuSJYh2ePGT88c/LuO1T9c6kDXnttuQf8AZkrIfQ7wOfip8vhTp090+9vLdu7q3tEviAAHjjBBzXGsPs1jhvpZlKm2likQxHORvxuAPbbx8xn4Vb42Nv5ui++3BX4c0turPekuiLJ7OKWaJLiWZFkeSUbiSwyeT2Azj6Ut9R6dbWupwxCza5iS0OIUXceXY7ucngk8/GmSx6X1KzXwbS6haAE7FuIiWQegKnkf6xXl30nqBuYrpLqDxlg8J2aE4bLEkhQcDjaPofWojkqbbnad9/aJcLiko0/2Oz0XFD4BeK0az3Ocxsm0nHAJFMFcnQLe8QP7XLFKSRt8OMrgeefXmutXHkdyZ0x2R4a52v6SLq2kgJxvXg+jDlD9GANdE15VU63JatUz5+6u0uSJ1lZSDgJL6K68Y+AIwQfOup9ns8LTkSFdwXKBj+LPOPLOKsnrTpM3tu6Rv4UjDGcDa3or8E447jkfpVKal0RqVqcPbyMP60Q3j/p5/MV6WLJGcNLdM4JY3j44Lp8VWHBDfIg1yNdulijaRm2hBnP+Hxz2xSB0Fc3EFyxe3umVkK+5bMTnIK+Qx2p5k6TudRlAuVNvaLhjGWHiynyzgkIvwzn/AAxnBQe72I0ufBxvss0dZLj9oMrIuGSMEe7vJwxVvMYBHPmcZNdr7TbOKCSHUZATGFe1uQPxQyKwH1EhH/2p6hsI0iESoojC7QoHAHpiuLoWk3RWeO9KTRmT90rIrfu/dKbvVwR8uxya5sk9crO3HDQqKn0aOY2rnEkT6XZ3TSFid3tcm/DZPcqihs+W4V1m6gvf2myJNOq+PIMvMPCKJAjtGqEZ8bL7sjHB4zzi3P2bDiQeHHiUkyDYPf4wd3HvcADnyFYvpMB7xRH39/Ma/exjd2+9gAZ74FZmhVfTmt3KwWEks0yma6hEhkvllDoYnYnAx4as34G590eldRNUmk1m6AncQRhdj+2oIoyYAwzAeZAWO7IOPyp2HStiFKC1ttpIJX2ePBIzgkbcZGT+ZrKPpmzVlZba3DKMKRAgIGMcHGRxxxQFVW2qXZtJIxdzNdRywmZTqMe2ZCHP9GnxhC+N2zuNmPm2t1UsWg+0wSTyMylIjMd8vis5jVTge+Vc44zkL50z/wDZey8Mxey23hltxT2dNpb1K7cE/GpY02HYieHHtjIKLsGEI+6VGMKR5EdqAqZOrdR8K1SKR5Z7ee5WVXQq1wkaiRQyMAwZ4myMjuKNA6kkvplD308UD3GoFXWRUOxBbmIEspwAHbg+pq2f2bD4ni+FH4n9fYN3bb97Gfu8fLiokvS9kw2ta2zAMzYNuhG443Njb3OBk+eBQChHrE1z05eSTHcRBdosuMeMiq4STA4G4DPHHmO9Kd51XfWzXjLLIbaOzt4toP8AuHktQ0Mq+n70BSf7YPlV1PaoyGMqpQrtKlRtK4xjHbGOMVpOkwYceFFiRQrjw1w4A2gMMe8AOMHy4oCrE1TUM3tyhu5PZ1JQi6HhBhbxuFaD7z+8xbjjkelGu6zJaJEbXUZrlp7a4aQNKr4Cwu4mXA/dbXA4GB5Y4q2ILSNM7EVNxydqgZOAMnHc4AHyAqLBoFqm/ZbwJ4gIfbCg3g9w2B7wOT3oClpOo9UWJPCmuQ4u4gIppg7sRAZZAxH/AA5PdKg54rtzfaRNvvrpHZoXhiWzj55JcxbwvcsXEh7ZISrS/ZEG4P4MW4bcN4a5GAQuDjIwCQPQGvBotuNuIYfcxs/dL7uMldvHGCSePU0BWFldTXKWStd3qSe1PZzbZWjLBUldHKEblkZfDJJqVFqc0l37JLeTRQG6u18QS7XYxrB4cQkPK53u+BycGrJOnRbt/hx7twbdsGdwG0NnGdwX3c98cVhcaPbyIyPDE6s29laJSGb+sQRgtwOTzxQFWXWu36yCK0uXuBBeSCJmYN7QqQCV4WYffIbcm7vnHpTd0bqsepwXrMTPA9yyKsgOAnhxEpg9gGLceuaZ4NMhQIqRRqI87AsagJng7cD3cgntWdtZRx7hGiJuYs21QMse5OO5OBz8KApnSdKht4dduIY0jmtZrhYJEGGiG0jCH8IwT2rqWl9OWtree4uLWOd5i7nUEmYlEQxxrMBiMPuZtvc7Ks79lQYkXwosSkmQeGuHJ7lhj3ifjmo69M2YjaMW1uEYgsngJtYjsSuMEj1NAV9J1BfQXd5DaiW+ijtISHe8QGPKvmTJGHY47jH3a48fV2oRRzXBnkktxZ2ySdy0UklqrxzDzGZSAf48/K4bfSYIwQkUSAqEIWNRlRnC8D7oyeO3NC6TAFZBFEFdQrL4a4ZQNoBGMEBeMHy4oCsbXVHmtbq5n1Ca3nthiONZlVVCxo0bNGR+98UnOTnOcCptv1jcrZalKz4uEEbJGxBMZNvCz7UPOFZnbHqDT5N0/au6u1vAzoAEZoUJUD7oBIyAPhXraFbGXxzBCZc58QxLvzjGd2M5xx3oCudX12exI9hupdQMlpNK6ySiXYV2bJhj7oJZhs7HHbipq7WhZbXU7qe6e1NwjNOGjJRkJOANqAsdhTgbWIxxkPlho9vBu8GGKLdy3hxKu757QM/WsbTQ7aJmeOCGNnzuZIVUtnk5IGTzzzQHH+z27nuLMXc7EvcnxQgOViTsiL8NoDE+ZY0z1qt7dY1CIqoqjAVQAAPQAcAVtoAooooAooooAooooAooooAooooAooooAooooAooooAooooAooooAooooAooooAooooAooooAooooAooooAooooAooo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AutoShape 14" descr="data:image/jpg;base64,/9j/4AAQSkZJRgABAQAAAQABAAD/2wCEAAkGBhESEA8TExIQFBQVFBgRFRUVFRkdIBoXGBkVIBsZFx4YHCchHiUvJR8dIDQiLycqLSwsHSM9QTArNSYrLCkBCQoKDgwOGg8PGjQkHyEsKSw0Ki8sLCksNCw1LywsLSw0KSwtLCwqLCwpLCwsLCwpLCksMiosKSwsLCwsLDQsLP/AABEIACEAsQMBIgACEQEDEQH/xAAcAAEAAgMBAQEAAAAAAAAAAAAABQYDBAcCAQj/xAA2EAACAQMCBAUDAAgHAAAAAAABAgMABBESIQUGEzEiMkFRYRRxgRYjM0JScpHBBxUkYqHh8P/EABgBAQADAQAAAAAAAAAAAAAAAAABAgME/8QAIREAAgEEAwEAAwAAAAAAAAAAAAECAxESMRMhUUFhcaH/2gAMAwEAAhEDEQA/AOkx3t1LeXkaOqCBo9KsNmRkz2xnvnfPpUnd8dWCJ5JwyaBqYKC2f5dIyf7UveG4nW5jzrC9N1/jjznH3Hcf09a5/HzKs/ELiV5FQxloLcE7CMEgtjO5JGT8AVvGOZhOeBNn/E0khls5xETpEkrBPzpAY4+e1WXhfHlmwCrRsdxqwQ3yrKSD/wAH4qqRrBdBHJBk/t/7fGa2r06FGnbT2+MdqtOEUutmXPKPbLjNOqKzMwVQMliQAB7kntUXw7m2znk6cU8bOckDcZx305A1fjNVbmXiguLXhpkI6L3iR3O+3hJ2b4J3qw84zGGwuJYsI8ceY2AGV3UeHbbbas1BWX5NlUv2tE/mma55cX1+otui94JHmfwXixjWI4i2kaPQ9s+9Z7Tjkl7PcdO4mhRLaOXQunKSZkDo2pTvkYP2qeF2vccq0XzNM1zd7y7W04ZL9TeyNcsutYxGWx0pGIjBUDuB3PYVg4xx+4hdh1+ILi2jkRTHGW6ru4An20rvgd6lUG9MOskdQzXzNVvjvE7iO3slDLHNcSxW7yYBEZZWLEA7Z2wPk1C8zcQurDSq3Ukwnimx1QuqN401B1Kgbe4IqsaTl0izqJF+zUNJznZCQxm4j1humV32bOMdvetLkq4lkRnka+JKptcoijJBJMenuPv8Vocp/V9S60LbGH66bUXZ9fmGdIC6ftvTBK9/hDm3a30uuaZrn13zDcpeS2XXBVWNwJdtZQIX+n7Y1fPfT81J8vJc3FvDePeSgyJ1TEip0wCD4MFc7ds5zmjpNK7YVVN2Rbs0zXM7DjV2bNZzLfhj0fFIsYjbXKgPTI3OxPf0q48QvpF4hYxBiI3inZ19ynT0n8ZNHTadv3/CVUTJvNfc1Rnvrh+I3Ueu+CJLGq9JY+mo6aMRIW3GT7e9RlrzfdpZqs74klEUtvMAPGrSoHjPpqAP5BqyoyeivMls6XmvoNVHgS3F4n1Ju5o8yOFhjCaVVJGXS+VJJONzn1rX5CvricpJK9+fCxJkWMQt4iBoI8RP/dUdOyfeiyqXa62XelKVmaHk1+fOYuFG1uWyCMyOp+4YkH8qQa/Qhqs878nfXQMqFEl2KuwyNj2PqPbI963oVMJdmNam5K6+FZ5OtHMBlyo17JtnGDuaz8yXTRwSMSurGxGwydgDkn+tViw5S45auiqjNGrhsJKNJGRnYkd6vP6ISXUsbXSqkKEOIA2ou47dQjbSP4R3+21b1JRve9zm45S6saPAs2/BoTcw9ZZpMzKxA0pM+A7ZByB4c+wOfSoWx4nw5onaSC66Zh8v1LOqlvNGMsFGBpOc7Z9MV0W/4Q0jdM9M2skbpNEQcknAGggjSMZz+KxrybZBNAgTRraTTlsam05Pf/aNu21cjm7to7FBWSaKzwHjPDmmi6aXZZZI9BkctpeZWUbM5OMZ3xj71ns+P2HXkljgm6lzI9q7Lpwxh8xID7Hft5mwdjipxOSbMbLG67ow0zTDBj8hGH2I7DHpt2r6OTLQBRok0rJ1VUzzEB8g5wXx3AP33qMn6TiiCmveHvwy3meO4S3hZVhCsdYJ8Ax03J9TkE5GDkbVrji/C1aaER3Ertqs3UlmLBWjwAXbsTKCGz7+1WhOULMRiLohkEjTYdnfMjKylmLsSxwT3zj8CsLciWJKHo4ZQVVhJIGALK3mD58ygjfb0pnL0YrwjeM8dsxYw9SKSWBneBkbOtDDFM5BzuWBi09xuQc1D2/GOEDUAlxIJYmVpHcsRFoiZlUu+oftAMKM5B9quk3K9q8KQtEDGhZlXU3d1dWJOckkO2SSe/vXmHlOzRpWWBAZAwfuQdYQNsTgZ0L29vvRSa+jFMh3/wAQLWAxwvFcxuAF6bKuQoCaT5/FnI7ZOzZGxqDXi/CGDXA+rXVGL1gskg3eXRp0h8atX7vtVu/Qiyzkw6m/jaSRm/cHmZi2wRQN9gNsZOfC8hcPGP8ATR4B1YJYgnCjcFsHyr39veoUmtEuKeyEl4jYKjxvbXKqLguH2LPPo6oKsrliSpGP5gPesSX/AA2GcqY7qCQdR2h1MFDosbEaVcpllkDDGxyfWrSeVLQpoMIK5zgs/cxiPOdWfKAPjGe+9Y5eS7JldXh1hvMXeRmY6o2yWZixOUTfORpA7bVOcvSMV4VLithb28wtzbStAbd7nV9ZJtFD0y2mMjZgSMDVvjuK8/VcNaPrdO/ZIU6rSCYnprJsAWEvrpzgZwO+M1e7zgcErapI9TdJ7fOWH6uTTrXY+uBv32rSPJdmQQY3IKiNgZpjqUElQ+X8WMnGc4ztU5y9GEfCpf5rwdZiVa5Jz+0WWQq5iEIxnXgnDDv30t+ZRbuwljs7V7edUYo9rrGMgHKupDEgdsg4OGG29TtzyjZydTXAp6hDNu25UxkEYO26L2x2+TnGOTLTbEbgqQUImlBTBJAjIfKDfyrgfG1RnL0YR8K899w8yrIIrxHnYSQojMouW1eZVVwPTUdWnbc7Vu8uR2cd30Yo7uOZI+oY3diqo4B1Y1lDk5XbO6n71KjkyzAI6R9NP6yTKYbUOkdWY99/Dit3h/BIICDGmkhBFksxOgEkAlic7knPfemctXGKN+lKVUs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6" name="AutoShape 16" descr="data:image/jpg;base64,/9j/4AAQSkZJRgABAQAAAQABAAD/2wCEAAkGBhESEA8TExIQFBQVFBgRFRUVFRkdIBoXGBkVIBsZFx4YHCchHiUvJR8dIDQiLycqLSwsHSM9QTArNSYrLCkBCQoKDgwOGg8PGjQkHyEsKSw0Ki8sLCksNCw1LywsLSw0KSwtLCwqLCwpLCwsLCwpLCksMiosKSwsLCwsLDQsLP/AABEIACEAsQMBIgACEQEDEQH/xAAcAAEAAgMBAQEAAAAAAAAAAAAABQYDBAcCAQj/xAA2EAACAQMCBAUDAAgHAAAAAAABAgMABBESIQUGEzEiMkFRYRRxgRYjM0JScpHBBxUkYqHh8P/EABgBAQADAQAAAAAAAAAAAAAAAAABAgME/8QAIREAAgEEAwEAAwAAAAAAAAAAAAECAxESMRMhUUFhcaH/2gAMAwEAAhEDEQA/AOkx3t1LeXkaOqCBo9KsNmRkz2xnvnfPpUnd8dWCJ5JwyaBqYKC2f5dIyf7UveG4nW5jzrC9N1/jjznH3Hcf09a5/HzKs/ELiV5FQxloLcE7CMEgtjO5JGT8AVvGOZhOeBNn/E0khls5xETpEkrBPzpAY4+e1WXhfHlmwCrRsdxqwQ3yrKSD/wAH4qqRrBdBHJBk/t/7fGa2r06FGnbT2+MdqtOEUutmXPKPbLjNOqKzMwVQMliQAB7kntUXw7m2znk6cU8bOckDcZx305A1fjNVbmXiguLXhpkI6L3iR3O+3hJ2b4J3qw84zGGwuJYsI8ceY2AGV3UeHbbbas1BWX5NlUv2tE/mma55cX1+otui94JHmfwXixjWI4i2kaPQ9s+9Z7Tjkl7PcdO4mhRLaOXQunKSZkDo2pTvkYP2qeF2vccq0XzNM1zd7y7W04ZL9TeyNcsutYxGWx0pGIjBUDuB3PYVg4xx+4hdh1+ILi2jkRTHGW6ru4An20rvgd6lUG9MOskdQzXzNVvjvE7iO3slDLHNcSxW7yYBEZZWLEA7Z2wPk1C8zcQurDSq3Ukwnimx1QuqN401B1Kgbe4IqsaTl0izqJF+zUNJznZCQxm4j1humV32bOMdvetLkq4lkRnka+JKptcoijJBJMenuPv8Vocp/V9S60LbGH66bUXZ9fmGdIC6ftvTBK9/hDm3a30uuaZrn13zDcpeS2XXBVWNwJdtZQIX+n7Y1fPfT81J8vJc3FvDePeSgyJ1TEip0wCD4MFc7ds5zmjpNK7YVVN2Rbs0zXM7DjV2bNZzLfhj0fFIsYjbXKgPTI3OxPf0q48QvpF4hYxBiI3inZ19ynT0n8ZNHTadv3/CVUTJvNfc1Rnvrh+I3Ueu+CJLGq9JY+mo6aMRIW3GT7e9RlrzfdpZqs74klEUtvMAPGrSoHjPpqAP5BqyoyeivMls6XmvoNVHgS3F4n1Ju5o8yOFhjCaVVJGXS+VJJONzn1rX5CvricpJK9+fCxJkWMQt4iBoI8RP/dUdOyfeiyqXa62XelKVmaHk1+fOYuFG1uWyCMyOp+4YkH8qQa/Qhqs878nfXQMqFEl2KuwyNj2PqPbI963oVMJdmNam5K6+FZ5OtHMBlyo17JtnGDuaz8yXTRwSMSurGxGwydgDkn+tViw5S45auiqjNGrhsJKNJGRnYkd6vP6ISXUsbXSqkKEOIA2ou47dQjbSP4R3+21b1JRve9zm45S6saPAs2/BoTcw9ZZpMzKxA0pM+A7ZByB4c+wOfSoWx4nw5onaSC66Zh8v1LOqlvNGMsFGBpOc7Z9MV0W/4Q0jdM9M2skbpNEQcknAGggjSMZz+KxrybZBNAgTRraTTlsam05Pf/aNu21cjm7to7FBWSaKzwHjPDmmi6aXZZZI9BkctpeZWUbM5OMZ3xj71ns+P2HXkljgm6lzI9q7Lpwxh8xID7Hft5mwdjipxOSbMbLG67ow0zTDBj8hGH2I7DHpt2r6OTLQBRok0rJ1VUzzEB8g5wXx3AP33qMn6TiiCmveHvwy3meO4S3hZVhCsdYJ8Ax03J9TkE5GDkbVrji/C1aaER3Ertqs3UlmLBWjwAXbsTKCGz7+1WhOULMRiLohkEjTYdnfMjKylmLsSxwT3zj8CsLciWJKHo4ZQVVhJIGALK3mD58ygjfb0pnL0YrwjeM8dsxYw9SKSWBneBkbOtDDFM5BzuWBi09xuQc1D2/GOEDUAlxIJYmVpHcsRFoiZlUu+oftAMKM5B9quk3K9q8KQtEDGhZlXU3d1dWJOckkO2SSe/vXmHlOzRpWWBAZAwfuQdYQNsTgZ0L29vvRSa+jFMh3/wAQLWAxwvFcxuAF6bKuQoCaT5/FnI7ZOzZGxqDXi/CGDXA+rXVGL1gskg3eXRp0h8atX7vtVu/Qiyzkw6m/jaSRm/cHmZi2wRQN9gNsZOfC8hcPGP8ATR4B1YJYgnCjcFsHyr39veoUmtEuKeyEl4jYKjxvbXKqLguH2LPPo6oKsrliSpGP5gPesSX/AA2GcqY7qCQdR2h1MFDosbEaVcpllkDDGxyfWrSeVLQpoMIK5zgs/cxiPOdWfKAPjGe+9Y5eS7JldXh1hvMXeRmY6o2yWZixOUTfORpA7bVOcvSMV4VLithb28wtzbStAbd7nV9ZJtFD0y2mMjZgSMDVvjuK8/VcNaPrdO/ZIU6rSCYnprJsAWEvrpzgZwO+M1e7zgcErapI9TdJ7fOWH6uTTrXY+uBv32rSPJdmQQY3IKiNgZpjqUElQ+X8WMnGc4ztU5y9GEfCpf5rwdZiVa5Jz+0WWQq5iEIxnXgnDDv30t+ZRbuwljs7V7edUYo9rrGMgHKupDEgdsg4OGG29TtzyjZydTXAp6hDNu25UxkEYO26L2x2+TnGOTLTbEbgqQUImlBTBJAjIfKDfyrgfG1RnL0YR8K899w8yrIIrxHnYSQojMouW1eZVVwPTUdWnbc7Vu8uR2cd30Yo7uOZI+oY3diqo4B1Y1lDk5XbO6n71KjkyzAI6R9NP6yTKYbUOkdWY99/Dit3h/BIICDGmkhBFksxOgEkAlic7knPfemctXGKN+lKVUs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8" name="AutoShape 18" descr="data:image/jpg;base64,/9j/4AAQSkZJRgABAQAAAQABAAD/2wCEAAkGBhESEA8TExIQFBQVFBgRFRUVFRkdIBoXGBkVIBsZFx4YHCchHiUvJR8dIDQiLycqLSwsHSM9QTArNSYrLCkBCQoKDgwOGg8PGjQkHyEsKSw0Ki8sLCksNCw1LywsLSw0KSwtLCwqLCwpLCwsLCwpLCksMiosKSwsLCwsLDQsLP/AABEIACEAsQMBIgACEQEDEQH/xAAcAAEAAgMBAQEAAAAAAAAAAAAABQYDBAcCAQj/xAA2EAACAQMCBAUDAAgHAAAAAAABAgMABBESIQUGEzEiMkFRYRRxgRYjM0JScpHBBxUkYqHh8P/EABgBAQADAQAAAAAAAAAAAAAAAAABAgME/8QAIREAAgEEAwEAAwAAAAAAAAAAAAECAxESMRMhUUFhcaH/2gAMAwEAAhEDEQA/AOkx3t1LeXkaOqCBo9KsNmRkz2xnvnfPpUnd8dWCJ5JwyaBqYKC2f5dIyf7UveG4nW5jzrC9N1/jjznH3Hcf09a5/HzKs/ELiV5FQxloLcE7CMEgtjO5JGT8AVvGOZhOeBNn/E0khls5xETpEkrBPzpAY4+e1WXhfHlmwCrRsdxqwQ3yrKSD/wAH4qqRrBdBHJBk/t/7fGa2r06FGnbT2+MdqtOEUutmXPKPbLjNOqKzMwVQMliQAB7kntUXw7m2znk6cU8bOckDcZx305A1fjNVbmXiguLXhpkI6L3iR3O+3hJ2b4J3qw84zGGwuJYsI8ceY2AGV3UeHbbbas1BWX5NlUv2tE/mma55cX1+otui94JHmfwXixjWI4i2kaPQ9s+9Z7Tjkl7PcdO4mhRLaOXQunKSZkDo2pTvkYP2qeF2vccq0XzNM1zd7y7W04ZL9TeyNcsutYxGWx0pGIjBUDuB3PYVg4xx+4hdh1+ILi2jkRTHGW6ru4An20rvgd6lUG9MOskdQzXzNVvjvE7iO3slDLHNcSxW7yYBEZZWLEA7Z2wPk1C8zcQurDSq3Ukwnimx1QuqN401B1Kgbe4IqsaTl0izqJF+zUNJznZCQxm4j1humV32bOMdvetLkq4lkRnka+JKptcoijJBJMenuPv8Vocp/V9S60LbGH66bUXZ9fmGdIC6ftvTBK9/hDm3a30uuaZrn13zDcpeS2XXBVWNwJdtZQIX+n7Y1fPfT81J8vJc3FvDePeSgyJ1TEip0wCD4MFc7ds5zmjpNK7YVVN2Rbs0zXM7DjV2bNZzLfhj0fFIsYjbXKgPTI3OxPf0q48QvpF4hYxBiI3inZ19ynT0n8ZNHTadv3/CVUTJvNfc1Rnvrh+I3Ueu+CJLGq9JY+mo6aMRIW3GT7e9RlrzfdpZqs74klEUtvMAPGrSoHjPpqAP5BqyoyeivMls6XmvoNVHgS3F4n1Ju5o8yOFhjCaVVJGXS+VJJONzn1rX5CvricpJK9+fCxJkWMQt4iBoI8RP/dUdOyfeiyqXa62XelKVmaHk1+fOYuFG1uWyCMyOp+4YkH8qQa/Qhqs878nfXQMqFEl2KuwyNj2PqPbI963oVMJdmNam5K6+FZ5OtHMBlyo17JtnGDuaz8yXTRwSMSurGxGwydgDkn+tViw5S45auiqjNGrhsJKNJGRnYkd6vP6ISXUsbXSqkKEOIA2ou47dQjbSP4R3+21b1JRve9zm45S6saPAs2/BoTcw9ZZpMzKxA0pM+A7ZByB4c+wOfSoWx4nw5onaSC66Zh8v1LOqlvNGMsFGBpOc7Z9MV0W/4Q0jdM9M2skbpNEQcknAGggjSMZz+KxrybZBNAgTRraTTlsam05Pf/aNu21cjm7to7FBWSaKzwHjPDmmi6aXZZZI9BkctpeZWUbM5OMZ3xj71ns+P2HXkljgm6lzI9q7Lpwxh8xID7Hft5mwdjipxOSbMbLG67ow0zTDBj8hGH2I7DHpt2r6OTLQBRok0rJ1VUzzEB8g5wXx3AP33qMn6TiiCmveHvwy3meO4S3hZVhCsdYJ8Ax03J9TkE5GDkbVrji/C1aaER3Ertqs3UlmLBWjwAXbsTKCGz7+1WhOULMRiLohkEjTYdnfMjKylmLsSxwT3zj8CsLciWJKHo4ZQVVhJIGALK3mD58ygjfb0pnL0YrwjeM8dsxYw9SKSWBneBkbOtDDFM5BzuWBi09xuQc1D2/GOEDUAlxIJYmVpHcsRFoiZlUu+oftAMKM5B9quk3K9q8KQtEDGhZlXU3d1dWJOckkO2SSe/vXmHlOzRpWWBAZAwfuQdYQNsTgZ0L29vvRSa+jFMh3/wAQLWAxwvFcxuAF6bKuQoCaT5/FnI7ZOzZGxqDXi/CGDXA+rXVGL1gskg3eXRp0h8atX7vtVu/Qiyzkw6m/jaSRm/cHmZi2wRQN9gNsZOfC8hcPGP8ATR4B1YJYgnCjcFsHyr39veoUmtEuKeyEl4jYKjxvbXKqLguH2LPPo6oKsrliSpGP5gPesSX/AA2GcqY7qCQdR2h1MFDosbEaVcpllkDDGxyfWrSeVLQpoMIK5zgs/cxiPOdWfKAPjGe+9Y5eS7JldXh1hvMXeRmY6o2yWZixOUTfORpA7bVOcvSMV4VLithb28wtzbStAbd7nV9ZJtFD0y2mMjZgSMDVvjuK8/VcNaPrdO/ZIU6rSCYnprJsAWEvrpzgZwO+M1e7zgcErapI9TdJ7fOWH6uTTrXY+uBv32rSPJdmQQY3IKiNgZpjqUElQ+X8WMnGc4ztU5y9GEfCpf5rwdZiVa5Jz+0WWQq5iEIxnXgnDDv30t+ZRbuwljs7V7edUYo9rrGMgHKupDEgdsg4OGG29TtzyjZydTXAp6hDNu25UxkEYO26L2x2+TnGOTLTbEbgqQUImlBTBJAjIfKDfyrgfG1RnL0YR8K899w8yrIIrxHnYSQojMouW1eZVVwPTUdWnbc7Vu8uR2cd30Yo7uOZI+oY3diqo4B1Y1lDk5XbO6n71KjkyzAI6R9NP6yTKYbUOkdWY99/Dit3h/BIICDGmkhBFksxOgEkAlic7knPfemctXGKN+lKVUs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AutoShape 20" descr="data:image/jpg;base64,/9j/4AAQSkZJRgABAQAAAQABAAD/2wCEAAkGBhESEA8TExIQFBQVFBgRFRUVFRkdIBoXGBkVIBsZFx4YHCchHiUvJR8dIDQiLycqLSwsHSM9QTArNSYrLCkBCQoKDgwOGg8PGjQkHyEsKSw0Ki8sLCksNCw1LywsLSw0KSwtLCwqLCwpLCwsLCwpLCksMiosKSwsLCwsLDQsLP/AABEIACEAsQMBIgACEQEDEQH/xAAcAAEAAgMBAQEAAAAAAAAAAAAABQYDBAcCAQj/xAA2EAACAQMCBAUDAAgHAAAAAAABAgMABBESIQUGEzEiMkFRYRRxgRYjM0JScpHBBxUkYqHh8P/EABgBAQADAQAAAAAAAAAAAAAAAAABAgME/8QAIREAAgEEAwEAAwAAAAAAAAAAAAECAxESMRMhUUFhcaH/2gAMAwEAAhEDEQA/AOkx3t1LeXkaOqCBo9KsNmRkz2xnvnfPpUnd8dWCJ5JwyaBqYKC2f5dIyf7UveG4nW5jzrC9N1/jjznH3Hcf09a5/HzKs/ELiV5FQxloLcE7CMEgtjO5JGT8AVvGOZhOeBNn/E0khls5xETpEkrBPzpAY4+e1WXhfHlmwCrRsdxqwQ3yrKSD/wAH4qqRrBdBHJBk/t/7fGa2r06FGnbT2+MdqtOEUutmXPKPbLjNOqKzMwVQMliQAB7kntUXw7m2znk6cU8bOckDcZx305A1fjNVbmXiguLXhpkI6L3iR3O+3hJ2b4J3qw84zGGwuJYsI8ceY2AGV3UeHbbbas1BWX5NlUv2tE/mma55cX1+otui94JHmfwXixjWI4i2kaPQ9s+9Z7Tjkl7PcdO4mhRLaOXQunKSZkDo2pTvkYP2qeF2vccq0XzNM1zd7y7W04ZL9TeyNcsutYxGWx0pGIjBUDuB3PYVg4xx+4hdh1+ILi2jkRTHGW6ru4An20rvgd6lUG9MOskdQzXzNVvjvE7iO3slDLHNcSxW7yYBEZZWLEA7Z2wPk1C8zcQurDSq3Ukwnimx1QuqN401B1Kgbe4IqsaTl0izqJF+zUNJznZCQxm4j1humV32bOMdvetLkq4lkRnka+JKptcoijJBJMenuPv8Vocp/V9S60LbGH66bUXZ9fmGdIC6ftvTBK9/hDm3a30uuaZrn13zDcpeS2XXBVWNwJdtZQIX+n7Y1fPfT81J8vJc3FvDePeSgyJ1TEip0wCD4MFc7ds5zmjpNK7YVVN2Rbs0zXM7DjV2bNZzLfhj0fFIsYjbXKgPTI3OxPf0q48QvpF4hYxBiI3inZ19ynT0n8ZNHTadv3/CVUTJvNfc1Rnvrh+I3Ueu+CJLGq9JY+mo6aMRIW3GT7e9RlrzfdpZqs74klEUtvMAPGrSoHjPpqAP5BqyoyeivMls6XmvoNVHgS3F4n1Ju5o8yOFhjCaVVJGXS+VJJONzn1rX5CvricpJK9+fCxJkWMQt4iBoI8RP/dUdOyfeiyqXa62XelKVmaHk1+fOYuFG1uWyCMyOp+4YkH8qQa/Qhqs878nfXQMqFEl2KuwyNj2PqPbI963oVMJdmNam5K6+FZ5OtHMBlyo17JtnGDuaz8yXTRwSMSurGxGwydgDkn+tViw5S45auiqjNGrhsJKNJGRnYkd6vP6ISXUsbXSqkKEOIA2ou47dQjbSP4R3+21b1JRve9zm45S6saPAs2/BoTcw9ZZpMzKxA0pM+A7ZByB4c+wOfSoWx4nw5onaSC66Zh8v1LOqlvNGMsFGBpOc7Z9MV0W/4Q0jdM9M2skbpNEQcknAGggjSMZz+KxrybZBNAgTRraTTlsam05Pf/aNu21cjm7to7FBWSaKzwHjPDmmi6aXZZZI9BkctpeZWUbM5OMZ3xj71ns+P2HXkljgm6lzI9q7Lpwxh8xID7Hft5mwdjipxOSbMbLG67ow0zTDBj8hGH2I7DHpt2r6OTLQBRok0rJ1VUzzEB8g5wXx3AP33qMn6TiiCmveHvwy3meO4S3hZVhCsdYJ8Ax03J9TkE5GDkbVrji/C1aaER3Ertqs3UlmLBWjwAXbsTKCGz7+1WhOULMRiLohkEjTYdnfMjKylmLsSxwT3zj8CsLciWJKHo4ZQVVhJIGALK3mD58ygjfb0pnL0YrwjeM8dsxYw9SKSWBneBkbOtDDFM5BzuWBi09xuQc1D2/GOEDUAlxIJYmVpHcsRFoiZlUu+oftAMKM5B9quk3K9q8KQtEDGhZlXU3d1dWJOckkO2SSe/vXmHlOzRpWWBAZAwfuQdYQNsTgZ0L29vvRSa+jFMh3/wAQLWAxwvFcxuAF6bKuQoCaT5/FnI7ZOzZGxqDXi/CGDXA+rXVGL1gskg3eXRp0h8atX7vtVu/Qiyzkw6m/jaSRm/cHmZi2wRQN9gNsZOfC8hcPGP8ATR4B1YJYgnCjcFsHyr39veoUmtEuKeyEl4jYKjxvbXKqLguH2LPPo6oKsrliSpGP5gPesSX/AA2GcqY7qCQdR2h1MFDosbEaVcpllkDDGxyfWrSeVLQpoMIK5zgs/cxiPOdWfKAPjGe+9Y5eS7JldXh1hvMXeRmY6o2yWZixOUTfORpA7bVOcvSMV4VLithb28wtzbStAbd7nV9ZJtFD0y2mMjZgSMDVvjuK8/VcNaPrdO/ZIU6rSCYnprJsAWEvrpzgZwO+M1e7zgcErapI9TdJ7fOWH6uTTrXY+uBv32rSPJdmQQY3IKiNgZpjqUElQ+X8WMnGc4ztU5y9GEfCpf5rwdZiVa5Jz+0WWQq5iEIxnXgnDDv30t+ZRbuwljs7V7edUYo9rrGMgHKupDEgdsg4OGG29TtzyjZydTXAp6hDNu25UxkEYO26L2x2+TnGOTLTbEbgqQUImlBTBJAjIfKDfyrgfG1RnL0YR8K899w8yrIIrxHnYSQojMouW1eZVVwPTUdWnbc7Vu8uR2cd30Yo7uOZI+oY3diqo4B1Y1lDk5XbO6n71KjkyzAI6R9NP6yTKYbUOkdWY99/Dit3h/BIICDGmkhBFksxOgEkAlic7knPfemctXGKN+lKVUs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2" name="AutoShape 22" descr="data:image/jpg;base64,/9j/4AAQSkZJRgABAQAAAQABAAD/2wCEAAkGBhESEA8TExIQFBQVFBgRFRUVFRkdIBoXGBkVIBsZFx4YHCchHiUvJR8dIDQiLycqLSwsHSM9QTArNSYrLCkBCQoKDgwOGg8PGjQkHyEsKSw0Ki8sLCksNCw1LywsLSw0KSwtLCwqLCwpLCwsLCwpLCksMiosKSwsLCwsLDQsLP/AABEIACEAsQMBIgACEQEDEQH/xAAcAAEAAgMBAQEAAAAAAAAAAAAABQYDBAcCAQj/xAA2EAACAQMCBAUDAAgHAAAAAAABAgMABBESIQUGEzEiMkFRYRRxgRYjM0JScpHBBxUkYqHh8P/EABgBAQADAQAAAAAAAAAAAAAAAAABAgME/8QAIREAAgEEAwEAAwAAAAAAAAAAAAECAxESMRMhUUFhcaH/2gAMAwEAAhEDEQA/AOkx3t1LeXkaOqCBo9KsNmRkz2xnvnfPpUnd8dWCJ5JwyaBqYKC2f5dIyf7UveG4nW5jzrC9N1/jjznH3Hcf09a5/HzKs/ELiV5FQxloLcE7CMEgtjO5JGT8AVvGOZhOeBNn/E0khls5xETpEkrBPzpAY4+e1WXhfHlmwCrRsdxqwQ3yrKSD/wAH4qqRrBdBHJBk/t/7fGa2r06FGnbT2+MdqtOEUutmXPKPbLjNOqKzMwVQMliQAB7kntUXw7m2znk6cU8bOckDcZx305A1fjNVbmXiguLXhpkI6L3iR3O+3hJ2b4J3qw84zGGwuJYsI8ceY2AGV3UeHbbbas1BWX5NlUv2tE/mma55cX1+otui94JHmfwXixjWI4i2kaPQ9s+9Z7Tjkl7PcdO4mhRLaOXQunKSZkDo2pTvkYP2qeF2vccq0XzNM1zd7y7W04ZL9TeyNcsutYxGWx0pGIjBUDuB3PYVg4xx+4hdh1+ILi2jkRTHGW6ru4An20rvgd6lUG9MOskdQzXzNVvjvE7iO3slDLHNcSxW7yYBEZZWLEA7Z2wPk1C8zcQurDSq3Ukwnimx1QuqN401B1Kgbe4IqsaTl0izqJF+zUNJznZCQxm4j1humV32bOMdvetLkq4lkRnka+JKptcoijJBJMenuPv8Vocp/V9S60LbGH66bUXZ9fmGdIC6ftvTBK9/hDm3a30uuaZrn13zDcpeS2XXBVWNwJdtZQIX+n7Y1fPfT81J8vJc3FvDePeSgyJ1TEip0wCD4MFc7ds5zmjpNK7YVVN2Rbs0zXM7DjV2bNZzLfhj0fFIsYjbXKgPTI3OxPf0q48QvpF4hYxBiI3inZ19ynT0n8ZNHTadv3/CVUTJvNfc1Rnvrh+I3Ueu+CJLGq9JY+mo6aMRIW3GT7e9RlrzfdpZqs74klEUtvMAPGrSoHjPpqAP5BqyoyeivMls6XmvoNVHgS3F4n1Ju5o8yOFhjCaVVJGXS+VJJONzn1rX5CvricpJK9+fCxJkWMQt4iBoI8RP/dUdOyfeiyqXa62XelKVmaHk1+fOYuFG1uWyCMyOp+4YkH8qQa/Qhqs878nfXQMqFEl2KuwyNj2PqPbI963oVMJdmNam5K6+FZ5OtHMBlyo17JtnGDuaz8yXTRwSMSurGxGwydgDkn+tViw5S45auiqjNGrhsJKNJGRnYkd6vP6ISXUsbXSqkKEOIA2ou47dQjbSP4R3+21b1JRve9zm45S6saPAs2/BoTcw9ZZpMzKxA0pM+A7ZByB4c+wOfSoWx4nw5onaSC66Zh8v1LOqlvNGMsFGBpOc7Z9MV0W/4Q0jdM9M2skbpNEQcknAGggjSMZz+KxrybZBNAgTRraTTlsam05Pf/aNu21cjm7to7FBWSaKzwHjPDmmi6aXZZZI9BkctpeZWUbM5OMZ3xj71ns+P2HXkljgm6lzI9q7Lpwxh8xID7Hft5mwdjipxOSbMbLG67ow0zTDBj8hGH2I7DHpt2r6OTLQBRok0rJ1VUzzEB8g5wXx3AP33qMn6TiiCmveHvwy3meO4S3hZVhCsdYJ8Ax03J9TkE5GDkbVrji/C1aaER3Ertqs3UlmLBWjwAXbsTKCGz7+1WhOULMRiLohkEjTYdnfMjKylmLsSxwT3zj8CsLciWJKHo4ZQVVhJIGALK3mD58ygjfb0pnL0YrwjeM8dsxYw9SKSWBneBkbOtDDFM5BzuWBi09xuQc1D2/GOEDUAlxIJYmVpHcsRFoiZlUu+oftAMKM5B9quk3K9q8KQtEDGhZlXU3d1dWJOckkO2SSe/vXmHlOzRpWWBAZAwfuQdYQNsTgZ0L29vvRSa+jFMh3/wAQLWAxwvFcxuAF6bKuQoCaT5/FnI7ZOzZGxqDXi/CGDXA+rXVGL1gskg3eXRp0h8atX7vtVu/Qiyzkw6m/jaSRm/cHmZi2wRQN9gNsZOfC8hcPGP8ATR4B1YJYgnCjcFsHyr39veoUmtEuKeyEl4jYKjxvbXKqLguH2LPPo6oKsrliSpGP5gPesSX/AA2GcqY7qCQdR2h1MFDosbEaVcpllkDDGxyfWrSeVLQpoMIK5zgs/cxiPOdWfKAPjGe+9Y5eS7JldXh1hvMXeRmY6o2yWZixOUTfORpA7bVOcvSMV4VLithb28wtzbStAbd7nV9ZJtFD0y2mMjZgSMDVvjuK8/VcNaPrdO/ZIU6rSCYnprJsAWEvrpzgZwO+M1e7zgcErapI9TdJ7fOWH6uTTrXY+uBv32rSPJdmQQY3IKiNgZpjqUElQ+X8WMnGc4ztU5y9GEfCpf5rwdZiVa5Jz+0WWQq5iEIxnXgnDDv30t+ZRbuwljs7V7edUYo9rrGMgHKupDEgdsg4OGG29TtzyjZydTXAp6hDNu25UxkEYO26L2x2+TnGOTLTbEbgqQUImlBTBJAjIfKDfyrgfG1RnL0YR8K899w8yrIIrxHnYSQojMouW1eZVVwPTUdWnbc7Vu8uR2cd30Yo7uOZI+oY3diqo4B1Y1lDk5XbO6n71KjkyzAI6R9NP6yTKYbUOkdWY99/Dit3h/BIICDGmkhBFksxOgEkAlic7knPfemctXGKN+lKVUs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4" name="AutoShape 24" descr="data:image/jpg;base64,/9j/4AAQSkZJRgABAQAAAQABAAD/2wCEAAkGBhESEA8TExIQFBQVFBgRFRUVFRkdIBoXGBkVIBsZFx4YHCchHiUvJR8dIDQiLycqLSwsHSM9QTArNSYrLCkBCQoKDgwOGg8PGjQkHyEsKSw0Ki8sLCksNCw1LywsLSw0KSwtLCwqLCwpLCwsLCwpLCksMiosKSwsLCwsLDQsLP/AABEIACEAsQMBIgACEQEDEQH/xAAcAAEAAgMBAQEAAAAAAAAAAAAABQYDBAcCAQj/xAA2EAACAQMCBAUDAAgHAAAAAAABAgMABBESIQUGEzEiMkFRYRRxgRYjM0JScpHBBxUkYqHh8P/EABgBAQADAQAAAAAAAAAAAAAAAAABAgME/8QAIREAAgEEAwEAAwAAAAAAAAAAAAECAxESMRMhUUFhcaH/2gAMAwEAAhEDEQA/AOkx3t1LeXkaOqCBo9KsNmRkz2xnvnfPpUnd8dWCJ5JwyaBqYKC2f5dIyf7UveG4nW5jzrC9N1/jjznH3Hcf09a5/HzKs/ELiV5FQxloLcE7CMEgtjO5JGT8AVvGOZhOeBNn/E0khls5xETpEkrBPzpAY4+e1WXhfHlmwCrRsdxqwQ3yrKSD/wAH4qqRrBdBHJBk/t/7fGa2r06FGnbT2+MdqtOEUutmXPKPbLjNOqKzMwVQMliQAB7kntUXw7m2znk6cU8bOckDcZx305A1fjNVbmXiguLXhpkI6L3iR3O+3hJ2b4J3qw84zGGwuJYsI8ceY2AGV3UeHbbbas1BWX5NlUv2tE/mma55cX1+otui94JHmfwXixjWI4i2kaPQ9s+9Z7Tjkl7PcdO4mhRLaOXQunKSZkDo2pTvkYP2qeF2vccq0XzNM1zd7y7W04ZL9TeyNcsutYxGWx0pGIjBUDuB3PYVg4xx+4hdh1+ILi2jkRTHGW6ru4An20rvgd6lUG9MOskdQzXzNVvjvE7iO3slDLHNcSxW7yYBEZZWLEA7Z2wPk1C8zcQurDSq3Ukwnimx1QuqN401B1Kgbe4IqsaTl0izqJF+zUNJznZCQxm4j1humV32bOMdvetLkq4lkRnka+JKptcoijJBJMenuPv8Vocp/V9S60LbGH66bUXZ9fmGdIC6ftvTBK9/hDm3a30uuaZrn13zDcpeS2XXBVWNwJdtZQIX+n7Y1fPfT81J8vJc3FvDePeSgyJ1TEip0wCD4MFc7ds5zmjpNK7YVVN2Rbs0zXM7DjV2bNZzLfhj0fFIsYjbXKgPTI3OxPf0q48QvpF4hYxBiI3inZ19ynT0n8ZNHTadv3/CVUTJvNfc1Rnvrh+I3Ueu+CJLGq9JY+mo6aMRIW3GT7e9RlrzfdpZqs74klEUtvMAPGrSoHjPpqAP5BqyoyeivMls6XmvoNVHgS3F4n1Ju5o8yOFhjCaVVJGXS+VJJONzn1rX5CvricpJK9+fCxJkWMQt4iBoI8RP/dUdOyfeiyqXa62XelKVmaHk1+fOYuFG1uWyCMyOp+4YkH8qQa/Qhqs878nfXQMqFEl2KuwyNj2PqPbI963oVMJdmNam5K6+FZ5OtHMBlyo17JtnGDuaz8yXTRwSMSurGxGwydgDkn+tViw5S45auiqjNGrhsJKNJGRnYkd6vP6ISXUsbXSqkKEOIA2ou47dQjbSP4R3+21b1JRve9zm45S6saPAs2/BoTcw9ZZpMzKxA0pM+A7ZByB4c+wOfSoWx4nw5onaSC66Zh8v1LOqlvNGMsFGBpOc7Z9MV0W/4Q0jdM9M2skbpNEQcknAGggjSMZz+KxrybZBNAgTRraTTlsam05Pf/aNu21cjm7to7FBWSaKzwHjPDmmi6aXZZZI9BkctpeZWUbM5OMZ3xj71ns+P2HXkljgm6lzI9q7Lpwxh8xID7Hft5mwdjipxOSbMbLG67ow0zTDBj8hGH2I7DHpt2r6OTLQBRok0rJ1VUzzEB8g5wXx3AP33qMn6TiiCmveHvwy3meO4S3hZVhCsdYJ8Ax03J9TkE5GDkbVrji/C1aaER3Ertqs3UlmLBWjwAXbsTKCGz7+1WhOULMRiLohkEjTYdnfMjKylmLsSxwT3zj8CsLciWJKHo4ZQVVhJIGALK3mD58ygjfb0pnL0YrwjeM8dsxYw9SKSWBneBkbOtDDFM5BzuWBi09xuQc1D2/GOEDUAlxIJYmVpHcsRFoiZlUu+oftAMKM5B9quk3K9q8KQtEDGhZlXU3d1dWJOckkO2SSe/vXmHlOzRpWWBAZAwfuQdYQNsTgZ0L29vvRSa+jFMh3/wAQLWAxwvFcxuAF6bKuQoCaT5/FnI7ZOzZGxqDXi/CGDXA+rXVGL1gskg3eXRp0h8atX7vtVu/Qiyzkw6m/jaSRm/cHmZi2wRQN9gNsZOfC8hcPGP8ATR4B1YJYgnCjcFsHyr39veoUmtEuKeyEl4jYKjxvbXKqLguH2LPPo6oKsrliSpGP5gPesSX/AA2GcqY7qCQdR2h1MFDosbEaVcpllkDDGxyfWrSeVLQpoMIK5zgs/cxiPOdWfKAPjGe+9Y5eS7JldXh1hvMXeRmY6o2yWZixOUTfORpA7bVOcvSMV4VLithb28wtzbStAbd7nV9ZJtFD0y2mMjZgSMDVvjuK8/VcNaPrdO/ZIU6rSCYnprJsAWEvrpzgZwO+M1e7zgcErapI9TdJ7fOWH6uTTrXY+uBv32rSPJdmQQY3IKiNgZpjqUElQ+X8WMnGc4ztU5y9GEfCpf5rwdZiVa5Jz+0WWQq5iEIxnXgnDDv30t+ZRbuwljs7V7edUYo9rrGMgHKupDEgdsg4OGG29TtzyjZydTXAp6hDNu25UxkEYO26L2x2+TnGOTLTbEbgqQUImlBTBJAjIfKDfyrgfG1RnL0YR8K899w8yrIIrxHnYSQojMouW1eZVVwPTUdWnbc7Vu8uR2cd30Yo7uOZI+oY3diqo4B1Y1lDk5XbO6n71KjkyzAI6R9NP6yTKYbUOkdWY99/Dit3h/BIICDGmkhBFksxOgEkAlic7knPfemctXGKN+lKVUs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26" name="Picture 26" descr="http://www.cs.sunysb.edu/~csf09/images/CEWIT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352800" cy="685800"/>
          </a:xfrm>
          <a:prstGeom prst="rect">
            <a:avLst/>
          </a:prstGeom>
          <a:noFill/>
        </p:spPr>
      </p:pic>
      <p:pic>
        <p:nvPicPr>
          <p:cNvPr id="7170" name="Picture 2" descr="http://t3.gstatic.com/images?q=tbn:ANd9GcSNI4iOPcpZQccw2xbTaTG-d1lXSQ6mysKFWHdkowADCnQWSPc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599" y="0"/>
            <a:ext cx="914401" cy="99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/>
          <a:lstStyle/>
          <a:p>
            <a:r>
              <a:rPr lang="en-US" dirty="0" smtClean="0"/>
              <a:t>Optimize</a:t>
            </a:r>
            <a:r>
              <a:rPr lang="en-US" baseline="0" dirty="0" smtClean="0"/>
              <a:t> energy </a:t>
            </a:r>
            <a:r>
              <a:rPr lang="en-US" i="1" baseline="0" dirty="0" smtClean="0"/>
              <a:t>and</a:t>
            </a:r>
            <a:r>
              <a:rPr lang="en-US" baseline="0" dirty="0" smtClean="0"/>
              <a:t> performance</a:t>
            </a:r>
          </a:p>
          <a:p>
            <a:r>
              <a:rPr lang="en-US" dirty="0" smtClean="0"/>
              <a:t>Energy and </a:t>
            </a:r>
            <a:r>
              <a:rPr lang="en-US" dirty="0" err="1" smtClean="0"/>
              <a:t>perf</a:t>
            </a:r>
            <a:r>
              <a:rPr lang="en-US" dirty="0" smtClean="0"/>
              <a:t> study </a:t>
            </a:r>
            <a:r>
              <a:rPr lang="en-US" dirty="0" smtClean="0">
                <a:solidFill>
                  <a:srgbClr val="008000"/>
                </a:solidFill>
              </a:rPr>
              <a:t>[SYSTOR’11]</a:t>
            </a:r>
            <a:endParaRPr lang="en-US" baseline="0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 Many factors (CPU Freq, Disk types, etc)</a:t>
            </a:r>
          </a:p>
          <a:p>
            <a:r>
              <a:rPr lang="en-US" dirty="0" err="1" smtClean="0"/>
              <a:t>Dedup</a:t>
            </a:r>
            <a:r>
              <a:rPr lang="en-US" dirty="0" smtClean="0"/>
              <a:t> system power study </a:t>
            </a:r>
            <a:r>
              <a:rPr lang="en-US" dirty="0" smtClean="0">
                <a:solidFill>
                  <a:srgbClr val="008000"/>
                </a:solidFill>
              </a:rPr>
              <a:t>[FAST’12]</a:t>
            </a:r>
          </a:p>
          <a:p>
            <a:pPr lvl="1"/>
            <a:r>
              <a:rPr lang="en-US" dirty="0" smtClean="0"/>
              <a:t> Large power consumption</a:t>
            </a:r>
          </a:p>
          <a:p>
            <a:pPr lvl="1"/>
            <a:r>
              <a:rPr lang="en-US" dirty="0" smtClean="0"/>
              <a:t> Not power proportional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03/30/2012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GRC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58B7A-279D-4F41-BC8B-F800CA099B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2" descr="http://t3.gstatic.com/images?q=tbn:ANd9GcSNI4iOPcpZQccw2xbTaTG-d1lXSQ6mysKFWHdkowADCnQWSPc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599" y="0"/>
            <a:ext cx="914401" cy="990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0600" y="51054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Make storage system green with domain knowledge aware algorithm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87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03/30/2012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GRC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58B7A-279D-4F41-BC8B-F800CA099B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" name="Picture 2" descr="http://t3.gstatic.com/images?q=tbn:ANd9GcSNI4iOPcpZQccw2xbTaTG-d1lXSQ6mysKFWHdkowADCnQWSPc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599" y="0"/>
            <a:ext cx="914401" cy="990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304800" y="2209800"/>
            <a:ext cx="83058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39000" y="182880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User space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3800" y="220980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Kernel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7600" y="1295400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IO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259080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/dev/</a:t>
            </a:r>
            <a:r>
              <a:rPr lang="en-US" sz="2000" dirty="0" err="1" smtClean="0"/>
              <a:t>mapper</a:t>
            </a:r>
            <a:r>
              <a:rPr lang="en-US" sz="2000" dirty="0" smtClean="0"/>
              <a:t>/&lt;virtual dev&gt;</a:t>
            </a:r>
            <a:endParaRPr lang="en-US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400" y="1524000"/>
          <a:ext cx="2438400" cy="304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50606"/>
                <a:gridCol w="820994"/>
                <a:gridCol w="10668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SSD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SAS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SATA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1143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2"/>
                </a:solidFill>
              </a:rPr>
              <a:t>User logical view: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1828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2"/>
                </a:solidFill>
              </a:rPr>
              <a:t>Virtual device 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3657600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Mapping Table</a:t>
            </a:r>
            <a:endParaRPr lang="en-US" sz="2000" dirty="0"/>
          </a:p>
        </p:txBody>
      </p:sp>
      <p:sp>
        <p:nvSpPr>
          <p:cNvPr id="23" name="Rounded Rectangle 22"/>
          <p:cNvSpPr/>
          <p:nvPr/>
        </p:nvSpPr>
        <p:spPr>
          <a:xfrm>
            <a:off x="685800" y="2971800"/>
            <a:ext cx="914400" cy="457200"/>
          </a:xfrm>
          <a:prstGeom prst="roundRect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CPU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2667000" y="4800600"/>
            <a:ext cx="609600" cy="533400"/>
          </a:xfrm>
          <a:prstGeom prst="flowChartMagneticDisk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sda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4038600" y="4800600"/>
            <a:ext cx="914400" cy="533400"/>
          </a:xfrm>
          <a:prstGeom prst="flowChartMagneticDisk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sdb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5638800" y="4800600"/>
            <a:ext cx="1371600" cy="533400"/>
          </a:xfrm>
          <a:prstGeom prst="flowChartMagneticDisk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err="1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sdc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124200"/>
            <a:ext cx="685800" cy="457200"/>
          </a:xfrm>
          <a:prstGeom prst="roundRect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DM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1200" y="586740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Kcopyd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1600" i="1" dirty="0" smtClean="0"/>
              <a:t>(LRU)</a:t>
            </a:r>
            <a:endParaRPr 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29200" y="5943600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Kspind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1600" i="1" dirty="0" smtClean="0"/>
              <a:t>(spin up/down)</a:t>
            </a:r>
            <a:endParaRPr 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8400" y="533400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SSD</a:t>
            </a:r>
            <a:r>
              <a:rPr lang="en-US" sz="1200" dirty="0" smtClean="0"/>
              <a:t> (Cache)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53340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SAS</a:t>
            </a:r>
            <a:endParaRPr lang="en-US" sz="12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5334000"/>
            <a:ext cx="56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SATA</a:t>
            </a:r>
            <a:endParaRPr lang="en-US" sz="1200" i="1" dirty="0"/>
          </a:p>
        </p:txBody>
      </p:sp>
      <p:sp>
        <p:nvSpPr>
          <p:cNvPr id="40" name="Oval Callout 39"/>
          <p:cNvSpPr/>
          <p:nvPr/>
        </p:nvSpPr>
        <p:spPr>
          <a:xfrm>
            <a:off x="6019800" y="3276600"/>
            <a:ext cx="1295400" cy="990600"/>
          </a:xfrm>
          <a:prstGeom prst="wedgeEllipseCallout">
            <a:avLst>
              <a:gd name="adj1" fmla="val -97671"/>
              <a:gd name="adj2" fmla="val -6728"/>
            </a:avLst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 u="none" strike="noStrike" kern="1200" dirty="0" smtClean="0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DejaVu Sans" pitchFamily="2"/>
                <a:cs typeface="DejaVu Sans" pitchFamily="2"/>
              </a:rPr>
              <a:t>Trace study driven </a:t>
            </a:r>
            <a:endParaRPr lang="en-US" sz="1400" i="0" u="none" strike="noStrike" kern="1200" dirty="0">
              <a:ln>
                <a:noFill/>
              </a:ln>
              <a:solidFill>
                <a:schemeClr val="accent2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Up-Down Arrow 40"/>
          <p:cNvSpPr/>
          <p:nvPr/>
        </p:nvSpPr>
        <p:spPr>
          <a:xfrm>
            <a:off x="4267200" y="1981200"/>
            <a:ext cx="228600" cy="609600"/>
          </a:xfrm>
          <a:prstGeom prst="upDownArrow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4267200" y="2971800"/>
            <a:ext cx="228600" cy="762000"/>
          </a:xfrm>
          <a:prstGeom prst="upDownArrow">
            <a:avLst/>
          </a:prstGeom>
          <a:noFill/>
          <a:ln w="9360">
            <a:solidFill>
              <a:srgbClr val="008000"/>
            </a:solidFill>
            <a:prstDash val="solid"/>
            <a:round/>
          </a:ln>
        </p:spPr>
        <p:txBody>
          <a:bodyPr vert="horz" wrap="square" lIns="90000" tIns="45000" rIns="90000" bIns="45000" rtlCol="0" anchor="t" compatLnSpc="0"/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00200" y="289560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DVFS</a:t>
            </a:r>
            <a:endParaRPr lang="en-US" sz="1200" i="1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209800" y="3200400"/>
            <a:ext cx="0" cy="2667000"/>
          </a:xfrm>
          <a:prstGeom prst="line">
            <a:avLst/>
          </a:prstGeom>
          <a:noFill/>
          <a:ln w="190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209800" y="3886200"/>
            <a:ext cx="1066800" cy="0"/>
          </a:xfrm>
          <a:prstGeom prst="straightConnector1">
            <a:avLst/>
          </a:prstGeom>
          <a:noFill/>
          <a:ln w="22225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23" idx="3"/>
          </p:cNvCxnSpPr>
          <p:nvPr/>
        </p:nvCxnSpPr>
        <p:spPr bwMode="auto">
          <a:xfrm flipH="1">
            <a:off x="1600200" y="3200400"/>
            <a:ext cx="609600" cy="0"/>
          </a:xfrm>
          <a:prstGeom prst="straightConnector1">
            <a:avLst/>
          </a:prstGeom>
          <a:noFill/>
          <a:ln w="22225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29" idx="3"/>
          </p:cNvCxnSpPr>
          <p:nvPr/>
        </p:nvCxnSpPr>
        <p:spPr bwMode="auto">
          <a:xfrm flipV="1">
            <a:off x="3639026" y="5562601"/>
            <a:ext cx="1999774" cy="504854"/>
          </a:xfrm>
          <a:prstGeom prst="straightConnector1">
            <a:avLst/>
          </a:prstGeom>
          <a:noFill/>
          <a:ln w="22225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3581400" y="5486400"/>
            <a:ext cx="609600" cy="457200"/>
          </a:xfrm>
          <a:prstGeom prst="straightConnector1">
            <a:avLst/>
          </a:prstGeom>
          <a:noFill/>
          <a:ln w="22225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endCxn id="32" idx="2"/>
          </p:cNvCxnSpPr>
          <p:nvPr/>
        </p:nvCxnSpPr>
        <p:spPr bwMode="auto">
          <a:xfrm flipV="1">
            <a:off x="2971800" y="5610999"/>
            <a:ext cx="10980" cy="256401"/>
          </a:xfrm>
          <a:prstGeom prst="straightConnector1">
            <a:avLst/>
          </a:prstGeom>
          <a:noFill/>
          <a:ln w="22225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2362200" y="3581400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update</a:t>
            </a:r>
            <a:endParaRPr lang="en-US" sz="1200" i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5791200" y="5562600"/>
            <a:ext cx="304800" cy="38100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endCxn id="33" idx="3"/>
          </p:cNvCxnSpPr>
          <p:nvPr/>
        </p:nvCxnSpPr>
        <p:spPr bwMode="auto">
          <a:xfrm flipH="1" flipV="1">
            <a:off x="4759643" y="5472500"/>
            <a:ext cx="498157" cy="47110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2819400" y="4038600"/>
            <a:ext cx="685800" cy="762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2971800" y="4038600"/>
            <a:ext cx="685800" cy="762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3124200" y="4038600"/>
            <a:ext cx="685800" cy="762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1" name="Straight Arrow Connector 90"/>
          <p:cNvCxnSpPr>
            <a:endCxn id="22" idx="2"/>
          </p:cNvCxnSpPr>
          <p:nvPr/>
        </p:nvCxnSpPr>
        <p:spPr bwMode="auto">
          <a:xfrm flipV="1">
            <a:off x="4419600" y="4057710"/>
            <a:ext cx="10212" cy="66669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3276600" y="4038600"/>
            <a:ext cx="685800" cy="762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 flipV="1">
            <a:off x="5334000" y="4038600"/>
            <a:ext cx="838200" cy="6858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3429000" y="4038600"/>
            <a:ext cx="685800" cy="762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 dirty="0" smtClean="0"/>
              <a:t>Techniques include but not limited to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Two levels </a:t>
            </a:r>
            <a:r>
              <a:rPr lang="en-US" dirty="0" smtClean="0"/>
              <a:t>Cache (RAM)</a:t>
            </a:r>
          </a:p>
          <a:p>
            <a:pPr lvl="1"/>
            <a:r>
              <a:rPr lang="en-US" dirty="0" smtClean="0"/>
              <a:t> Disk reliability control</a:t>
            </a:r>
          </a:p>
          <a:p>
            <a:pPr lvl="1"/>
            <a:r>
              <a:rPr lang="en-US" baseline="0" dirty="0" smtClean="0"/>
              <a:t> Pre-fetch algorithm</a:t>
            </a:r>
          </a:p>
          <a:p>
            <a:pPr lvl="1"/>
            <a:r>
              <a:rPr lang="en-US" dirty="0" smtClean="0"/>
              <a:t> Data grouping</a:t>
            </a:r>
            <a:endParaRPr lang="en-US" baseline="0" dirty="0" smtClean="0"/>
          </a:p>
          <a:p>
            <a:pPr lvl="1"/>
            <a:r>
              <a:rPr lang="en-US" dirty="0" smtClean="0"/>
              <a:t> IO by-passing algorithm</a:t>
            </a:r>
          </a:p>
          <a:p>
            <a:pPr lvl="1"/>
            <a:r>
              <a:rPr lang="en-US" dirty="0" smtClean="0"/>
              <a:t> Overhead control</a:t>
            </a:r>
          </a:p>
          <a:p>
            <a:pPr lvl="1"/>
            <a:r>
              <a:rPr lang="en-US" dirty="0" smtClean="0"/>
              <a:t> Periodical metadata flush</a:t>
            </a:r>
          </a:p>
          <a:p>
            <a:pPr lvl="1"/>
            <a:r>
              <a:rPr lang="en-US" dirty="0" smtClean="0"/>
              <a:t> etc. </a:t>
            </a:r>
          </a:p>
          <a:p>
            <a:pPr lvl="1"/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03/30/2012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GRC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58B7A-279D-4F41-BC8B-F800CA099B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2" descr="http://t3.gstatic.com/images?q=tbn:ANd9GcSNI4iOPcpZQccw2xbTaTG-d1lXSQ6mysKFWHdkowADCnQWSPc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599" y="0"/>
            <a:ext cx="914401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287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360">
          <a:solidFill>
            <a:srgbClr val="008000"/>
          </a:solidFill>
          <a:prstDash val="solid"/>
          <a:round/>
        </a:ln>
      </a:spPr>
      <a:bodyPr vert="horz" wrap="square" lIns="90000" tIns="45000" rIns="90000" bIns="45000" anchor="t" compatLnSpc="0"/>
      <a:lstStyle>
        <a:defPPr marL="0" marR="0" indent="0" rtl="0" hangingPunct="0">
          <a:lnSpc>
            <a:spcPct val="100000"/>
          </a:lnSpc>
          <a:spcBef>
            <a:spcPts val="0"/>
          </a:spcBef>
          <a:spcAft>
            <a:spcPts val="0"/>
          </a:spcAft>
          <a:buNone/>
          <a:tabLst/>
          <a:defRPr sz="1800" b="0" i="0" u="none" strike="noStrike" kern="1200">
            <a:ln>
              <a:noFill/>
            </a:ln>
            <a:latin typeface="Liberation Sans" pitchFamily="18"/>
            <a:ea typeface="DejaVu Sans" pitchFamily="2"/>
            <a:cs typeface="DejaVu Sans" pitchFamily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3306</TotalTime>
  <Words>218</Words>
  <Application>Microsoft Office PowerPoint</Application>
  <PresentationFormat>On-screen Show (4:3)</PresentationFormat>
  <Paragraphs>67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Template</vt:lpstr>
      <vt:lpstr>Custom Design</vt:lpstr>
      <vt:lpstr>Slide 1</vt:lpstr>
      <vt:lpstr>Motivation</vt:lpstr>
      <vt:lpstr>Architecture</vt:lpstr>
      <vt:lpstr>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</dc:title>
  <dc:creator>michael</dc:creator>
  <cp:lastModifiedBy>michael</cp:lastModifiedBy>
  <cp:revision>731</cp:revision>
  <dcterms:created xsi:type="dcterms:W3CDTF">2011-04-30T01:47:50Z</dcterms:created>
  <dcterms:modified xsi:type="dcterms:W3CDTF">2012-03-27T21:26:36Z</dcterms:modified>
</cp:coreProperties>
</file>