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59" r:id="rId5"/>
    <p:sldId id="257" r:id="rId6"/>
    <p:sldId id="268" r:id="rId7"/>
    <p:sldId id="260" r:id="rId8"/>
    <p:sldId id="264" r:id="rId9"/>
    <p:sldId id="266" r:id="rId10"/>
    <p:sldId id="263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/>
    <p:restoredTop sz="96341"/>
  </p:normalViewPr>
  <p:slideViewPr>
    <p:cSldViewPr snapToGrid="0" snapToObjects="1">
      <p:cViewPr>
        <p:scale>
          <a:sx n="113" d="100"/>
          <a:sy n="113" d="100"/>
        </p:scale>
        <p:origin x="259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33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58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92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7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5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4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9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E512E0B-7E90-B946-962A-8ABE01AC2B5D}" type="datetimeFigureOut">
              <a:rPr kumimoji="1" lang="zh-TW" altLang="en-US" smtClean="0"/>
              <a:t>2020/6/9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E6945FA-0DEE-3341-B243-63B684C5DF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6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142BE-B7D5-3F43-96E1-9698B8511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TW" dirty="0"/>
            </a:br>
            <a:r>
              <a:rPr kumimoji="1" lang="en-US" altLang="zh-TW" sz="8000" dirty="0"/>
              <a:t>MLB 2015~2018 </a:t>
            </a:r>
            <a:r>
              <a:rPr kumimoji="1" lang="zh-CN" altLang="en-US" sz="8000" dirty="0"/>
              <a:t>資料分析</a:t>
            </a:r>
            <a:r>
              <a:rPr kumimoji="1" lang="en-US" altLang="zh-TW" sz="4000" dirty="0"/>
              <a:t>Database Team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CE1BC8-510B-EC44-9B7F-B606CD7B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7891272" cy="1069848"/>
          </a:xfrm>
        </p:spPr>
        <p:txBody>
          <a:bodyPr/>
          <a:lstStyle/>
          <a:p>
            <a:r>
              <a:rPr kumimoji="1" lang="zh-TW" altLang="en-US" sz="2000" dirty="0">
                <a:latin typeface="Apple Braille" pitchFamily="2" charset="0"/>
              </a:rPr>
              <a:t>第</a:t>
            </a:r>
            <a:r>
              <a:rPr kumimoji="1" lang="en-US" altLang="zh-TW" sz="2000" dirty="0">
                <a:latin typeface="Apple Braille" pitchFamily="2" charset="0"/>
              </a:rPr>
              <a:t>2</a:t>
            </a:r>
            <a:r>
              <a:rPr kumimoji="1" lang="zh-TW" altLang="en-US" sz="2000" dirty="0">
                <a:latin typeface="Apple Braille" pitchFamily="2" charset="0"/>
              </a:rPr>
              <a:t>組</a:t>
            </a:r>
            <a:r>
              <a:rPr kumimoji="1" lang="en-US" altLang="zh-TW" sz="2000" dirty="0">
                <a:latin typeface="Apple Braille" pitchFamily="2" charset="0"/>
              </a:rPr>
              <a:t> :</a:t>
            </a:r>
            <a:r>
              <a:rPr kumimoji="1" lang="en-US" altLang="zh-TW" sz="2000" dirty="0">
                <a:latin typeface="Apple Color Emoji" pitchFamily="2" charset="0"/>
                <a:ea typeface="Apple Color Emoji" pitchFamily="2" charset="0"/>
              </a:rPr>
              <a:t> </a:t>
            </a:r>
            <a:r>
              <a:rPr kumimoji="1" lang="zh-CN" altLang="en-US" sz="2000" dirty="0">
                <a:latin typeface="Apple Color Emoji" pitchFamily="2" charset="0"/>
                <a:ea typeface="Apple Color Emoji" pitchFamily="2" charset="0"/>
              </a:rPr>
              <a:t>陳煜盛、洪瑋廷、王昶淵、李嘉盛</a:t>
            </a:r>
            <a:endParaRPr kumimoji="1" lang="zh-TW" altLang="en-US" dirty="0"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0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AC0696F-55AC-A64F-8DAB-BE3916D7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06" y="790450"/>
            <a:ext cx="8888401" cy="53943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A13B5B-E35F-0D40-B43C-A0F30EDAFA07}"/>
              </a:ext>
            </a:extLst>
          </p:cNvPr>
          <p:cNvSpPr txBox="1"/>
          <p:nvPr/>
        </p:nvSpPr>
        <p:spPr>
          <a:xfrm>
            <a:off x="212370" y="27981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</a:rPr>
              <a:t>目前進度</a:t>
            </a:r>
            <a:r>
              <a:rPr kumimoji="1" lang="en-US" altLang="zh-CN" sz="3600" dirty="0">
                <a:solidFill>
                  <a:srgbClr val="C00000"/>
                </a:solidFill>
              </a:rPr>
              <a:t>(</a:t>
            </a:r>
            <a:r>
              <a:rPr kumimoji="1" lang="zh-CN" altLang="en-US" sz="3600" dirty="0">
                <a:solidFill>
                  <a:srgbClr val="C00000"/>
                </a:solidFill>
              </a:rPr>
              <a:t>後端</a:t>
            </a:r>
            <a:r>
              <a:rPr kumimoji="1" lang="en-US" altLang="zh-CN" sz="3600" dirty="0">
                <a:solidFill>
                  <a:srgbClr val="C00000"/>
                </a:solidFill>
              </a:rPr>
              <a:t>)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D5E639-DE9D-2C4F-8217-F7CB755B09ED}"/>
              </a:ext>
            </a:extLst>
          </p:cNvPr>
          <p:cNvSpPr txBox="1"/>
          <p:nvPr/>
        </p:nvSpPr>
        <p:spPr>
          <a:xfrm>
            <a:off x="1780292" y="1496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打者</a:t>
            </a: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48B22F71-D65A-BA4A-8E27-B019D33AD6C9}"/>
              </a:ext>
            </a:extLst>
          </p:cNvPr>
          <p:cNvSpPr/>
          <p:nvPr/>
        </p:nvSpPr>
        <p:spPr>
          <a:xfrm rot="20522541">
            <a:off x="2611633" y="1443437"/>
            <a:ext cx="531988" cy="316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B34ADD-DDB3-EE42-8D13-6DCB517F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8" y="1112208"/>
            <a:ext cx="1333500" cy="1892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86A27A0-12A3-EC48-882B-5D1372EC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77" y="3336146"/>
            <a:ext cx="10373919" cy="9874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C9672CD-1950-604D-97EE-39E15080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78" y="3040564"/>
            <a:ext cx="10388340" cy="3226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38D05A-CBD6-EE41-AC9F-43C46BE0E08F}"/>
              </a:ext>
            </a:extLst>
          </p:cNvPr>
          <p:cNvSpPr/>
          <p:nvPr/>
        </p:nvSpPr>
        <p:spPr>
          <a:xfrm>
            <a:off x="3371106" y="1340666"/>
            <a:ext cx="8719293" cy="2300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B83AF-B93E-4646-9EB2-3EF7702677DF}"/>
              </a:ext>
            </a:extLst>
          </p:cNvPr>
          <p:cNvSpPr/>
          <p:nvPr/>
        </p:nvSpPr>
        <p:spPr>
          <a:xfrm>
            <a:off x="733777" y="3336146"/>
            <a:ext cx="10388341" cy="231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D88A4-AF75-044B-9D36-89FCF5F3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3C4B6EC-F083-F14A-A290-A825CF65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683042"/>
            <a:ext cx="10058400" cy="39791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41ED1C8-DEEA-DC4F-86E4-484A54E376E3}"/>
              </a:ext>
            </a:extLst>
          </p:cNvPr>
          <p:cNvSpPr txBox="1"/>
          <p:nvPr/>
        </p:nvSpPr>
        <p:spPr>
          <a:xfrm>
            <a:off x="10193867" y="1670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投手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C41618-B7C0-3F44-B0A1-C678E2CAB2C0}"/>
              </a:ext>
            </a:extLst>
          </p:cNvPr>
          <p:cNvSpPr txBox="1"/>
          <p:nvPr/>
        </p:nvSpPr>
        <p:spPr>
          <a:xfrm>
            <a:off x="2029134" y="10585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投手</a:t>
            </a:r>
            <a:endParaRPr kumimoji="1"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4FA2BA-F97C-BC45-9EA4-0DC13599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3" y="1289304"/>
            <a:ext cx="1308100" cy="1879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D27F49-85A1-5F4A-B5FA-EED83A6D8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355" y="667516"/>
            <a:ext cx="7834489" cy="20064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155E7E-B658-2644-9823-E9381D514C8C}"/>
              </a:ext>
            </a:extLst>
          </p:cNvPr>
          <p:cNvSpPr/>
          <p:nvPr/>
        </p:nvSpPr>
        <p:spPr>
          <a:xfrm>
            <a:off x="4888089" y="3263062"/>
            <a:ext cx="519287" cy="33991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57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7C0FA-FE3B-BB4B-9307-FD7D737D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4" y="156465"/>
            <a:ext cx="10058400" cy="1609344"/>
          </a:xfrm>
        </p:spPr>
        <p:txBody>
          <a:bodyPr>
            <a:normAutofit/>
          </a:bodyPr>
          <a:lstStyle/>
          <a:p>
            <a:r>
              <a:rPr kumimoji="1" lang="zh-TW" altLang="en-US" sz="7200" dirty="0"/>
              <a:t>前端</a:t>
            </a:r>
            <a:r>
              <a:rPr kumimoji="1" lang="en-US" altLang="zh-TW" sz="7200" dirty="0"/>
              <a:t>(</a:t>
            </a:r>
            <a:r>
              <a:rPr kumimoji="1" lang="en-US" altLang="zh-TW" sz="7200" dirty="0" err="1"/>
              <a:t>grafana</a:t>
            </a:r>
            <a:r>
              <a:rPr kumimoji="1" lang="en-US" altLang="zh-TW" sz="7200" dirty="0"/>
              <a:t>)</a:t>
            </a:r>
            <a:endParaRPr kumimoji="1"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BAF85-129B-734A-A8C4-308DC38E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4" y="1765809"/>
            <a:ext cx="10058400" cy="4050792"/>
          </a:xfrm>
        </p:spPr>
        <p:txBody>
          <a:bodyPr>
            <a:normAutofit/>
          </a:bodyPr>
          <a:lstStyle/>
          <a:p>
            <a:r>
              <a:rPr kumimoji="1" lang="zh-TW" altLang="en-US" sz="3200" dirty="0"/>
              <a:t>資料視覺化平台</a:t>
            </a:r>
            <a:endParaRPr kumimoji="1" lang="en-US" altLang="zh-TW" sz="3200" dirty="0"/>
          </a:p>
          <a:p>
            <a:r>
              <a:rPr kumimoji="1" lang="zh-TW" altLang="en-US" sz="3200" dirty="0"/>
              <a:t>呈現</a:t>
            </a:r>
            <a:r>
              <a:rPr kumimoji="1" lang="en-US" altLang="zh-TW" sz="3200" dirty="0"/>
              <a:t>query</a:t>
            </a:r>
            <a:r>
              <a:rPr kumimoji="1" lang="zh-CN" altLang="en-US" sz="3200" dirty="0"/>
              <a:t>結果</a:t>
            </a:r>
            <a:endParaRPr kumimoji="1" lang="en-US" altLang="zh-CN" sz="3200" dirty="0"/>
          </a:p>
          <a:p>
            <a:r>
              <a:rPr kumimoji="1" lang="zh-CN" altLang="en-US" sz="3200" dirty="0"/>
              <a:t>與使用者互動</a:t>
            </a:r>
            <a:endParaRPr kumimoji="1"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67F1C5-8116-D943-81ED-0F2C4D7B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79" y="1997230"/>
            <a:ext cx="8800021" cy="43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14F4052-CF28-4A47-AFAE-930726DB9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3" b="54014"/>
          <a:stretch/>
        </p:blipFill>
        <p:spPr>
          <a:xfrm>
            <a:off x="1555311" y="387614"/>
            <a:ext cx="8501289" cy="1706362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E25E3A-D31F-E04F-A973-68019A6E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763" y="2093976"/>
            <a:ext cx="9586822" cy="55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6D765418-A954-4C4E-9EC0-3393BC9B7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284" y="556314"/>
            <a:ext cx="9761431" cy="558483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476516-ADA5-584F-9504-C87C826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10058400" cy="1609344"/>
          </a:xfrm>
        </p:spPr>
        <p:txBody>
          <a:bodyPr/>
          <a:lstStyle/>
          <a:p>
            <a:r>
              <a:rPr kumimoji="1" lang="en-US" altLang="zh-TW" dirty="0" err="1"/>
              <a:t>Er</a:t>
            </a:r>
            <a:r>
              <a:rPr kumimoji="1" lang="en-US" altLang="zh-TW" dirty="0"/>
              <a:t>-diagram</a:t>
            </a:r>
            <a:endParaRPr kumimoji="1"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29655EF-12FC-DA41-99E0-5F5D21BABA3E}"/>
              </a:ext>
            </a:extLst>
          </p:cNvPr>
          <p:cNvSpPr/>
          <p:nvPr/>
        </p:nvSpPr>
        <p:spPr>
          <a:xfrm>
            <a:off x="1689418" y="3135657"/>
            <a:ext cx="1019916" cy="524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FC97280-F1C7-4949-85E2-843B6F0C4BBE}"/>
              </a:ext>
            </a:extLst>
          </p:cNvPr>
          <p:cNvSpPr/>
          <p:nvPr/>
        </p:nvSpPr>
        <p:spPr>
          <a:xfrm>
            <a:off x="3997995" y="3002674"/>
            <a:ext cx="1019916" cy="39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EB55BFE-8457-564D-B751-1A37F7D0A283}"/>
              </a:ext>
            </a:extLst>
          </p:cNvPr>
          <p:cNvSpPr/>
          <p:nvPr/>
        </p:nvSpPr>
        <p:spPr>
          <a:xfrm>
            <a:off x="8840929" y="5569490"/>
            <a:ext cx="969115" cy="571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6A43FA3-4E9B-E549-91EE-6AC799B61DB9}"/>
              </a:ext>
            </a:extLst>
          </p:cNvPr>
          <p:cNvSpPr/>
          <p:nvPr/>
        </p:nvSpPr>
        <p:spPr>
          <a:xfrm>
            <a:off x="9951155" y="1216546"/>
            <a:ext cx="1019916" cy="524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D0CB6FC-9B41-4240-A217-C696AF58010F}"/>
              </a:ext>
            </a:extLst>
          </p:cNvPr>
          <p:cNvSpPr/>
          <p:nvPr/>
        </p:nvSpPr>
        <p:spPr>
          <a:xfrm>
            <a:off x="4507952" y="5365212"/>
            <a:ext cx="1791247" cy="629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1BA003C-92E3-9740-B380-B9656322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7" y="1061409"/>
            <a:ext cx="3355519" cy="57019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1EC243-B8E1-9441-BB74-F7B1835E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4" y="-98349"/>
            <a:ext cx="10058400" cy="1609344"/>
          </a:xfrm>
        </p:spPr>
        <p:txBody>
          <a:bodyPr>
            <a:normAutofit/>
          </a:bodyPr>
          <a:lstStyle/>
          <a:p>
            <a:r>
              <a:rPr kumimoji="1"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原始</a:t>
            </a:r>
            <a:r>
              <a:rPr kumimoji="1"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zh-TW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32DBD8F-2090-7B48-BC80-56EF865D2143}"/>
              </a:ext>
            </a:extLst>
          </p:cNvPr>
          <p:cNvSpPr/>
          <p:nvPr/>
        </p:nvSpPr>
        <p:spPr>
          <a:xfrm>
            <a:off x="184877" y="2181739"/>
            <a:ext cx="946974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30318F-30BA-D146-AAED-356A3ACD4010}"/>
              </a:ext>
            </a:extLst>
          </p:cNvPr>
          <p:cNvSpPr/>
          <p:nvPr/>
        </p:nvSpPr>
        <p:spPr>
          <a:xfrm>
            <a:off x="273745" y="3600998"/>
            <a:ext cx="1809455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DE81D0-F9A6-7F47-B2D4-13642B77F561}"/>
              </a:ext>
            </a:extLst>
          </p:cNvPr>
          <p:cNvSpPr/>
          <p:nvPr/>
        </p:nvSpPr>
        <p:spPr>
          <a:xfrm>
            <a:off x="191756" y="4968477"/>
            <a:ext cx="2847697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C37FAC2-499F-6742-9D69-2E4CE667C8A7}"/>
              </a:ext>
            </a:extLst>
          </p:cNvPr>
          <p:cNvSpPr/>
          <p:nvPr/>
        </p:nvSpPr>
        <p:spPr>
          <a:xfrm>
            <a:off x="371211" y="4519333"/>
            <a:ext cx="1626922" cy="2984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9BCAD2F-F013-4B4A-9218-E7DEE0DB1F4B}"/>
              </a:ext>
            </a:extLst>
          </p:cNvPr>
          <p:cNvSpPr/>
          <p:nvPr/>
        </p:nvSpPr>
        <p:spPr>
          <a:xfrm>
            <a:off x="417689" y="3841256"/>
            <a:ext cx="1196622" cy="24759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491F5A-1FBA-0241-A0D6-F44EEE19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40" y="332512"/>
            <a:ext cx="2824244" cy="32627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BAEBD2-3454-3843-8007-E7256321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55" y="332512"/>
            <a:ext cx="2755206" cy="273865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8CA93C0-83DC-2A45-824A-895AC6A7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71810"/>
            <a:ext cx="3181032" cy="15713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27E6D54-C3C7-CD4B-8DFC-3D445A16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607" y="241488"/>
            <a:ext cx="2697926" cy="64515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0359E2-50B0-5040-9913-789E33F1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41" y="4335123"/>
            <a:ext cx="2847697" cy="22563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CFDB93-A691-6A45-8ED0-D275C203AD89}"/>
              </a:ext>
            </a:extLst>
          </p:cNvPr>
          <p:cNvSpPr txBox="1"/>
          <p:nvPr/>
        </p:nvSpPr>
        <p:spPr>
          <a:xfrm>
            <a:off x="1532330" y="2146759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原始</a:t>
            </a:r>
            <a:r>
              <a:rPr kumimoji="1" lang="en-US" altLang="zh-CN" dirty="0">
                <a:solidFill>
                  <a:srgbClr val="FFFF00"/>
                </a:solidFill>
              </a:rPr>
              <a:t>table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46F7B-9AFE-464C-84DD-8E901DB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query</a:t>
            </a:r>
            <a:r>
              <a:rPr kumimoji="1" lang="zh-TW" altLang="en-US" dirty="0"/>
              <a:t>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96B48-5961-7546-BD7E-4136DD26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棒球的投打傳統數據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球隊</a:t>
            </a:r>
            <a:r>
              <a:rPr kumimoji="1" lang="zh-TW" altLang="en-US" dirty="0"/>
              <a:t> ：</a:t>
            </a:r>
            <a:r>
              <a:rPr kumimoji="1" lang="en-US" altLang="zh-TW" dirty="0"/>
              <a:t> </a:t>
            </a:r>
            <a:r>
              <a:rPr kumimoji="1" lang="zh-CN" altLang="en-US" dirty="0"/>
              <a:t>年度勝率、與對手的比分、</a:t>
            </a:r>
            <a:r>
              <a:rPr kumimoji="1" lang="zh-CN" altLang="en-US" dirty="0">
                <a:solidFill>
                  <a:srgbClr val="FF0000"/>
                </a:solidFill>
              </a:rPr>
              <a:t>驅逐出場內容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投手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：投球局數、用球量、解決打者的效益、揮空率、三振</a:t>
            </a:r>
            <a:r>
              <a:rPr kumimoji="1" lang="en-US" altLang="zh-CN" dirty="0"/>
              <a:t>(K9)</a:t>
            </a:r>
            <a:r>
              <a:rPr kumimoji="1" lang="zh-CN" altLang="en-US" dirty="0"/>
              <a:t>、保送</a:t>
            </a:r>
            <a:r>
              <a:rPr kumimoji="1" lang="en-US" altLang="zh-CN" dirty="0"/>
              <a:t>(BB9)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pPr lvl="3"/>
            <a:r>
              <a:rPr kumimoji="1" lang="zh-CN" altLang="en-US" dirty="0"/>
              <a:t>其中關於</a:t>
            </a:r>
            <a:r>
              <a:rPr kumimoji="1" lang="en-US" altLang="zh-CN" dirty="0"/>
              <a:t>ERA</a:t>
            </a:r>
            <a:r>
              <a:rPr kumimoji="1" lang="zh-CN" altLang="en-US" dirty="0"/>
              <a:t>的數據難以判斷故不做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打者：安打數、打擊率</a:t>
            </a:r>
            <a:r>
              <a:rPr kumimoji="1" lang="en-US" altLang="zh-CN" dirty="0"/>
              <a:t>(AVG)</a:t>
            </a:r>
            <a:r>
              <a:rPr kumimoji="1" lang="zh-CN" altLang="en-US" dirty="0"/>
              <a:t>、全壘打、上壘率</a:t>
            </a:r>
            <a:r>
              <a:rPr kumimoji="1" lang="en-US" altLang="zh-CN" dirty="0"/>
              <a:t>(OBP)</a:t>
            </a:r>
            <a:r>
              <a:rPr kumimoji="1" lang="zh-CN" altLang="en-US" dirty="0"/>
              <a:t>、長打率</a:t>
            </a:r>
            <a:r>
              <a:rPr kumimoji="1" lang="en-US" altLang="zh-CN" dirty="0"/>
              <a:t>(SLG)</a:t>
            </a:r>
            <a:r>
              <a:rPr kumimoji="1" lang="zh-CN" altLang="en-US" dirty="0"/>
              <a:t>、進攻指數</a:t>
            </a:r>
            <a:r>
              <a:rPr kumimoji="1" lang="en-US" altLang="zh-CN" dirty="0"/>
              <a:t>(OPS)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BABIP</a:t>
            </a:r>
          </a:p>
          <a:p>
            <a:r>
              <a:rPr kumimoji="1" lang="zh-CN" altLang="en-US" dirty="0"/>
              <a:t>投手特殊數據（僅做個人認為比較值得探討的議題）：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四縫線轉速與壓制力關係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變速球速差與壓制力關係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各球種使用比例、兩好球後各球種使用比例、三振的球種使用比例、被全壘打的球種使用比例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根據現有的資料進行獨特的數據分析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96A7B6-4EED-EB4A-AE86-6F20C101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251442"/>
            <a:ext cx="3375378" cy="22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A4492-AB21-4F4D-8708-0D67A1D4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619" y="0"/>
            <a:ext cx="10058400" cy="1609344"/>
          </a:xfrm>
        </p:spPr>
        <p:txBody>
          <a:bodyPr/>
          <a:lstStyle/>
          <a:p>
            <a:r>
              <a:rPr kumimoji="1" lang="zh-CN" altLang="en-US" dirty="0"/>
              <a:t>目前寫好的</a:t>
            </a:r>
            <a:r>
              <a:rPr kumimoji="1" lang="en-US" altLang="zh-CN" dirty="0"/>
              <a:t>query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B36E5E0-072E-2A48-8846-24C622164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122" y="189693"/>
            <a:ext cx="6893545" cy="64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1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A30F-3B26-FD45-8498-20FBC29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類競品分析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9421B4-8D65-7344-A531-F0A234A0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92" y="1894332"/>
            <a:ext cx="10135180" cy="4640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C63E82-EAC9-DB44-9D66-C71775B2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03" y="614313"/>
            <a:ext cx="3037458" cy="134998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882327-F5A8-DD4F-B245-2EFDE04FFD1F}"/>
              </a:ext>
            </a:extLst>
          </p:cNvPr>
          <p:cNvSpPr txBox="1"/>
          <p:nvPr/>
        </p:nvSpPr>
        <p:spPr>
          <a:xfrm>
            <a:off x="5181600" y="1525000"/>
            <a:ext cx="22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Baseball reference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2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250A4F-8B70-8F49-854A-15B5A047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45" y="354769"/>
            <a:ext cx="9342377" cy="61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8AB3B-BB86-CD42-B45E-F2D6926F09AB}"/>
              </a:ext>
            </a:extLst>
          </p:cNvPr>
          <p:cNvSpPr txBox="1"/>
          <p:nvPr/>
        </p:nvSpPr>
        <p:spPr>
          <a:xfrm>
            <a:off x="8759338" y="26840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C00000"/>
                </a:solidFill>
              </a:rPr>
              <a:t>目前進度</a:t>
            </a:r>
            <a:r>
              <a:rPr kumimoji="1" lang="en-US" altLang="zh-CN" sz="3600" dirty="0">
                <a:solidFill>
                  <a:srgbClr val="C00000"/>
                </a:solidFill>
              </a:rPr>
              <a:t>(</a:t>
            </a:r>
            <a:r>
              <a:rPr kumimoji="1" lang="zh-CN" altLang="en-US" sz="3600" dirty="0">
                <a:solidFill>
                  <a:srgbClr val="C00000"/>
                </a:solidFill>
              </a:rPr>
              <a:t>後端</a:t>
            </a:r>
            <a:r>
              <a:rPr kumimoji="1" lang="en-US" altLang="zh-CN" sz="3600" dirty="0">
                <a:solidFill>
                  <a:srgbClr val="C00000"/>
                </a:solidFill>
              </a:rPr>
              <a:t>)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784001C-FD4C-E940-A605-D56050FD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482" y="1935358"/>
            <a:ext cx="5945564" cy="29872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738D25-144E-A344-B672-18B12B13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402"/>
            <a:ext cx="5680657" cy="59432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20808A-58CE-D647-B774-7003BFA79781}"/>
              </a:ext>
            </a:extLst>
          </p:cNvPr>
          <p:cNvSpPr txBox="1"/>
          <p:nvPr/>
        </p:nvSpPr>
        <p:spPr>
          <a:xfrm>
            <a:off x="6154316" y="568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球隊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1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{413F98C6-0835-E04F-B413-C9D693F1C274}tf10001070</Template>
  <TotalTime>507</TotalTime>
  <Words>228</Words>
  <Application>Microsoft Macintosh PowerPoint</Application>
  <PresentationFormat>寬螢幕</PresentationFormat>
  <Paragraphs>31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Apple Braille</vt:lpstr>
      <vt:lpstr>Apple Color Emoji</vt:lpstr>
      <vt:lpstr>Calibri</vt:lpstr>
      <vt:lpstr>Rockwell</vt:lpstr>
      <vt:lpstr>Rockwell Condensed</vt:lpstr>
      <vt:lpstr>Rockwell Extra Bold</vt:lpstr>
      <vt:lpstr>Wingdings</vt:lpstr>
      <vt:lpstr>木刻字型</vt:lpstr>
      <vt:lpstr> MLB 2015~2018 資料分析Database Team Project</vt:lpstr>
      <vt:lpstr>PowerPoint 簡報</vt:lpstr>
      <vt:lpstr>Er-diagram</vt:lpstr>
      <vt:lpstr>原始data</vt:lpstr>
      <vt:lpstr>query項目</vt:lpstr>
      <vt:lpstr>目前寫好的query</vt:lpstr>
      <vt:lpstr>類競品分析</vt:lpstr>
      <vt:lpstr>PowerPoint 簡報</vt:lpstr>
      <vt:lpstr>PowerPoint 簡報</vt:lpstr>
      <vt:lpstr>PowerPoint 簡報</vt:lpstr>
      <vt:lpstr>PowerPoint 簡報</vt:lpstr>
      <vt:lpstr>前端(grafana)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MLB 2015~2018 資料分析Database Team Project</dc:title>
  <dc:creator>陳煜盛</dc:creator>
  <cp:lastModifiedBy>陳煜盛</cp:lastModifiedBy>
  <cp:revision>29</cp:revision>
  <dcterms:created xsi:type="dcterms:W3CDTF">2020-06-04T04:29:29Z</dcterms:created>
  <dcterms:modified xsi:type="dcterms:W3CDTF">2020-06-09T17:35:03Z</dcterms:modified>
</cp:coreProperties>
</file>