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8" r:id="rId3"/>
    <p:sldId id="259" r:id="rId4"/>
    <p:sldId id="267" r:id="rId5"/>
    <p:sldId id="268" r:id="rId6"/>
    <p:sldId id="269" r:id="rId7"/>
    <p:sldId id="272" r:id="rId8"/>
    <p:sldId id="273" r:id="rId9"/>
    <p:sldId id="270" r:id="rId10"/>
    <p:sldId id="271" r:id="rId11"/>
    <p:sldId id="279" r:id="rId12"/>
    <p:sldId id="276" r:id="rId13"/>
    <p:sldId id="278" r:id="rId14"/>
    <p:sldId id="284" r:id="rId15"/>
    <p:sldId id="285" r:id="rId16"/>
    <p:sldId id="261" r:id="rId17"/>
    <p:sldId id="281" r:id="rId18"/>
    <p:sldId id="286" r:id="rId19"/>
    <p:sldId id="266" r:id="rId20"/>
    <p:sldId id="264" r:id="rId21"/>
    <p:sldId id="265" r:id="rId22"/>
    <p:sldId id="263" r:id="rId23"/>
    <p:sldId id="262" r:id="rId24"/>
    <p:sldId id="260" r:id="rId25"/>
    <p:sldId id="25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9"/>
    <p:restoredTop sz="82865"/>
  </p:normalViewPr>
  <p:slideViewPr>
    <p:cSldViewPr snapToGrid="0" snapToObjects="1">
      <p:cViewPr>
        <p:scale>
          <a:sx n="100" d="100"/>
          <a:sy n="100" d="100"/>
        </p:scale>
        <p:origin x="9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EC64C-5EE0-EF49-BC38-4B2AB6F2B29E}" type="datetimeFigureOut">
              <a:rPr lang="en-US" smtClean="0"/>
              <a:t>12/5/20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457EA-687E-4140-937E-2F3DF46D4E60}" type="slidenum">
              <a:rPr lang="en-US" smtClean="0"/>
              <a:t>‹#›</a:t>
            </a:fld>
            <a:endParaRPr lang="en-US"/>
          </a:p>
        </p:txBody>
      </p:sp>
    </p:spTree>
    <p:extLst>
      <p:ext uri="{BB962C8B-B14F-4D97-AF65-F5344CB8AC3E}">
        <p14:creationId xmlns:p14="http://schemas.microsoft.com/office/powerpoint/2010/main" val="87814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457EA-687E-4140-937E-2F3DF46D4E60}" type="slidenum">
              <a:rPr lang="en-US" smtClean="0"/>
              <a:t>1</a:t>
            </a:fld>
            <a:endParaRPr lang="en-US"/>
          </a:p>
        </p:txBody>
      </p:sp>
    </p:spTree>
    <p:extLst>
      <p:ext uri="{BB962C8B-B14F-4D97-AF65-F5344CB8AC3E}">
        <p14:creationId xmlns:p14="http://schemas.microsoft.com/office/powerpoint/2010/main" val="234745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457EA-687E-4140-937E-2F3DF46D4E60}" type="slidenum">
              <a:rPr lang="en-US" smtClean="0"/>
              <a:t>22</a:t>
            </a:fld>
            <a:endParaRPr lang="en-US"/>
          </a:p>
        </p:txBody>
      </p:sp>
    </p:spTree>
    <p:extLst>
      <p:ext uri="{BB962C8B-B14F-4D97-AF65-F5344CB8AC3E}">
        <p14:creationId xmlns:p14="http://schemas.microsoft.com/office/powerpoint/2010/main" val="204994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Profiling, rather than classification</a:t>
            </a:r>
          </a:p>
        </p:txBody>
      </p:sp>
      <p:sp>
        <p:nvSpPr>
          <p:cNvPr id="4" name="Slide Number Placeholder 3"/>
          <p:cNvSpPr>
            <a:spLocks noGrp="1"/>
          </p:cNvSpPr>
          <p:nvPr>
            <p:ph type="sldNum" sz="quarter" idx="5"/>
          </p:nvPr>
        </p:nvSpPr>
        <p:spPr/>
        <p:txBody>
          <a:bodyPr/>
          <a:lstStyle/>
          <a:p>
            <a:fld id="{B94457EA-687E-4140-937E-2F3DF46D4E60}" type="slidenum">
              <a:rPr lang="en-US" smtClean="0"/>
              <a:t>24</a:t>
            </a:fld>
            <a:endParaRPr lang="en-US"/>
          </a:p>
        </p:txBody>
      </p:sp>
    </p:spTree>
    <p:extLst>
      <p:ext uri="{BB962C8B-B14F-4D97-AF65-F5344CB8AC3E}">
        <p14:creationId xmlns:p14="http://schemas.microsoft.com/office/powerpoint/2010/main" val="938532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http://cs229.stanford.edu/proj2017/final-reports/5231214.pdf</a:t>
            </a:r>
          </a:p>
          <a:p>
            <a:r>
              <a:rPr lang="en-US" dirty="0"/>
              <a:t>https://</a:t>
            </a:r>
            <a:r>
              <a:rPr lang="en-US" dirty="0" err="1"/>
              <a:t>homepages.cae.wisc.edu</a:t>
            </a:r>
            <a:r>
              <a:rPr lang="en-US" dirty="0"/>
              <a:t>/~ece539/fall13/project/</a:t>
            </a:r>
            <a:r>
              <a:rPr lang="en-US" dirty="0" err="1"/>
              <a:t>AmorimTorres_rpt.pdf</a:t>
            </a:r>
            <a:endParaRPr lang="en-US" dirty="0"/>
          </a:p>
        </p:txBody>
      </p:sp>
      <p:sp>
        <p:nvSpPr>
          <p:cNvPr id="4" name="Slide Number Placeholder 3"/>
          <p:cNvSpPr>
            <a:spLocks noGrp="1"/>
          </p:cNvSpPr>
          <p:nvPr>
            <p:ph type="sldNum" sz="quarter" idx="5"/>
          </p:nvPr>
        </p:nvSpPr>
        <p:spPr/>
        <p:txBody>
          <a:bodyPr/>
          <a:lstStyle/>
          <a:p>
            <a:fld id="{B94457EA-687E-4140-937E-2F3DF46D4E60}" type="slidenum">
              <a:rPr lang="en-US" smtClean="0"/>
              <a:t>25</a:t>
            </a:fld>
            <a:endParaRPr lang="en-US"/>
          </a:p>
        </p:txBody>
      </p:sp>
    </p:spTree>
    <p:extLst>
      <p:ext uri="{BB962C8B-B14F-4D97-AF65-F5344CB8AC3E}">
        <p14:creationId xmlns:p14="http://schemas.microsoft.com/office/powerpoint/2010/main" val="105112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Typically 2 points for inside the line</a:t>
            </a:r>
          </a:p>
          <a:p>
            <a:r>
              <a:rPr lang="en-US" dirty="0"/>
              <a:t>3 point line- if you shoot the ball behind this line, you score three points</a:t>
            </a:r>
          </a:p>
          <a:p>
            <a:r>
              <a:rPr lang="en-US" dirty="0"/>
              <a:t>Rebounds are when you grab balls that you miss</a:t>
            </a:r>
          </a:p>
          <a:p>
            <a:r>
              <a:rPr lang="en-US" dirty="0"/>
              <a:t>Assists are when you pass to someone who scores</a:t>
            </a:r>
          </a:p>
          <a:p>
            <a:endParaRPr lang="en-US" dirty="0"/>
          </a:p>
          <a:p>
            <a:r>
              <a:rPr lang="en-US" dirty="0"/>
              <a:t>I choose basketball because of the high scoring volume of the game, easier to generate robust statistics. </a:t>
            </a:r>
          </a:p>
        </p:txBody>
      </p:sp>
      <p:sp>
        <p:nvSpPr>
          <p:cNvPr id="4" name="Slide Number Placeholder 3"/>
          <p:cNvSpPr>
            <a:spLocks noGrp="1"/>
          </p:cNvSpPr>
          <p:nvPr>
            <p:ph type="sldNum" sz="quarter" idx="5"/>
          </p:nvPr>
        </p:nvSpPr>
        <p:spPr/>
        <p:txBody>
          <a:bodyPr/>
          <a:lstStyle/>
          <a:p>
            <a:fld id="{B94457EA-687E-4140-937E-2F3DF46D4E60}" type="slidenum">
              <a:rPr lang="en-US" smtClean="0"/>
              <a:t>2</a:t>
            </a:fld>
            <a:endParaRPr lang="en-US"/>
          </a:p>
        </p:txBody>
      </p:sp>
    </p:spTree>
    <p:extLst>
      <p:ext uri="{BB962C8B-B14F-4D97-AF65-F5344CB8AC3E}">
        <p14:creationId xmlns:p14="http://schemas.microsoft.com/office/powerpoint/2010/main" val="825350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www.kaggle.com</a:t>
            </a:r>
            <a:r>
              <a:rPr lang="en-US" dirty="0"/>
              <a:t>/</a:t>
            </a:r>
            <a:r>
              <a:rPr lang="en-US" dirty="0" err="1"/>
              <a:t>nathanlauga</a:t>
            </a:r>
            <a:r>
              <a:rPr lang="en-US" dirty="0"/>
              <a:t>/</a:t>
            </a:r>
            <a:r>
              <a:rPr lang="en-US" dirty="0" err="1"/>
              <a:t>nba</a:t>
            </a:r>
            <a:r>
              <a:rPr lang="en-US" dirty="0"/>
              <a:t>-games</a:t>
            </a:r>
          </a:p>
          <a:p>
            <a:r>
              <a:rPr lang="en-US" dirty="0"/>
              <a:t>Data scrapped from </a:t>
            </a:r>
            <a:r>
              <a:rPr lang="en-US" dirty="0" err="1"/>
              <a:t>nba</a:t>
            </a:r>
            <a:r>
              <a:rPr lang="en-US" dirty="0"/>
              <a:t> stats using </a:t>
            </a:r>
            <a:r>
              <a:rPr lang="en-US" dirty="0" err="1"/>
              <a:t>Scrapper.py</a:t>
            </a:r>
            <a:r>
              <a:rPr lang="en-US" dirty="0"/>
              <a:t> 	</a:t>
            </a:r>
          </a:p>
          <a:p>
            <a:endParaRPr lang="en-US" dirty="0"/>
          </a:p>
          <a:p>
            <a:r>
              <a:rPr lang="en-US" dirty="0"/>
              <a:t>23195 games </a:t>
            </a:r>
          </a:p>
          <a:p>
            <a:r>
              <a:rPr lang="en-US" dirty="0"/>
              <a:t>Contains all games from 2004-2020. Features include The date of the game, which team won, how many points scored and let up, rebounds, assists, 3-point percentage etc..  </a:t>
            </a:r>
          </a:p>
          <a:p>
            <a:endParaRPr lang="en-US" dirty="0"/>
          </a:p>
          <a:p>
            <a:r>
              <a:rPr lang="en-US" dirty="0"/>
              <a:t>500,000+ plays </a:t>
            </a:r>
          </a:p>
          <a:p>
            <a:endParaRPr lang="en-US" dirty="0"/>
          </a:p>
          <a:p>
            <a:endParaRPr lang="en-US" dirty="0"/>
          </a:p>
        </p:txBody>
      </p:sp>
      <p:sp>
        <p:nvSpPr>
          <p:cNvPr id="4" name="Slide Number Placeholder 3"/>
          <p:cNvSpPr>
            <a:spLocks noGrp="1"/>
          </p:cNvSpPr>
          <p:nvPr>
            <p:ph type="sldNum" sz="quarter" idx="5"/>
          </p:nvPr>
        </p:nvSpPr>
        <p:spPr/>
        <p:txBody>
          <a:bodyPr/>
          <a:lstStyle/>
          <a:p>
            <a:fld id="{B94457EA-687E-4140-937E-2F3DF46D4E60}" type="slidenum">
              <a:rPr lang="en-US" smtClean="0"/>
              <a:t>3</a:t>
            </a:fld>
            <a:endParaRPr lang="en-US"/>
          </a:p>
        </p:txBody>
      </p:sp>
    </p:spTree>
    <p:extLst>
      <p:ext uri="{BB962C8B-B14F-4D97-AF65-F5344CB8AC3E}">
        <p14:creationId xmlns:p14="http://schemas.microsoft.com/office/powerpoint/2010/main" val="319058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457EA-687E-4140-937E-2F3DF46D4E60}" type="slidenum">
              <a:rPr lang="en-US" smtClean="0"/>
              <a:t>6</a:t>
            </a:fld>
            <a:endParaRPr lang="en-US"/>
          </a:p>
        </p:txBody>
      </p:sp>
    </p:spTree>
    <p:extLst>
      <p:ext uri="{BB962C8B-B14F-4D97-AF65-F5344CB8AC3E}">
        <p14:creationId xmlns:p14="http://schemas.microsoft.com/office/powerpoint/2010/main" val="186931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Hometeam</a:t>
            </a:r>
            <a:r>
              <a:rPr lang="en-US" dirty="0"/>
              <a:t> wins 59% of the games</a:t>
            </a:r>
          </a:p>
          <a:p>
            <a:endParaRPr lang="en-US" dirty="0"/>
          </a:p>
        </p:txBody>
      </p:sp>
      <p:sp>
        <p:nvSpPr>
          <p:cNvPr id="4" name="Slide Number Placeholder 3"/>
          <p:cNvSpPr>
            <a:spLocks noGrp="1"/>
          </p:cNvSpPr>
          <p:nvPr>
            <p:ph type="sldNum" sz="quarter" idx="5"/>
          </p:nvPr>
        </p:nvSpPr>
        <p:spPr/>
        <p:txBody>
          <a:bodyPr/>
          <a:lstStyle/>
          <a:p>
            <a:fld id="{B94457EA-687E-4140-937E-2F3DF46D4E60}" type="slidenum">
              <a:rPr lang="en-US" smtClean="0"/>
              <a:t>7</a:t>
            </a:fld>
            <a:endParaRPr lang="en-US"/>
          </a:p>
        </p:txBody>
      </p:sp>
    </p:spTree>
    <p:extLst>
      <p:ext uri="{BB962C8B-B14F-4D97-AF65-F5344CB8AC3E}">
        <p14:creationId xmlns:p14="http://schemas.microsoft.com/office/powerpoint/2010/main" val="86281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457EA-687E-4140-937E-2F3DF46D4E60}" type="slidenum">
              <a:rPr lang="en-US" smtClean="0"/>
              <a:t>8</a:t>
            </a:fld>
            <a:endParaRPr lang="en-US"/>
          </a:p>
        </p:txBody>
      </p:sp>
    </p:spTree>
    <p:extLst>
      <p:ext uri="{BB962C8B-B14F-4D97-AF65-F5344CB8AC3E}">
        <p14:creationId xmlns:p14="http://schemas.microsoft.com/office/powerpoint/2010/main" val="258693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457EA-687E-4140-937E-2F3DF46D4E60}" type="slidenum">
              <a:rPr lang="en-US" smtClean="0"/>
              <a:t>14</a:t>
            </a:fld>
            <a:endParaRPr lang="en-US"/>
          </a:p>
        </p:txBody>
      </p:sp>
    </p:spTree>
    <p:extLst>
      <p:ext uri="{BB962C8B-B14F-4D97-AF65-F5344CB8AC3E}">
        <p14:creationId xmlns:p14="http://schemas.microsoft.com/office/powerpoint/2010/main" val="35841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http://cs229.stanford.edu/proj2017/final-reports/5231214.pdf</a:t>
            </a:r>
          </a:p>
          <a:p>
            <a:endParaRPr lang="en-US" dirty="0"/>
          </a:p>
          <a:p>
            <a:r>
              <a:rPr lang="en-US" dirty="0"/>
              <a:t>https://</a:t>
            </a:r>
            <a:r>
              <a:rPr lang="en-US" dirty="0" err="1"/>
              <a:t>www.mbeckler.org</a:t>
            </a:r>
            <a:r>
              <a:rPr lang="en-US" dirty="0"/>
              <a:t>/coursework/2008-2009/10701_report.pdf</a:t>
            </a:r>
          </a:p>
        </p:txBody>
      </p:sp>
      <p:sp>
        <p:nvSpPr>
          <p:cNvPr id="4" name="Slide Number Placeholder 3"/>
          <p:cNvSpPr>
            <a:spLocks noGrp="1"/>
          </p:cNvSpPr>
          <p:nvPr>
            <p:ph type="sldNum" sz="quarter" idx="5"/>
          </p:nvPr>
        </p:nvSpPr>
        <p:spPr/>
        <p:txBody>
          <a:bodyPr/>
          <a:lstStyle/>
          <a:p>
            <a:fld id="{B94457EA-687E-4140-937E-2F3DF46D4E60}" type="slidenum">
              <a:rPr lang="en-US" smtClean="0"/>
              <a:t>16</a:t>
            </a:fld>
            <a:endParaRPr lang="en-US"/>
          </a:p>
        </p:txBody>
      </p:sp>
    </p:spTree>
    <p:extLst>
      <p:ext uri="{BB962C8B-B14F-4D97-AF65-F5344CB8AC3E}">
        <p14:creationId xmlns:p14="http://schemas.microsoft.com/office/powerpoint/2010/main" val="177682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www.kaggle.com</a:t>
            </a:r>
            <a:r>
              <a:rPr lang="en-US" dirty="0"/>
              <a:t>/</a:t>
            </a:r>
            <a:r>
              <a:rPr lang="en-US" dirty="0" err="1"/>
              <a:t>nathanlauga</a:t>
            </a:r>
            <a:r>
              <a:rPr lang="en-US" dirty="0"/>
              <a:t>/</a:t>
            </a:r>
            <a:r>
              <a:rPr lang="en-US" dirty="0" err="1"/>
              <a:t>nba</a:t>
            </a:r>
            <a:r>
              <a:rPr lang="en-US" dirty="0"/>
              <a:t>-games</a:t>
            </a:r>
          </a:p>
          <a:p>
            <a:r>
              <a:rPr lang="en-US" dirty="0"/>
              <a:t>Data scrapped from </a:t>
            </a:r>
            <a:r>
              <a:rPr lang="en-US" dirty="0" err="1"/>
              <a:t>nba</a:t>
            </a:r>
            <a:r>
              <a:rPr lang="en-US" dirty="0"/>
              <a:t> stats using </a:t>
            </a:r>
            <a:r>
              <a:rPr lang="en-US" dirty="0" err="1"/>
              <a:t>Scrapper.py</a:t>
            </a:r>
            <a:r>
              <a:rPr lang="en-US" dirty="0"/>
              <a:t> 	</a:t>
            </a:r>
          </a:p>
          <a:p>
            <a:endParaRPr lang="en-US" dirty="0"/>
          </a:p>
          <a:p>
            <a:r>
              <a:rPr lang="en-US" dirty="0"/>
              <a:t>23195 games </a:t>
            </a:r>
          </a:p>
          <a:p>
            <a:r>
              <a:rPr lang="en-US" dirty="0"/>
              <a:t>Contains all games from 2004-2020. Features include The date of the game, which team won, how many points scored and let up, rebounds, assists, 3-point percentage etc..  </a:t>
            </a:r>
          </a:p>
          <a:p>
            <a:endParaRPr lang="en-US" dirty="0"/>
          </a:p>
          <a:p>
            <a:r>
              <a:rPr lang="en-US" dirty="0"/>
              <a:t>500,000+ plays </a:t>
            </a:r>
          </a:p>
          <a:p>
            <a:endParaRPr lang="en-US" dirty="0"/>
          </a:p>
          <a:p>
            <a:endParaRPr lang="en-US" dirty="0"/>
          </a:p>
        </p:txBody>
      </p:sp>
      <p:sp>
        <p:nvSpPr>
          <p:cNvPr id="4" name="Slide Number Placeholder 3"/>
          <p:cNvSpPr>
            <a:spLocks noGrp="1"/>
          </p:cNvSpPr>
          <p:nvPr>
            <p:ph type="sldNum" sz="quarter" idx="5"/>
          </p:nvPr>
        </p:nvSpPr>
        <p:spPr/>
        <p:txBody>
          <a:bodyPr/>
          <a:lstStyle/>
          <a:p>
            <a:fld id="{B94457EA-687E-4140-937E-2F3DF46D4E60}" type="slidenum">
              <a:rPr lang="en-US" smtClean="0"/>
              <a:t>19</a:t>
            </a:fld>
            <a:endParaRPr lang="en-US"/>
          </a:p>
        </p:txBody>
      </p:sp>
    </p:spTree>
    <p:extLst>
      <p:ext uri="{BB962C8B-B14F-4D97-AF65-F5344CB8AC3E}">
        <p14:creationId xmlns:p14="http://schemas.microsoft.com/office/powerpoint/2010/main" val="378233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56573FD-373F-CA44-BE24-D93BFD8C80DF}" type="datetimeFigureOut">
              <a:rPr lang="en-US" smtClean="0"/>
              <a:t>12/5/20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1FC95-7532-694A-BAE5-322704DB31EE}" type="slidenum">
              <a:rPr lang="en-US" smtClean="0"/>
              <a:t>‹#›</a:t>
            </a:fld>
            <a:endParaRPr lang="en-US"/>
          </a:p>
        </p:txBody>
      </p:sp>
    </p:spTree>
    <p:extLst>
      <p:ext uri="{BB962C8B-B14F-4D97-AF65-F5344CB8AC3E}">
        <p14:creationId xmlns:p14="http://schemas.microsoft.com/office/powerpoint/2010/main" val="18838639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573FD-373F-CA44-BE24-D93BFD8C80DF}"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1FC95-7532-694A-BAE5-322704DB31EE}" type="slidenum">
              <a:rPr lang="en-US" smtClean="0"/>
              <a:t>‹#›</a:t>
            </a:fld>
            <a:endParaRPr lang="en-US"/>
          </a:p>
        </p:txBody>
      </p:sp>
    </p:spTree>
    <p:extLst>
      <p:ext uri="{BB962C8B-B14F-4D97-AF65-F5344CB8AC3E}">
        <p14:creationId xmlns:p14="http://schemas.microsoft.com/office/powerpoint/2010/main" val="113271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573FD-373F-CA44-BE24-D93BFD8C80DF}" type="datetimeFigureOut">
              <a:rPr lang="en-US" smtClean="0"/>
              <a:t>12/5/20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1FC95-7532-694A-BAE5-322704DB31EE}" type="slidenum">
              <a:rPr lang="en-US" smtClean="0"/>
              <a:t>‹#›</a:t>
            </a:fld>
            <a:endParaRPr lang="en-US"/>
          </a:p>
        </p:txBody>
      </p:sp>
    </p:spTree>
    <p:extLst>
      <p:ext uri="{BB962C8B-B14F-4D97-AF65-F5344CB8AC3E}">
        <p14:creationId xmlns:p14="http://schemas.microsoft.com/office/powerpoint/2010/main" val="102786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6573FD-373F-CA44-BE24-D93BFD8C80DF}" type="datetimeFigureOut">
              <a:rPr lang="en-US" smtClean="0"/>
              <a:t>12/5/20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1FC95-7532-694A-BAE5-322704DB31EE}" type="slidenum">
              <a:rPr lang="en-US" smtClean="0"/>
              <a:t>‹#›</a:t>
            </a:fld>
            <a:endParaRPr lang="en-US"/>
          </a:p>
        </p:txBody>
      </p:sp>
    </p:spTree>
    <p:extLst>
      <p:ext uri="{BB962C8B-B14F-4D97-AF65-F5344CB8AC3E}">
        <p14:creationId xmlns:p14="http://schemas.microsoft.com/office/powerpoint/2010/main" val="61800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56573FD-373F-CA44-BE24-D93BFD8C80DF}" type="datetimeFigureOut">
              <a:rPr lang="en-US" smtClean="0"/>
              <a:t>12/5/20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1FC95-7532-694A-BAE5-322704DB31EE}" type="slidenum">
              <a:rPr lang="en-US" smtClean="0"/>
              <a:t>‹#›</a:t>
            </a:fld>
            <a:endParaRPr lang="en-US"/>
          </a:p>
        </p:txBody>
      </p:sp>
    </p:spTree>
    <p:extLst>
      <p:ext uri="{BB962C8B-B14F-4D97-AF65-F5344CB8AC3E}">
        <p14:creationId xmlns:p14="http://schemas.microsoft.com/office/powerpoint/2010/main" val="28661974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56573FD-373F-CA44-BE24-D93BFD8C80DF}" type="datetimeFigureOut">
              <a:rPr lang="en-US" smtClean="0"/>
              <a:t>12/5/20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CD1FC95-7532-694A-BAE5-322704DB31EE}" type="slidenum">
              <a:rPr lang="en-US" smtClean="0"/>
              <a:t>‹#›</a:t>
            </a:fld>
            <a:endParaRPr lang="en-US"/>
          </a:p>
        </p:txBody>
      </p:sp>
    </p:spTree>
    <p:extLst>
      <p:ext uri="{BB962C8B-B14F-4D97-AF65-F5344CB8AC3E}">
        <p14:creationId xmlns:p14="http://schemas.microsoft.com/office/powerpoint/2010/main" val="317650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56573FD-373F-CA44-BE24-D93BFD8C80DF}" type="datetimeFigureOut">
              <a:rPr lang="en-US" smtClean="0"/>
              <a:t>12/5/20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1FC95-7532-694A-BAE5-322704DB31E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4179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573FD-373F-CA44-BE24-D93BFD8C80DF}" type="datetimeFigureOut">
              <a:rPr lang="en-US" smtClean="0"/>
              <a:t>12/5/20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1FC95-7532-694A-BAE5-322704DB31EE}" type="slidenum">
              <a:rPr lang="en-US" smtClean="0"/>
              <a:t>‹#›</a:t>
            </a:fld>
            <a:endParaRPr lang="en-US"/>
          </a:p>
        </p:txBody>
      </p:sp>
    </p:spTree>
    <p:extLst>
      <p:ext uri="{BB962C8B-B14F-4D97-AF65-F5344CB8AC3E}">
        <p14:creationId xmlns:p14="http://schemas.microsoft.com/office/powerpoint/2010/main" val="232707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573FD-373F-CA44-BE24-D93BFD8C80DF}" type="datetimeFigureOut">
              <a:rPr lang="en-US" smtClean="0"/>
              <a:t>12/5/20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1FC95-7532-694A-BAE5-322704DB31EE}" type="slidenum">
              <a:rPr lang="en-US" smtClean="0"/>
              <a:t>‹#›</a:t>
            </a:fld>
            <a:endParaRPr lang="en-US"/>
          </a:p>
        </p:txBody>
      </p:sp>
    </p:spTree>
    <p:extLst>
      <p:ext uri="{BB962C8B-B14F-4D97-AF65-F5344CB8AC3E}">
        <p14:creationId xmlns:p14="http://schemas.microsoft.com/office/powerpoint/2010/main" val="187235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56573FD-373F-CA44-BE24-D93BFD8C80DF}" type="datetimeFigureOut">
              <a:rPr lang="en-US" smtClean="0"/>
              <a:t>12/5/20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CD1FC95-7532-694A-BAE5-322704DB31EE}" type="slidenum">
              <a:rPr lang="en-US" smtClean="0"/>
              <a:t>‹#›</a:t>
            </a:fld>
            <a:endParaRPr lang="en-US"/>
          </a:p>
        </p:txBody>
      </p:sp>
    </p:spTree>
    <p:extLst>
      <p:ext uri="{BB962C8B-B14F-4D97-AF65-F5344CB8AC3E}">
        <p14:creationId xmlns:p14="http://schemas.microsoft.com/office/powerpoint/2010/main" val="178314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56573FD-373F-CA44-BE24-D93BFD8C80DF}" type="datetimeFigureOut">
              <a:rPr lang="en-US" smtClean="0"/>
              <a:t>12/5/20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CD1FC95-7532-694A-BAE5-322704DB31EE}" type="slidenum">
              <a:rPr lang="en-US" smtClean="0"/>
              <a:t>‹#›</a:t>
            </a:fld>
            <a:endParaRPr lang="en-US"/>
          </a:p>
        </p:txBody>
      </p:sp>
    </p:spTree>
    <p:extLst>
      <p:ext uri="{BB962C8B-B14F-4D97-AF65-F5344CB8AC3E}">
        <p14:creationId xmlns:p14="http://schemas.microsoft.com/office/powerpoint/2010/main" val="3474703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56573FD-373F-CA44-BE24-D93BFD8C80DF}" type="datetimeFigureOut">
              <a:rPr lang="en-US" smtClean="0"/>
              <a:t>12/5/20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CD1FC95-7532-694A-BAE5-322704DB31EE}" type="slidenum">
              <a:rPr lang="en-US" smtClean="0"/>
              <a:t>‹#›</a:t>
            </a:fld>
            <a:endParaRPr lang="en-US"/>
          </a:p>
        </p:txBody>
      </p:sp>
    </p:spTree>
    <p:extLst>
      <p:ext uri="{BB962C8B-B14F-4D97-AF65-F5344CB8AC3E}">
        <p14:creationId xmlns:p14="http://schemas.microsoft.com/office/powerpoint/2010/main" val="3316481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spreadsheets/d/1AHqt3rwZnqBvE5Bup_psMmO-xf4xry9JHF7JJHphfss/edit?usp=shar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82CD-71B9-A840-9D9F-EB080AA651CA}"/>
              </a:ext>
            </a:extLst>
          </p:cNvPr>
          <p:cNvSpPr>
            <a:spLocks noGrp="1"/>
          </p:cNvSpPr>
          <p:nvPr>
            <p:ph type="ctrTitle"/>
          </p:nvPr>
        </p:nvSpPr>
        <p:spPr/>
        <p:txBody>
          <a:bodyPr/>
          <a:lstStyle/>
          <a:p>
            <a:r>
              <a:rPr lang="en-US" dirty="0"/>
              <a:t>Predicting basketball Games</a:t>
            </a:r>
          </a:p>
        </p:txBody>
      </p:sp>
      <p:sp>
        <p:nvSpPr>
          <p:cNvPr id="3" name="Subtitle 2">
            <a:extLst>
              <a:ext uri="{FF2B5EF4-FFF2-40B4-BE49-F238E27FC236}">
                <a16:creationId xmlns:a16="http://schemas.microsoft.com/office/drawing/2014/main" id="{BEA088C8-A867-0346-8F86-FEDAA158C819}"/>
              </a:ext>
            </a:extLst>
          </p:cNvPr>
          <p:cNvSpPr>
            <a:spLocks noGrp="1"/>
          </p:cNvSpPr>
          <p:nvPr>
            <p:ph type="subTitle" idx="1"/>
          </p:nvPr>
        </p:nvSpPr>
        <p:spPr/>
        <p:txBody>
          <a:bodyPr/>
          <a:lstStyle/>
          <a:p>
            <a:r>
              <a:rPr lang="en-US" dirty="0"/>
              <a:t>Brian </a:t>
            </a:r>
            <a:r>
              <a:rPr lang="en-US" dirty="0" err="1"/>
              <a:t>Chirn</a:t>
            </a:r>
            <a:endParaRPr lang="en-US" dirty="0"/>
          </a:p>
        </p:txBody>
      </p:sp>
    </p:spTree>
    <p:extLst>
      <p:ext uri="{BB962C8B-B14F-4D97-AF65-F5344CB8AC3E}">
        <p14:creationId xmlns:p14="http://schemas.microsoft.com/office/powerpoint/2010/main" val="1565464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3A4A-4384-3147-98F1-7D3F1E521B08}"/>
              </a:ext>
            </a:extLst>
          </p:cNvPr>
          <p:cNvSpPr>
            <a:spLocks noGrp="1"/>
          </p:cNvSpPr>
          <p:nvPr>
            <p:ph type="title"/>
          </p:nvPr>
        </p:nvSpPr>
        <p:spPr>
          <a:xfrm>
            <a:off x="220663" y="1202817"/>
            <a:ext cx="3603860" cy="613283"/>
          </a:xfrm>
        </p:spPr>
        <p:txBody>
          <a:bodyPr>
            <a:noAutofit/>
          </a:bodyPr>
          <a:lstStyle/>
          <a:p>
            <a:r>
              <a:rPr lang="en-US" sz="1400" dirty="0"/>
              <a:t>Before each game, season stats</a:t>
            </a:r>
            <a:br>
              <a:rPr lang="en-US" sz="1400" dirty="0"/>
            </a:br>
            <a:r>
              <a:rPr lang="en-US" sz="1400" dirty="0"/>
              <a:t>Home and road win%</a:t>
            </a:r>
          </a:p>
        </p:txBody>
      </p:sp>
      <p:pic>
        <p:nvPicPr>
          <p:cNvPr id="5" name="Picture 4" descr="Chart, scatter chart&#10;&#10;Description automatically generated">
            <a:extLst>
              <a:ext uri="{FF2B5EF4-FFF2-40B4-BE49-F238E27FC236}">
                <a16:creationId xmlns:a16="http://schemas.microsoft.com/office/drawing/2014/main" id="{E34644F4-5E42-4346-91C9-F42C4EC1F081}"/>
              </a:ext>
            </a:extLst>
          </p:cNvPr>
          <p:cNvPicPr>
            <a:picLocks noChangeAspect="1"/>
          </p:cNvPicPr>
          <p:nvPr/>
        </p:nvPicPr>
        <p:blipFill>
          <a:blip r:embed="rId2"/>
          <a:stretch>
            <a:fillRect/>
          </a:stretch>
        </p:blipFill>
        <p:spPr>
          <a:xfrm>
            <a:off x="220662" y="2095856"/>
            <a:ext cx="3487737" cy="2946045"/>
          </a:xfrm>
          <a:prstGeom prst="rect">
            <a:avLst/>
          </a:prstGeom>
        </p:spPr>
      </p:pic>
      <p:pic>
        <p:nvPicPr>
          <p:cNvPr id="4" name="Content Placeholder 4" descr="Chart, scatter chart&#10;&#10;Description automatically generated">
            <a:extLst>
              <a:ext uri="{FF2B5EF4-FFF2-40B4-BE49-F238E27FC236}">
                <a16:creationId xmlns:a16="http://schemas.microsoft.com/office/drawing/2014/main" id="{C944ECC6-861E-DC42-9EF0-AB6E959A6F7C}"/>
              </a:ext>
            </a:extLst>
          </p:cNvPr>
          <p:cNvPicPr>
            <a:picLocks noGrp="1" noChangeAspect="1"/>
          </p:cNvPicPr>
          <p:nvPr>
            <p:ph idx="1"/>
          </p:nvPr>
        </p:nvPicPr>
        <p:blipFill>
          <a:blip r:embed="rId3"/>
          <a:stretch>
            <a:fillRect/>
          </a:stretch>
        </p:blipFill>
        <p:spPr>
          <a:xfrm>
            <a:off x="3927926" y="2095856"/>
            <a:ext cx="3744805" cy="2946045"/>
          </a:xfrm>
        </p:spPr>
      </p:pic>
      <p:sp>
        <p:nvSpPr>
          <p:cNvPr id="6" name="Title 1">
            <a:extLst>
              <a:ext uri="{FF2B5EF4-FFF2-40B4-BE49-F238E27FC236}">
                <a16:creationId xmlns:a16="http://schemas.microsoft.com/office/drawing/2014/main" id="{57238780-0473-1447-A854-6EE5DCC0EB69}"/>
              </a:ext>
            </a:extLst>
          </p:cNvPr>
          <p:cNvSpPr txBox="1">
            <a:spLocks/>
          </p:cNvSpPr>
          <p:nvPr/>
        </p:nvSpPr>
        <p:spPr bwMode="black">
          <a:xfrm>
            <a:off x="4112248" y="1202817"/>
            <a:ext cx="3380752" cy="613283"/>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400" dirty="0"/>
              <a:t>Before each game, season stats</a:t>
            </a:r>
            <a:br>
              <a:rPr lang="en-US" sz="1400" dirty="0"/>
            </a:br>
            <a:r>
              <a:rPr lang="en-US" sz="1400" dirty="0"/>
              <a:t>PTS scored vs PTS let up</a:t>
            </a:r>
          </a:p>
        </p:txBody>
      </p:sp>
      <p:pic>
        <p:nvPicPr>
          <p:cNvPr id="7" name="Content Placeholder 4" descr="Chart, scatter chart&#10;&#10;Description automatically generated">
            <a:extLst>
              <a:ext uri="{FF2B5EF4-FFF2-40B4-BE49-F238E27FC236}">
                <a16:creationId xmlns:a16="http://schemas.microsoft.com/office/drawing/2014/main" id="{66D6EE56-6FDD-9B41-98D1-D27C2455859B}"/>
              </a:ext>
            </a:extLst>
          </p:cNvPr>
          <p:cNvPicPr>
            <a:picLocks noChangeAspect="1"/>
          </p:cNvPicPr>
          <p:nvPr/>
        </p:nvPicPr>
        <p:blipFill>
          <a:blip r:embed="rId4"/>
          <a:stretch>
            <a:fillRect/>
          </a:stretch>
        </p:blipFill>
        <p:spPr>
          <a:xfrm>
            <a:off x="7743389" y="2095856"/>
            <a:ext cx="3394512" cy="2946045"/>
          </a:xfrm>
          <a:prstGeom prst="rect">
            <a:avLst/>
          </a:prstGeom>
        </p:spPr>
      </p:pic>
      <p:sp>
        <p:nvSpPr>
          <p:cNvPr id="8" name="Title 1">
            <a:extLst>
              <a:ext uri="{FF2B5EF4-FFF2-40B4-BE49-F238E27FC236}">
                <a16:creationId xmlns:a16="http://schemas.microsoft.com/office/drawing/2014/main" id="{6EB91E4B-C0ED-6C4A-970A-02F2E186E424}"/>
              </a:ext>
            </a:extLst>
          </p:cNvPr>
          <p:cNvSpPr txBox="1">
            <a:spLocks/>
          </p:cNvSpPr>
          <p:nvPr/>
        </p:nvSpPr>
        <p:spPr bwMode="black">
          <a:xfrm>
            <a:off x="7780725" y="1199134"/>
            <a:ext cx="3380752" cy="613283"/>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400" dirty="0"/>
              <a:t>Before game Average Rebounds by home team and away team</a:t>
            </a:r>
          </a:p>
        </p:txBody>
      </p:sp>
    </p:spTree>
    <p:extLst>
      <p:ext uri="{BB962C8B-B14F-4D97-AF65-F5344CB8AC3E}">
        <p14:creationId xmlns:p14="http://schemas.microsoft.com/office/powerpoint/2010/main" val="330503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A24B-1F6A-4D4E-8936-BDE26B43066C}"/>
              </a:ext>
            </a:extLst>
          </p:cNvPr>
          <p:cNvSpPr>
            <a:spLocks noGrp="1"/>
          </p:cNvSpPr>
          <p:nvPr>
            <p:ph type="title"/>
          </p:nvPr>
        </p:nvSpPr>
        <p:spPr>
          <a:xfrm>
            <a:off x="2231136" y="471487"/>
            <a:ext cx="7729728" cy="1188720"/>
          </a:xfrm>
        </p:spPr>
        <p:txBody>
          <a:bodyPr/>
          <a:lstStyle/>
          <a:p>
            <a:r>
              <a:rPr lang="en-US" dirty="0"/>
              <a:t>PCA</a:t>
            </a:r>
          </a:p>
        </p:txBody>
      </p:sp>
      <p:pic>
        <p:nvPicPr>
          <p:cNvPr id="7" name="Picture 6" descr="Chart, scatter chart&#10;&#10;Description automatically generated">
            <a:extLst>
              <a:ext uri="{FF2B5EF4-FFF2-40B4-BE49-F238E27FC236}">
                <a16:creationId xmlns:a16="http://schemas.microsoft.com/office/drawing/2014/main" id="{4CCB011E-A2B6-D34C-B146-DBE1974CD58D}"/>
              </a:ext>
            </a:extLst>
          </p:cNvPr>
          <p:cNvPicPr>
            <a:picLocks noChangeAspect="1"/>
          </p:cNvPicPr>
          <p:nvPr/>
        </p:nvPicPr>
        <p:blipFill>
          <a:blip r:embed="rId2"/>
          <a:stretch>
            <a:fillRect/>
          </a:stretch>
        </p:blipFill>
        <p:spPr>
          <a:xfrm>
            <a:off x="3145631" y="1828800"/>
            <a:ext cx="5900738" cy="4129088"/>
          </a:xfrm>
          <a:prstGeom prst="rect">
            <a:avLst/>
          </a:prstGeom>
        </p:spPr>
      </p:pic>
    </p:spTree>
    <p:extLst>
      <p:ext uri="{BB962C8B-B14F-4D97-AF65-F5344CB8AC3E}">
        <p14:creationId xmlns:p14="http://schemas.microsoft.com/office/powerpoint/2010/main" val="293377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4B4E-6FA4-8043-84F5-E520E946DCB7}"/>
              </a:ext>
            </a:extLst>
          </p:cNvPr>
          <p:cNvSpPr>
            <a:spLocks noGrp="1"/>
          </p:cNvSpPr>
          <p:nvPr>
            <p:ph type="title"/>
          </p:nvPr>
        </p:nvSpPr>
        <p:spPr/>
        <p:txBody>
          <a:bodyPr/>
          <a:lstStyle/>
          <a:p>
            <a:r>
              <a:rPr lang="en-US" dirty="0"/>
              <a:t>Logistic Regression and </a:t>
            </a:r>
            <a:r>
              <a:rPr lang="en-US" dirty="0" err="1"/>
              <a:t>Knn</a:t>
            </a:r>
            <a:br>
              <a:rPr lang="en-US" dirty="0"/>
            </a:br>
            <a:r>
              <a:rPr lang="en-US" dirty="0"/>
              <a:t> (15 day average)</a:t>
            </a:r>
          </a:p>
        </p:txBody>
      </p:sp>
      <p:pic>
        <p:nvPicPr>
          <p:cNvPr id="5" name="Content Placeholder 4" descr="Chart&#10;&#10;Description automatically generated">
            <a:extLst>
              <a:ext uri="{FF2B5EF4-FFF2-40B4-BE49-F238E27FC236}">
                <a16:creationId xmlns:a16="http://schemas.microsoft.com/office/drawing/2014/main" id="{E9D85677-8CF7-3846-AE42-50173DD85E22}"/>
              </a:ext>
            </a:extLst>
          </p:cNvPr>
          <p:cNvPicPr>
            <a:picLocks noGrp="1" noChangeAspect="1"/>
          </p:cNvPicPr>
          <p:nvPr>
            <p:ph idx="1"/>
          </p:nvPr>
        </p:nvPicPr>
        <p:blipFill>
          <a:blip r:embed="rId2"/>
          <a:stretch>
            <a:fillRect/>
          </a:stretch>
        </p:blipFill>
        <p:spPr>
          <a:xfrm>
            <a:off x="6721564" y="2529268"/>
            <a:ext cx="2353638" cy="3101975"/>
          </a:xfrm>
        </p:spPr>
      </p:pic>
      <p:graphicFrame>
        <p:nvGraphicFramePr>
          <p:cNvPr id="6" name="Table 6">
            <a:extLst>
              <a:ext uri="{FF2B5EF4-FFF2-40B4-BE49-F238E27FC236}">
                <a16:creationId xmlns:a16="http://schemas.microsoft.com/office/drawing/2014/main" id="{9FD75117-CA25-4D40-BAB8-442120066E75}"/>
              </a:ext>
            </a:extLst>
          </p:cNvPr>
          <p:cNvGraphicFramePr>
            <a:graphicFrameLocks noGrp="1"/>
          </p:cNvGraphicFramePr>
          <p:nvPr>
            <p:extLst>
              <p:ext uri="{D42A27DB-BD31-4B8C-83A1-F6EECF244321}">
                <p14:modId xmlns:p14="http://schemas.microsoft.com/office/powerpoint/2010/main" val="3944773028"/>
              </p:ext>
            </p:extLst>
          </p:nvPr>
        </p:nvGraphicFramePr>
        <p:xfrm>
          <a:off x="279401" y="2606039"/>
          <a:ext cx="5905500" cy="1752600"/>
        </p:xfrm>
        <a:graphic>
          <a:graphicData uri="http://schemas.openxmlformats.org/drawingml/2006/table">
            <a:tbl>
              <a:tblPr firstRow="1" bandRow="1">
                <a:tableStyleId>{5C22544A-7EE6-4342-B048-85BDC9FD1C3A}</a:tableStyleId>
              </a:tblPr>
              <a:tblGrid>
                <a:gridCol w="1968500">
                  <a:extLst>
                    <a:ext uri="{9D8B030D-6E8A-4147-A177-3AD203B41FA5}">
                      <a16:colId xmlns:a16="http://schemas.microsoft.com/office/drawing/2014/main" val="216011439"/>
                    </a:ext>
                  </a:extLst>
                </a:gridCol>
                <a:gridCol w="1968500">
                  <a:extLst>
                    <a:ext uri="{9D8B030D-6E8A-4147-A177-3AD203B41FA5}">
                      <a16:colId xmlns:a16="http://schemas.microsoft.com/office/drawing/2014/main" val="3049143327"/>
                    </a:ext>
                  </a:extLst>
                </a:gridCol>
                <a:gridCol w="1968500">
                  <a:extLst>
                    <a:ext uri="{9D8B030D-6E8A-4147-A177-3AD203B41FA5}">
                      <a16:colId xmlns:a16="http://schemas.microsoft.com/office/drawing/2014/main" val="3996738586"/>
                    </a:ext>
                  </a:extLst>
                </a:gridCol>
              </a:tblGrid>
              <a:tr h="370840">
                <a:tc>
                  <a:txBody>
                    <a:bodyPr/>
                    <a:lstStyle/>
                    <a:p>
                      <a:endParaRPr lang="en-US"/>
                    </a:p>
                  </a:txBody>
                  <a:tcPr/>
                </a:tc>
                <a:tc>
                  <a:txBody>
                    <a:bodyPr/>
                    <a:lstStyle/>
                    <a:p>
                      <a:r>
                        <a:rPr lang="en-US" dirty="0"/>
                        <a:t>Logistic Regression</a:t>
                      </a:r>
                    </a:p>
                  </a:txBody>
                  <a:tcPr/>
                </a:tc>
                <a:tc>
                  <a:txBody>
                    <a:bodyPr/>
                    <a:lstStyle/>
                    <a:p>
                      <a:r>
                        <a:rPr lang="en-US" dirty="0"/>
                        <a:t>KNN</a:t>
                      </a:r>
                    </a:p>
                  </a:txBody>
                  <a:tcPr/>
                </a:tc>
                <a:extLst>
                  <a:ext uri="{0D108BD9-81ED-4DB2-BD59-A6C34878D82A}">
                    <a16:rowId xmlns:a16="http://schemas.microsoft.com/office/drawing/2014/main" val="4262164774"/>
                  </a:ext>
                </a:extLst>
              </a:tr>
              <a:tr h="370840">
                <a:tc>
                  <a:txBody>
                    <a:bodyPr/>
                    <a:lstStyle/>
                    <a:p>
                      <a:r>
                        <a:rPr lang="en-US" dirty="0"/>
                        <a:t>AUC</a:t>
                      </a:r>
                    </a:p>
                  </a:txBody>
                  <a:tcPr/>
                </a:tc>
                <a:tc>
                  <a:txBody>
                    <a:bodyPr/>
                    <a:lstStyle/>
                    <a:p>
                      <a:r>
                        <a:rPr lang="en-US" dirty="0"/>
                        <a:t>.625</a:t>
                      </a:r>
                    </a:p>
                  </a:txBody>
                  <a:tcPr/>
                </a:tc>
                <a:tc>
                  <a:txBody>
                    <a:bodyPr/>
                    <a:lstStyle/>
                    <a:p>
                      <a:r>
                        <a:rPr lang="en-US" dirty="0"/>
                        <a:t>.607</a:t>
                      </a:r>
                    </a:p>
                  </a:txBody>
                  <a:tcPr/>
                </a:tc>
                <a:extLst>
                  <a:ext uri="{0D108BD9-81ED-4DB2-BD59-A6C34878D82A}">
                    <a16:rowId xmlns:a16="http://schemas.microsoft.com/office/drawing/2014/main" val="476663507"/>
                  </a:ext>
                </a:extLst>
              </a:tr>
              <a:tr h="370840">
                <a:tc>
                  <a:txBody>
                    <a:bodyPr/>
                    <a:lstStyle/>
                    <a:p>
                      <a:r>
                        <a:rPr lang="en-US" dirty="0"/>
                        <a:t>Accuracy</a:t>
                      </a:r>
                    </a:p>
                  </a:txBody>
                  <a:tcPr/>
                </a:tc>
                <a:tc>
                  <a:txBody>
                    <a:bodyPr/>
                    <a:lstStyle/>
                    <a:p>
                      <a:r>
                        <a:rPr lang="en-US" dirty="0"/>
                        <a:t>61.64%</a:t>
                      </a:r>
                    </a:p>
                  </a:txBody>
                  <a:tcPr/>
                </a:tc>
                <a:tc>
                  <a:txBody>
                    <a:bodyPr/>
                    <a:lstStyle/>
                    <a:p>
                      <a:r>
                        <a:rPr lang="en-US" dirty="0"/>
                        <a:t>61.62%</a:t>
                      </a:r>
                    </a:p>
                  </a:txBody>
                  <a:tcPr/>
                </a:tc>
                <a:extLst>
                  <a:ext uri="{0D108BD9-81ED-4DB2-BD59-A6C34878D82A}">
                    <a16:rowId xmlns:a16="http://schemas.microsoft.com/office/drawing/2014/main" val="302279425"/>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03362881"/>
                  </a:ext>
                </a:extLst>
              </a:tr>
            </a:tbl>
          </a:graphicData>
        </a:graphic>
      </p:graphicFrame>
      <p:sp>
        <p:nvSpPr>
          <p:cNvPr id="7" name="TextBox 6">
            <a:extLst>
              <a:ext uri="{FF2B5EF4-FFF2-40B4-BE49-F238E27FC236}">
                <a16:creationId xmlns:a16="http://schemas.microsoft.com/office/drawing/2014/main" id="{38BCA13D-8AAD-9B48-9EED-30F01DB13866}"/>
              </a:ext>
            </a:extLst>
          </p:cNvPr>
          <p:cNvSpPr txBox="1"/>
          <p:nvPr/>
        </p:nvSpPr>
        <p:spPr>
          <a:xfrm>
            <a:off x="6913081" y="5708642"/>
            <a:ext cx="1970604" cy="369332"/>
          </a:xfrm>
          <a:prstGeom prst="rect">
            <a:avLst/>
          </a:prstGeom>
          <a:noFill/>
        </p:spPr>
        <p:txBody>
          <a:bodyPr wrap="none" rtlCol="0">
            <a:spAutoFit/>
          </a:bodyPr>
          <a:lstStyle/>
          <a:p>
            <a:r>
              <a:rPr lang="en-US" dirty="0"/>
              <a:t>Logistic Regression</a:t>
            </a:r>
          </a:p>
        </p:txBody>
      </p:sp>
      <p:pic>
        <p:nvPicPr>
          <p:cNvPr id="9" name="Picture 8" descr="Chart&#10;&#10;Description automatically generated">
            <a:extLst>
              <a:ext uri="{FF2B5EF4-FFF2-40B4-BE49-F238E27FC236}">
                <a16:creationId xmlns:a16="http://schemas.microsoft.com/office/drawing/2014/main" id="{F321AD5A-C47D-004F-B38F-EB3DE3EF5C3C}"/>
              </a:ext>
            </a:extLst>
          </p:cNvPr>
          <p:cNvPicPr>
            <a:picLocks noChangeAspect="1"/>
          </p:cNvPicPr>
          <p:nvPr/>
        </p:nvPicPr>
        <p:blipFill>
          <a:blip r:embed="rId3"/>
          <a:stretch>
            <a:fillRect/>
          </a:stretch>
        </p:blipFill>
        <p:spPr>
          <a:xfrm>
            <a:off x="9444659" y="2529268"/>
            <a:ext cx="2353639" cy="3101975"/>
          </a:xfrm>
          <a:prstGeom prst="rect">
            <a:avLst/>
          </a:prstGeom>
        </p:spPr>
      </p:pic>
      <p:sp>
        <p:nvSpPr>
          <p:cNvPr id="11" name="TextBox 10">
            <a:extLst>
              <a:ext uri="{FF2B5EF4-FFF2-40B4-BE49-F238E27FC236}">
                <a16:creationId xmlns:a16="http://schemas.microsoft.com/office/drawing/2014/main" id="{90B784BB-1A17-3C41-94A4-D32BBE878C62}"/>
              </a:ext>
            </a:extLst>
          </p:cNvPr>
          <p:cNvSpPr txBox="1"/>
          <p:nvPr/>
        </p:nvSpPr>
        <p:spPr>
          <a:xfrm>
            <a:off x="10398176" y="6007099"/>
            <a:ext cx="694421" cy="369332"/>
          </a:xfrm>
          <a:prstGeom prst="rect">
            <a:avLst/>
          </a:prstGeom>
          <a:noFill/>
        </p:spPr>
        <p:txBody>
          <a:bodyPr wrap="none" rtlCol="0">
            <a:spAutoFit/>
          </a:bodyPr>
          <a:lstStyle/>
          <a:p>
            <a:r>
              <a:rPr lang="en-US" dirty="0"/>
              <a:t>KNN</a:t>
            </a:r>
          </a:p>
        </p:txBody>
      </p:sp>
    </p:spTree>
    <p:extLst>
      <p:ext uri="{BB962C8B-B14F-4D97-AF65-F5344CB8AC3E}">
        <p14:creationId xmlns:p14="http://schemas.microsoft.com/office/powerpoint/2010/main" val="265375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BA2D-577A-C74A-AD94-2B11F6FF9CC4}"/>
              </a:ext>
            </a:extLst>
          </p:cNvPr>
          <p:cNvSpPr>
            <a:spLocks noGrp="1"/>
          </p:cNvSpPr>
          <p:nvPr>
            <p:ph type="title"/>
          </p:nvPr>
        </p:nvSpPr>
        <p:spPr/>
        <p:txBody>
          <a:bodyPr/>
          <a:lstStyle/>
          <a:p>
            <a:r>
              <a:rPr lang="en-US" dirty="0"/>
              <a:t>Logistic Regression and </a:t>
            </a:r>
            <a:r>
              <a:rPr lang="en-US" dirty="0" err="1"/>
              <a:t>Knn</a:t>
            </a:r>
            <a:r>
              <a:rPr lang="en-US" dirty="0"/>
              <a:t> (Season average)</a:t>
            </a:r>
          </a:p>
        </p:txBody>
      </p:sp>
      <p:graphicFrame>
        <p:nvGraphicFramePr>
          <p:cNvPr id="4" name="Table 6">
            <a:extLst>
              <a:ext uri="{FF2B5EF4-FFF2-40B4-BE49-F238E27FC236}">
                <a16:creationId xmlns:a16="http://schemas.microsoft.com/office/drawing/2014/main" id="{895584FF-C633-334C-A463-6C49A210C1E4}"/>
              </a:ext>
            </a:extLst>
          </p:cNvPr>
          <p:cNvGraphicFramePr>
            <a:graphicFrameLocks noGrp="1"/>
          </p:cNvGraphicFramePr>
          <p:nvPr>
            <p:extLst>
              <p:ext uri="{D42A27DB-BD31-4B8C-83A1-F6EECF244321}">
                <p14:modId xmlns:p14="http://schemas.microsoft.com/office/powerpoint/2010/main" val="2934667613"/>
              </p:ext>
            </p:extLst>
          </p:nvPr>
        </p:nvGraphicFramePr>
        <p:xfrm>
          <a:off x="1041401" y="3558539"/>
          <a:ext cx="5397498" cy="1752600"/>
        </p:xfrm>
        <a:graphic>
          <a:graphicData uri="http://schemas.openxmlformats.org/drawingml/2006/table">
            <a:tbl>
              <a:tblPr firstRow="1" bandRow="1">
                <a:tableStyleId>{5C22544A-7EE6-4342-B048-85BDC9FD1C3A}</a:tableStyleId>
              </a:tblPr>
              <a:tblGrid>
                <a:gridCol w="1799166">
                  <a:extLst>
                    <a:ext uri="{9D8B030D-6E8A-4147-A177-3AD203B41FA5}">
                      <a16:colId xmlns:a16="http://schemas.microsoft.com/office/drawing/2014/main" val="216011439"/>
                    </a:ext>
                  </a:extLst>
                </a:gridCol>
                <a:gridCol w="1799166">
                  <a:extLst>
                    <a:ext uri="{9D8B030D-6E8A-4147-A177-3AD203B41FA5}">
                      <a16:colId xmlns:a16="http://schemas.microsoft.com/office/drawing/2014/main" val="3049143327"/>
                    </a:ext>
                  </a:extLst>
                </a:gridCol>
                <a:gridCol w="1799166">
                  <a:extLst>
                    <a:ext uri="{9D8B030D-6E8A-4147-A177-3AD203B41FA5}">
                      <a16:colId xmlns:a16="http://schemas.microsoft.com/office/drawing/2014/main" val="3996738586"/>
                    </a:ext>
                  </a:extLst>
                </a:gridCol>
              </a:tblGrid>
              <a:tr h="370840">
                <a:tc>
                  <a:txBody>
                    <a:bodyPr/>
                    <a:lstStyle/>
                    <a:p>
                      <a:endParaRPr lang="en-US" dirty="0"/>
                    </a:p>
                  </a:txBody>
                  <a:tcPr/>
                </a:tc>
                <a:tc>
                  <a:txBody>
                    <a:bodyPr/>
                    <a:lstStyle/>
                    <a:p>
                      <a:r>
                        <a:rPr lang="en-US" dirty="0"/>
                        <a:t>Logistic Regression</a:t>
                      </a:r>
                    </a:p>
                  </a:txBody>
                  <a:tcPr/>
                </a:tc>
                <a:tc>
                  <a:txBody>
                    <a:bodyPr/>
                    <a:lstStyle/>
                    <a:p>
                      <a:r>
                        <a:rPr lang="en-US" dirty="0"/>
                        <a:t>KNN</a:t>
                      </a:r>
                    </a:p>
                  </a:txBody>
                  <a:tcPr/>
                </a:tc>
                <a:extLst>
                  <a:ext uri="{0D108BD9-81ED-4DB2-BD59-A6C34878D82A}">
                    <a16:rowId xmlns:a16="http://schemas.microsoft.com/office/drawing/2014/main" val="4262164774"/>
                  </a:ext>
                </a:extLst>
              </a:tr>
              <a:tr h="370840">
                <a:tc>
                  <a:txBody>
                    <a:bodyPr/>
                    <a:lstStyle/>
                    <a:p>
                      <a:r>
                        <a:rPr lang="en-US" dirty="0"/>
                        <a:t>AUC</a:t>
                      </a:r>
                    </a:p>
                  </a:txBody>
                  <a:tcPr/>
                </a:tc>
                <a:tc>
                  <a:txBody>
                    <a:bodyPr/>
                    <a:lstStyle/>
                    <a:p>
                      <a:r>
                        <a:rPr lang="en-US" dirty="0"/>
                        <a:t>0.675</a:t>
                      </a:r>
                    </a:p>
                  </a:txBody>
                  <a:tcPr/>
                </a:tc>
                <a:tc>
                  <a:txBody>
                    <a:bodyPr/>
                    <a:lstStyle/>
                    <a:p>
                      <a:r>
                        <a:rPr lang="en-US" dirty="0"/>
                        <a:t>0.659</a:t>
                      </a:r>
                    </a:p>
                  </a:txBody>
                  <a:tcPr/>
                </a:tc>
                <a:extLst>
                  <a:ext uri="{0D108BD9-81ED-4DB2-BD59-A6C34878D82A}">
                    <a16:rowId xmlns:a16="http://schemas.microsoft.com/office/drawing/2014/main" val="476663507"/>
                  </a:ext>
                </a:extLst>
              </a:tr>
              <a:tr h="370840">
                <a:tc>
                  <a:txBody>
                    <a:bodyPr/>
                    <a:lstStyle/>
                    <a:p>
                      <a:r>
                        <a:rPr lang="en-US" dirty="0"/>
                        <a:t>Accuracy</a:t>
                      </a:r>
                    </a:p>
                  </a:txBody>
                  <a:tcPr/>
                </a:tc>
                <a:tc>
                  <a:txBody>
                    <a:bodyPr/>
                    <a:lstStyle/>
                    <a:p>
                      <a:r>
                        <a:rPr lang="en-US" dirty="0"/>
                        <a:t>64.46% </a:t>
                      </a:r>
                    </a:p>
                  </a:txBody>
                  <a:tcPr/>
                </a:tc>
                <a:tc>
                  <a:txBody>
                    <a:bodyPr/>
                    <a:lstStyle/>
                    <a:p>
                      <a:r>
                        <a:rPr lang="en-US" dirty="0"/>
                        <a:t>64.31%</a:t>
                      </a:r>
                    </a:p>
                  </a:txBody>
                  <a:tcPr/>
                </a:tc>
                <a:extLst>
                  <a:ext uri="{0D108BD9-81ED-4DB2-BD59-A6C34878D82A}">
                    <a16:rowId xmlns:a16="http://schemas.microsoft.com/office/drawing/2014/main" val="302279425"/>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03362881"/>
                  </a:ext>
                </a:extLst>
              </a:tr>
            </a:tbl>
          </a:graphicData>
        </a:graphic>
      </p:graphicFrame>
      <p:pic>
        <p:nvPicPr>
          <p:cNvPr id="6" name="Picture 5" descr="Chart&#10;&#10;Description automatically generated">
            <a:extLst>
              <a:ext uri="{FF2B5EF4-FFF2-40B4-BE49-F238E27FC236}">
                <a16:creationId xmlns:a16="http://schemas.microsoft.com/office/drawing/2014/main" id="{9FED490B-AA21-1A41-AFC3-CB4BC506DD85}"/>
              </a:ext>
            </a:extLst>
          </p:cNvPr>
          <p:cNvPicPr>
            <a:picLocks noChangeAspect="1"/>
          </p:cNvPicPr>
          <p:nvPr/>
        </p:nvPicPr>
        <p:blipFill>
          <a:blip r:embed="rId2"/>
          <a:stretch>
            <a:fillRect/>
          </a:stretch>
        </p:blipFill>
        <p:spPr>
          <a:xfrm>
            <a:off x="7299188" y="2758947"/>
            <a:ext cx="2378212" cy="3134361"/>
          </a:xfrm>
          <a:prstGeom prst="rect">
            <a:avLst/>
          </a:prstGeom>
        </p:spPr>
      </p:pic>
      <p:sp>
        <p:nvSpPr>
          <p:cNvPr id="7" name="TextBox 6">
            <a:extLst>
              <a:ext uri="{FF2B5EF4-FFF2-40B4-BE49-F238E27FC236}">
                <a16:creationId xmlns:a16="http://schemas.microsoft.com/office/drawing/2014/main" id="{9306CB8D-5239-8A46-B4C0-D1346E08BE08}"/>
              </a:ext>
            </a:extLst>
          </p:cNvPr>
          <p:cNvSpPr txBox="1"/>
          <p:nvPr/>
        </p:nvSpPr>
        <p:spPr>
          <a:xfrm>
            <a:off x="7502992" y="5893308"/>
            <a:ext cx="1970604" cy="369332"/>
          </a:xfrm>
          <a:prstGeom prst="rect">
            <a:avLst/>
          </a:prstGeom>
          <a:noFill/>
        </p:spPr>
        <p:txBody>
          <a:bodyPr wrap="none" rtlCol="0">
            <a:spAutoFit/>
          </a:bodyPr>
          <a:lstStyle/>
          <a:p>
            <a:r>
              <a:rPr lang="en-US" dirty="0"/>
              <a:t>Logistic Regression</a:t>
            </a:r>
          </a:p>
        </p:txBody>
      </p:sp>
      <p:pic>
        <p:nvPicPr>
          <p:cNvPr id="9" name="Picture 8">
            <a:extLst>
              <a:ext uri="{FF2B5EF4-FFF2-40B4-BE49-F238E27FC236}">
                <a16:creationId xmlns:a16="http://schemas.microsoft.com/office/drawing/2014/main" id="{5DB35C1F-C882-F24F-9D55-B240FA35A5A5}"/>
              </a:ext>
            </a:extLst>
          </p:cNvPr>
          <p:cNvPicPr>
            <a:picLocks noChangeAspect="1"/>
          </p:cNvPicPr>
          <p:nvPr/>
        </p:nvPicPr>
        <p:blipFill>
          <a:blip r:embed="rId3"/>
          <a:stretch>
            <a:fillRect/>
          </a:stretch>
        </p:blipFill>
        <p:spPr>
          <a:xfrm>
            <a:off x="9702801" y="2758947"/>
            <a:ext cx="2378212" cy="3134361"/>
          </a:xfrm>
          <a:prstGeom prst="rect">
            <a:avLst/>
          </a:prstGeom>
        </p:spPr>
      </p:pic>
      <p:sp>
        <p:nvSpPr>
          <p:cNvPr id="10" name="TextBox 9">
            <a:extLst>
              <a:ext uri="{FF2B5EF4-FFF2-40B4-BE49-F238E27FC236}">
                <a16:creationId xmlns:a16="http://schemas.microsoft.com/office/drawing/2014/main" id="{2D4ECB0E-4502-5146-9D6E-4FDEBF0E6A8D}"/>
              </a:ext>
            </a:extLst>
          </p:cNvPr>
          <p:cNvSpPr txBox="1"/>
          <p:nvPr/>
        </p:nvSpPr>
        <p:spPr>
          <a:xfrm>
            <a:off x="10544696" y="5893308"/>
            <a:ext cx="694421" cy="369332"/>
          </a:xfrm>
          <a:prstGeom prst="rect">
            <a:avLst/>
          </a:prstGeom>
          <a:noFill/>
        </p:spPr>
        <p:txBody>
          <a:bodyPr wrap="none" rtlCol="0">
            <a:spAutoFit/>
          </a:bodyPr>
          <a:lstStyle/>
          <a:p>
            <a:r>
              <a:rPr lang="en-US" dirty="0"/>
              <a:t>KNN</a:t>
            </a:r>
          </a:p>
        </p:txBody>
      </p:sp>
    </p:spTree>
    <p:extLst>
      <p:ext uri="{BB962C8B-B14F-4D97-AF65-F5344CB8AC3E}">
        <p14:creationId xmlns:p14="http://schemas.microsoft.com/office/powerpoint/2010/main" val="15895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17B1-E832-B048-A223-D692E6523B5F}"/>
              </a:ext>
            </a:extLst>
          </p:cNvPr>
          <p:cNvSpPr>
            <a:spLocks noGrp="1"/>
          </p:cNvSpPr>
          <p:nvPr>
            <p:ph type="title"/>
          </p:nvPr>
        </p:nvSpPr>
        <p:spPr/>
        <p:txBody>
          <a:bodyPr>
            <a:normAutofit/>
          </a:bodyPr>
          <a:lstStyle/>
          <a:p>
            <a:r>
              <a:rPr lang="en-US" dirty="0"/>
              <a:t>Logistic Regression and </a:t>
            </a:r>
            <a:r>
              <a:rPr lang="en-US" dirty="0" err="1"/>
              <a:t>Knn</a:t>
            </a:r>
            <a:r>
              <a:rPr lang="en-US" dirty="0"/>
              <a:t> with previous season included</a:t>
            </a:r>
          </a:p>
        </p:txBody>
      </p:sp>
      <p:graphicFrame>
        <p:nvGraphicFramePr>
          <p:cNvPr id="5" name="Table 6">
            <a:extLst>
              <a:ext uri="{FF2B5EF4-FFF2-40B4-BE49-F238E27FC236}">
                <a16:creationId xmlns:a16="http://schemas.microsoft.com/office/drawing/2014/main" id="{45C3C025-AFB0-5F49-8D8E-DC3B4A279EE4}"/>
              </a:ext>
            </a:extLst>
          </p:cNvPr>
          <p:cNvGraphicFramePr>
            <a:graphicFrameLocks noGrp="1"/>
          </p:cNvGraphicFramePr>
          <p:nvPr>
            <p:extLst>
              <p:ext uri="{D42A27DB-BD31-4B8C-83A1-F6EECF244321}">
                <p14:modId xmlns:p14="http://schemas.microsoft.com/office/powerpoint/2010/main" val="3744421970"/>
              </p:ext>
            </p:extLst>
          </p:nvPr>
        </p:nvGraphicFramePr>
        <p:xfrm>
          <a:off x="596903" y="3375151"/>
          <a:ext cx="5397498" cy="1752600"/>
        </p:xfrm>
        <a:graphic>
          <a:graphicData uri="http://schemas.openxmlformats.org/drawingml/2006/table">
            <a:tbl>
              <a:tblPr firstRow="1" bandRow="1">
                <a:tableStyleId>{5C22544A-7EE6-4342-B048-85BDC9FD1C3A}</a:tableStyleId>
              </a:tblPr>
              <a:tblGrid>
                <a:gridCol w="1799166">
                  <a:extLst>
                    <a:ext uri="{9D8B030D-6E8A-4147-A177-3AD203B41FA5}">
                      <a16:colId xmlns:a16="http://schemas.microsoft.com/office/drawing/2014/main" val="216011439"/>
                    </a:ext>
                  </a:extLst>
                </a:gridCol>
                <a:gridCol w="1799166">
                  <a:extLst>
                    <a:ext uri="{9D8B030D-6E8A-4147-A177-3AD203B41FA5}">
                      <a16:colId xmlns:a16="http://schemas.microsoft.com/office/drawing/2014/main" val="3049143327"/>
                    </a:ext>
                  </a:extLst>
                </a:gridCol>
                <a:gridCol w="1799166">
                  <a:extLst>
                    <a:ext uri="{9D8B030D-6E8A-4147-A177-3AD203B41FA5}">
                      <a16:colId xmlns:a16="http://schemas.microsoft.com/office/drawing/2014/main" val="3996738586"/>
                    </a:ext>
                  </a:extLst>
                </a:gridCol>
              </a:tblGrid>
              <a:tr h="370840">
                <a:tc>
                  <a:txBody>
                    <a:bodyPr/>
                    <a:lstStyle/>
                    <a:p>
                      <a:endParaRPr lang="en-US" dirty="0"/>
                    </a:p>
                  </a:txBody>
                  <a:tcPr/>
                </a:tc>
                <a:tc>
                  <a:txBody>
                    <a:bodyPr/>
                    <a:lstStyle/>
                    <a:p>
                      <a:r>
                        <a:rPr lang="en-US" dirty="0"/>
                        <a:t>Logistic Regression</a:t>
                      </a:r>
                    </a:p>
                  </a:txBody>
                  <a:tcPr/>
                </a:tc>
                <a:tc>
                  <a:txBody>
                    <a:bodyPr/>
                    <a:lstStyle/>
                    <a:p>
                      <a:r>
                        <a:rPr lang="en-US" dirty="0"/>
                        <a:t>KNN</a:t>
                      </a:r>
                    </a:p>
                  </a:txBody>
                  <a:tcPr/>
                </a:tc>
                <a:extLst>
                  <a:ext uri="{0D108BD9-81ED-4DB2-BD59-A6C34878D82A}">
                    <a16:rowId xmlns:a16="http://schemas.microsoft.com/office/drawing/2014/main" val="4262164774"/>
                  </a:ext>
                </a:extLst>
              </a:tr>
              <a:tr h="370840">
                <a:tc>
                  <a:txBody>
                    <a:bodyPr/>
                    <a:lstStyle/>
                    <a:p>
                      <a:r>
                        <a:rPr lang="en-US" dirty="0"/>
                        <a:t>AUC</a:t>
                      </a:r>
                    </a:p>
                  </a:txBody>
                  <a:tcPr/>
                </a:tc>
                <a:tc>
                  <a:txBody>
                    <a:bodyPr/>
                    <a:lstStyle/>
                    <a:p>
                      <a:r>
                        <a:rPr lang="en-US" dirty="0"/>
                        <a:t>0.685</a:t>
                      </a:r>
                    </a:p>
                  </a:txBody>
                  <a:tcPr/>
                </a:tc>
                <a:tc>
                  <a:txBody>
                    <a:bodyPr/>
                    <a:lstStyle/>
                    <a:p>
                      <a:r>
                        <a:rPr lang="en-US" dirty="0"/>
                        <a:t>0.677</a:t>
                      </a:r>
                    </a:p>
                  </a:txBody>
                  <a:tcPr/>
                </a:tc>
                <a:extLst>
                  <a:ext uri="{0D108BD9-81ED-4DB2-BD59-A6C34878D82A}">
                    <a16:rowId xmlns:a16="http://schemas.microsoft.com/office/drawing/2014/main" val="476663507"/>
                  </a:ext>
                </a:extLst>
              </a:tr>
              <a:tr h="370840">
                <a:tc>
                  <a:txBody>
                    <a:bodyPr/>
                    <a:lstStyle/>
                    <a:p>
                      <a:r>
                        <a:rPr lang="en-US" dirty="0"/>
                        <a:t>Accuracy</a:t>
                      </a:r>
                    </a:p>
                  </a:txBody>
                  <a:tcPr/>
                </a:tc>
                <a:tc>
                  <a:txBody>
                    <a:bodyPr/>
                    <a:lstStyle/>
                    <a:p>
                      <a:r>
                        <a:rPr lang="en-US" dirty="0"/>
                        <a:t>64.43% </a:t>
                      </a:r>
                    </a:p>
                  </a:txBody>
                  <a:tcPr/>
                </a:tc>
                <a:tc>
                  <a:txBody>
                    <a:bodyPr/>
                    <a:lstStyle/>
                    <a:p>
                      <a:r>
                        <a:rPr lang="en-US" dirty="0"/>
                        <a:t>64.30%</a:t>
                      </a:r>
                    </a:p>
                  </a:txBody>
                  <a:tcPr/>
                </a:tc>
                <a:extLst>
                  <a:ext uri="{0D108BD9-81ED-4DB2-BD59-A6C34878D82A}">
                    <a16:rowId xmlns:a16="http://schemas.microsoft.com/office/drawing/2014/main" val="30227942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03362881"/>
                  </a:ext>
                </a:extLst>
              </a:tr>
            </a:tbl>
          </a:graphicData>
        </a:graphic>
      </p:graphicFrame>
      <p:pic>
        <p:nvPicPr>
          <p:cNvPr id="3" name="Picture 2">
            <a:extLst>
              <a:ext uri="{FF2B5EF4-FFF2-40B4-BE49-F238E27FC236}">
                <a16:creationId xmlns:a16="http://schemas.microsoft.com/office/drawing/2014/main" id="{4807CD56-55F6-D34B-98E6-B56EF86DF039}"/>
              </a:ext>
            </a:extLst>
          </p:cNvPr>
          <p:cNvPicPr>
            <a:picLocks noChangeAspect="1"/>
          </p:cNvPicPr>
          <p:nvPr/>
        </p:nvPicPr>
        <p:blipFill>
          <a:blip r:embed="rId3"/>
          <a:stretch>
            <a:fillRect/>
          </a:stretch>
        </p:blipFill>
        <p:spPr>
          <a:xfrm>
            <a:off x="6096000" y="2369314"/>
            <a:ext cx="2895599" cy="3825238"/>
          </a:xfrm>
          <a:prstGeom prst="rect">
            <a:avLst/>
          </a:prstGeom>
        </p:spPr>
      </p:pic>
      <p:pic>
        <p:nvPicPr>
          <p:cNvPr id="4" name="Picture 3">
            <a:extLst>
              <a:ext uri="{FF2B5EF4-FFF2-40B4-BE49-F238E27FC236}">
                <a16:creationId xmlns:a16="http://schemas.microsoft.com/office/drawing/2014/main" id="{E417332F-8AD7-3341-89B6-F881AE260365}"/>
              </a:ext>
            </a:extLst>
          </p:cNvPr>
          <p:cNvPicPr>
            <a:picLocks noChangeAspect="1"/>
          </p:cNvPicPr>
          <p:nvPr/>
        </p:nvPicPr>
        <p:blipFill>
          <a:blip r:embed="rId4"/>
          <a:stretch>
            <a:fillRect/>
          </a:stretch>
        </p:blipFill>
        <p:spPr>
          <a:xfrm>
            <a:off x="9093199" y="2369313"/>
            <a:ext cx="2895599" cy="3825239"/>
          </a:xfrm>
          <a:prstGeom prst="rect">
            <a:avLst/>
          </a:prstGeom>
        </p:spPr>
      </p:pic>
    </p:spTree>
    <p:extLst>
      <p:ext uri="{BB962C8B-B14F-4D97-AF65-F5344CB8AC3E}">
        <p14:creationId xmlns:p14="http://schemas.microsoft.com/office/powerpoint/2010/main" val="228771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D0E2-514E-7645-A87C-ED818461006A}"/>
              </a:ext>
            </a:extLst>
          </p:cNvPr>
          <p:cNvSpPr>
            <a:spLocks noGrp="1"/>
          </p:cNvSpPr>
          <p:nvPr>
            <p:ph type="title"/>
          </p:nvPr>
        </p:nvSpPr>
        <p:spPr>
          <a:xfrm>
            <a:off x="2231135" y="342392"/>
            <a:ext cx="7729728" cy="1188720"/>
          </a:xfrm>
        </p:spPr>
        <p:txBody>
          <a:bodyPr/>
          <a:lstStyle/>
          <a:p>
            <a:r>
              <a:rPr lang="en-US" dirty="0"/>
              <a:t>Summary</a:t>
            </a:r>
          </a:p>
        </p:txBody>
      </p:sp>
      <p:graphicFrame>
        <p:nvGraphicFramePr>
          <p:cNvPr id="5" name="Table 4">
            <a:extLst>
              <a:ext uri="{FF2B5EF4-FFF2-40B4-BE49-F238E27FC236}">
                <a16:creationId xmlns:a16="http://schemas.microsoft.com/office/drawing/2014/main" id="{F5A1785A-FE34-0E4B-A079-89A033D3FD91}"/>
              </a:ext>
            </a:extLst>
          </p:cNvPr>
          <p:cNvGraphicFramePr>
            <a:graphicFrameLocks noGrp="1"/>
          </p:cNvGraphicFramePr>
          <p:nvPr>
            <p:extLst>
              <p:ext uri="{D42A27DB-BD31-4B8C-83A1-F6EECF244321}">
                <p14:modId xmlns:p14="http://schemas.microsoft.com/office/powerpoint/2010/main" val="1468801135"/>
              </p:ext>
            </p:extLst>
          </p:nvPr>
        </p:nvGraphicFramePr>
        <p:xfrm>
          <a:off x="2231135" y="2614915"/>
          <a:ext cx="7645399" cy="2221753"/>
        </p:xfrm>
        <a:graphic>
          <a:graphicData uri="http://schemas.openxmlformats.org/drawingml/2006/table">
            <a:tbl>
              <a:tblPr firstRow="1" bandRow="1">
                <a:tableStyleId>{5C22544A-7EE6-4342-B048-85BDC9FD1C3A}</a:tableStyleId>
              </a:tblPr>
              <a:tblGrid>
                <a:gridCol w="1217978">
                  <a:extLst>
                    <a:ext uri="{9D8B030D-6E8A-4147-A177-3AD203B41FA5}">
                      <a16:colId xmlns:a16="http://schemas.microsoft.com/office/drawing/2014/main" val="1934234489"/>
                    </a:ext>
                  </a:extLst>
                </a:gridCol>
                <a:gridCol w="1046028">
                  <a:extLst>
                    <a:ext uri="{9D8B030D-6E8A-4147-A177-3AD203B41FA5}">
                      <a16:colId xmlns:a16="http://schemas.microsoft.com/office/drawing/2014/main" val="1089521814"/>
                    </a:ext>
                  </a:extLst>
                </a:gridCol>
                <a:gridCol w="1012593">
                  <a:extLst>
                    <a:ext uri="{9D8B030D-6E8A-4147-A177-3AD203B41FA5}">
                      <a16:colId xmlns:a16="http://schemas.microsoft.com/office/drawing/2014/main" val="1549176254"/>
                    </a:ext>
                  </a:extLst>
                </a:gridCol>
                <a:gridCol w="1092200">
                  <a:extLst>
                    <a:ext uri="{9D8B030D-6E8A-4147-A177-3AD203B41FA5}">
                      <a16:colId xmlns:a16="http://schemas.microsoft.com/office/drawing/2014/main" val="4125361672"/>
                    </a:ext>
                  </a:extLst>
                </a:gridCol>
                <a:gridCol w="1092200">
                  <a:extLst>
                    <a:ext uri="{9D8B030D-6E8A-4147-A177-3AD203B41FA5}">
                      <a16:colId xmlns:a16="http://schemas.microsoft.com/office/drawing/2014/main" val="1775458011"/>
                    </a:ext>
                  </a:extLst>
                </a:gridCol>
                <a:gridCol w="1092200">
                  <a:extLst>
                    <a:ext uri="{9D8B030D-6E8A-4147-A177-3AD203B41FA5}">
                      <a16:colId xmlns:a16="http://schemas.microsoft.com/office/drawing/2014/main" val="1950790489"/>
                    </a:ext>
                  </a:extLst>
                </a:gridCol>
                <a:gridCol w="1092200">
                  <a:extLst>
                    <a:ext uri="{9D8B030D-6E8A-4147-A177-3AD203B41FA5}">
                      <a16:colId xmlns:a16="http://schemas.microsoft.com/office/drawing/2014/main" val="2738393758"/>
                    </a:ext>
                  </a:extLst>
                </a:gridCol>
              </a:tblGrid>
              <a:tr h="520700">
                <a:tc>
                  <a:txBody>
                    <a:bodyPr/>
                    <a:lstStyle/>
                    <a:p>
                      <a:endParaRPr lang="en-US" sz="1600" dirty="0"/>
                    </a:p>
                  </a:txBody>
                  <a:tcPr/>
                </a:tc>
                <a:tc>
                  <a:txBody>
                    <a:bodyPr/>
                    <a:lstStyle/>
                    <a:p>
                      <a:r>
                        <a:rPr lang="en-US" sz="1600" dirty="0"/>
                        <a:t>LR 15</a:t>
                      </a:r>
                    </a:p>
                  </a:txBody>
                  <a:tcPr/>
                </a:tc>
                <a:tc>
                  <a:txBody>
                    <a:bodyPr/>
                    <a:lstStyle/>
                    <a:p>
                      <a:r>
                        <a:rPr lang="en-US" dirty="0"/>
                        <a:t>LR </a:t>
                      </a:r>
                      <a:r>
                        <a:rPr lang="en-US" dirty="0" err="1"/>
                        <a:t>CurrentSeason</a:t>
                      </a:r>
                      <a:endParaRPr lang="en-US" dirty="0"/>
                    </a:p>
                  </a:txBody>
                  <a:tcPr/>
                </a:tc>
                <a:tc>
                  <a:txBody>
                    <a:bodyPr/>
                    <a:lstStyle/>
                    <a:p>
                      <a:r>
                        <a:rPr lang="en-US" sz="1600" dirty="0"/>
                        <a:t>LR</a:t>
                      </a:r>
                    </a:p>
                    <a:p>
                      <a:r>
                        <a:rPr lang="en-US" sz="1600" dirty="0"/>
                        <a:t>Previous Season + Current Season</a:t>
                      </a:r>
                    </a:p>
                  </a:txBody>
                  <a:tcPr/>
                </a:tc>
                <a:tc>
                  <a:txBody>
                    <a:bodyPr/>
                    <a:lstStyle/>
                    <a:p>
                      <a:r>
                        <a:rPr lang="en-US" sz="1600" dirty="0"/>
                        <a:t>KNN 15</a:t>
                      </a:r>
                    </a:p>
                  </a:txBody>
                  <a:tcPr/>
                </a:tc>
                <a:tc>
                  <a:txBody>
                    <a:bodyPr/>
                    <a:lstStyle/>
                    <a:p>
                      <a:r>
                        <a:rPr lang="en-US" dirty="0"/>
                        <a:t>KNN Current Season</a:t>
                      </a:r>
                    </a:p>
                  </a:txBody>
                  <a:tcPr/>
                </a:tc>
                <a:tc>
                  <a:txBody>
                    <a:bodyPr/>
                    <a:lstStyle/>
                    <a:p>
                      <a:r>
                        <a:rPr lang="en-US" sz="1600" b="0" dirty="0"/>
                        <a:t>KNN</a:t>
                      </a:r>
                    </a:p>
                    <a:p>
                      <a:r>
                        <a:rPr lang="en-US" sz="1600" b="0" dirty="0"/>
                        <a:t>Previous Season + Current Season</a:t>
                      </a:r>
                    </a:p>
                  </a:txBody>
                  <a:tcPr/>
                </a:tc>
                <a:extLst>
                  <a:ext uri="{0D108BD9-81ED-4DB2-BD59-A6C34878D82A}">
                    <a16:rowId xmlns:a16="http://schemas.microsoft.com/office/drawing/2014/main" val="2020750991"/>
                  </a:ext>
                </a:extLst>
              </a:tr>
              <a:tr h="0">
                <a:tc>
                  <a:txBody>
                    <a:bodyPr/>
                    <a:lstStyle/>
                    <a:p>
                      <a:r>
                        <a:rPr lang="en-US" dirty="0"/>
                        <a:t>AUC</a:t>
                      </a:r>
                    </a:p>
                  </a:txBody>
                  <a:tcPr/>
                </a:tc>
                <a:tc>
                  <a:txBody>
                    <a:bodyPr/>
                    <a:lstStyle/>
                    <a:p>
                      <a:r>
                        <a:rPr lang="en-US" dirty="0"/>
                        <a:t>.625</a:t>
                      </a:r>
                    </a:p>
                  </a:txBody>
                  <a:tcPr/>
                </a:tc>
                <a:tc>
                  <a:txBody>
                    <a:bodyPr/>
                    <a:lstStyle/>
                    <a:p>
                      <a:r>
                        <a:rPr lang="en-US" dirty="0"/>
                        <a:t>0.675</a:t>
                      </a:r>
                    </a:p>
                  </a:txBody>
                  <a:tcPr/>
                </a:tc>
                <a:tc>
                  <a:txBody>
                    <a:bodyPr/>
                    <a:lstStyle/>
                    <a:p>
                      <a:r>
                        <a:rPr lang="en-US" b="1" dirty="0"/>
                        <a:t>0.685</a:t>
                      </a:r>
                    </a:p>
                  </a:txBody>
                  <a:tcPr/>
                </a:tc>
                <a:tc>
                  <a:txBody>
                    <a:bodyPr/>
                    <a:lstStyle/>
                    <a:p>
                      <a:r>
                        <a:rPr lang="en-US" dirty="0"/>
                        <a:t>.607</a:t>
                      </a:r>
                    </a:p>
                  </a:txBody>
                  <a:tcPr/>
                </a:tc>
                <a:tc>
                  <a:txBody>
                    <a:bodyPr/>
                    <a:lstStyle/>
                    <a:p>
                      <a:r>
                        <a:rPr lang="en-US" dirty="0"/>
                        <a:t>0.659</a:t>
                      </a:r>
                    </a:p>
                  </a:txBody>
                  <a:tcPr/>
                </a:tc>
                <a:tc>
                  <a:txBody>
                    <a:bodyPr/>
                    <a:lstStyle/>
                    <a:p>
                      <a:r>
                        <a:rPr lang="en-US" b="0" dirty="0"/>
                        <a:t>0.677</a:t>
                      </a:r>
                    </a:p>
                  </a:txBody>
                  <a:tcPr/>
                </a:tc>
                <a:extLst>
                  <a:ext uri="{0D108BD9-81ED-4DB2-BD59-A6C34878D82A}">
                    <a16:rowId xmlns:a16="http://schemas.microsoft.com/office/drawing/2014/main" val="1862692945"/>
                  </a:ext>
                </a:extLst>
              </a:tr>
              <a:tr h="545353">
                <a:tc>
                  <a:txBody>
                    <a:bodyPr/>
                    <a:lstStyle/>
                    <a:p>
                      <a:r>
                        <a:rPr lang="en-US" dirty="0"/>
                        <a:t>Accuracy</a:t>
                      </a:r>
                    </a:p>
                  </a:txBody>
                  <a:tcPr/>
                </a:tc>
                <a:tc>
                  <a:txBody>
                    <a:bodyPr/>
                    <a:lstStyle/>
                    <a:p>
                      <a:r>
                        <a:rPr lang="en-US" dirty="0"/>
                        <a:t>61.64%</a:t>
                      </a:r>
                    </a:p>
                  </a:txBody>
                  <a:tcPr/>
                </a:tc>
                <a:tc>
                  <a:txBody>
                    <a:bodyPr/>
                    <a:lstStyle/>
                    <a:p>
                      <a:r>
                        <a:rPr lang="en-US" b="1" dirty="0"/>
                        <a:t>64.46</a:t>
                      </a:r>
                      <a:r>
                        <a:rPr lang="en-US" dirty="0"/>
                        <a:t>% </a:t>
                      </a:r>
                    </a:p>
                  </a:txBody>
                  <a:tcPr/>
                </a:tc>
                <a:tc>
                  <a:txBody>
                    <a:bodyPr/>
                    <a:lstStyle/>
                    <a:p>
                      <a:r>
                        <a:rPr lang="en-US" b="0" dirty="0"/>
                        <a:t>64.43% </a:t>
                      </a:r>
                    </a:p>
                  </a:txBody>
                  <a:tcPr/>
                </a:tc>
                <a:tc>
                  <a:txBody>
                    <a:bodyPr/>
                    <a:lstStyle/>
                    <a:p>
                      <a:r>
                        <a:rPr lang="en-US" dirty="0"/>
                        <a:t>61.62%</a:t>
                      </a:r>
                    </a:p>
                  </a:txBody>
                  <a:tcPr/>
                </a:tc>
                <a:tc>
                  <a:txBody>
                    <a:bodyPr/>
                    <a:lstStyle/>
                    <a:p>
                      <a:r>
                        <a:rPr lang="en-US" dirty="0"/>
                        <a:t>64.31%</a:t>
                      </a:r>
                    </a:p>
                  </a:txBody>
                  <a:tcPr/>
                </a:tc>
                <a:tc>
                  <a:txBody>
                    <a:bodyPr/>
                    <a:lstStyle/>
                    <a:p>
                      <a:r>
                        <a:rPr lang="en-US" b="0" dirty="0"/>
                        <a:t>64.30%</a:t>
                      </a:r>
                    </a:p>
                  </a:txBody>
                  <a:tcPr/>
                </a:tc>
                <a:extLst>
                  <a:ext uri="{0D108BD9-81ED-4DB2-BD59-A6C34878D82A}">
                    <a16:rowId xmlns:a16="http://schemas.microsoft.com/office/drawing/2014/main" val="3288910846"/>
                  </a:ext>
                </a:extLst>
              </a:tr>
            </a:tbl>
          </a:graphicData>
        </a:graphic>
      </p:graphicFrame>
    </p:spTree>
    <p:extLst>
      <p:ext uri="{BB962C8B-B14F-4D97-AF65-F5344CB8AC3E}">
        <p14:creationId xmlns:p14="http://schemas.microsoft.com/office/powerpoint/2010/main" val="2408054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62E8E-0A8C-1543-B95E-B10B87563DAA}"/>
              </a:ext>
            </a:extLst>
          </p:cNvPr>
          <p:cNvSpPr>
            <a:spLocks noGrp="1"/>
          </p:cNvSpPr>
          <p:nvPr>
            <p:ph type="title"/>
          </p:nvPr>
        </p:nvSpPr>
        <p:spPr>
          <a:xfrm>
            <a:off x="2320588" y="418039"/>
            <a:ext cx="7729728" cy="1188720"/>
          </a:xfrm>
        </p:spPr>
        <p:txBody>
          <a:bodyPr/>
          <a:lstStyle/>
          <a:p>
            <a:r>
              <a:rPr lang="en-US" dirty="0"/>
              <a:t>Comparisons</a:t>
            </a:r>
          </a:p>
        </p:txBody>
      </p:sp>
      <p:sp>
        <p:nvSpPr>
          <p:cNvPr id="3" name="Content Placeholder 2">
            <a:extLst>
              <a:ext uri="{FF2B5EF4-FFF2-40B4-BE49-F238E27FC236}">
                <a16:creationId xmlns:a16="http://schemas.microsoft.com/office/drawing/2014/main" id="{CA885A36-D828-DA4E-BAC5-2238BE34C497}"/>
              </a:ext>
            </a:extLst>
          </p:cNvPr>
          <p:cNvSpPr>
            <a:spLocks noGrp="1"/>
          </p:cNvSpPr>
          <p:nvPr>
            <p:ph idx="1"/>
          </p:nvPr>
        </p:nvSpPr>
        <p:spPr>
          <a:xfrm>
            <a:off x="838200" y="1851025"/>
            <a:ext cx="10515600" cy="4351338"/>
          </a:xfrm>
        </p:spPr>
        <p:txBody>
          <a:bodyPr>
            <a:normAutofit/>
          </a:bodyPr>
          <a:lstStyle/>
          <a:p>
            <a:pPr marL="0" indent="0">
              <a:buNone/>
            </a:pPr>
            <a:r>
              <a:rPr lang="en-US" dirty="0"/>
              <a:t>Another student who had a similar idea to me had accuracy results (62.07% with SVM, 63.75% LR, 64.95% ) [1]</a:t>
            </a:r>
          </a:p>
          <a:p>
            <a:pPr marL="0" indent="0">
              <a:buNone/>
            </a:pPr>
            <a:endParaRPr lang="en-US" dirty="0"/>
          </a:p>
          <a:p>
            <a:pPr marL="0" indent="0">
              <a:buNone/>
            </a:pPr>
            <a:r>
              <a:rPr lang="en-US" dirty="0"/>
              <a:t>A group  was able to achieve ~70% accuracy by incorporating individual player statistics rather than looking at team data as well as looking at previous season statistics. [2]</a:t>
            </a:r>
          </a:p>
          <a:p>
            <a:pPr marL="0" indent="0">
              <a:buNone/>
            </a:pPr>
            <a:endParaRPr lang="en-US" dirty="0"/>
          </a:p>
          <a:p>
            <a:pPr marL="0" indent="0">
              <a:buNone/>
            </a:pPr>
            <a:r>
              <a:rPr lang="en-US" dirty="0"/>
              <a:t>NBA experts predict games correctly ~70% of the time as well. [2]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800" dirty="0"/>
              <a:t>1) http://cs229.stanford.edu/proj2017/final-reports/5231214.pdf</a:t>
            </a:r>
          </a:p>
          <a:p>
            <a:pPr marL="0" indent="0">
              <a:buNone/>
            </a:pPr>
            <a:r>
              <a:rPr lang="en-US" sz="800" dirty="0"/>
              <a:t>2 )https://</a:t>
            </a:r>
            <a:r>
              <a:rPr lang="en-US" sz="800" dirty="0" err="1"/>
              <a:t>www.mbeckler.org</a:t>
            </a:r>
            <a:r>
              <a:rPr lang="en-US" sz="800" dirty="0"/>
              <a:t>/coursework/2008-2009/10701_report.pdf</a:t>
            </a:r>
          </a:p>
          <a:p>
            <a:pPr marL="0" indent="0">
              <a:buNone/>
            </a:pPr>
            <a:endParaRPr lang="en-US" dirty="0"/>
          </a:p>
        </p:txBody>
      </p:sp>
    </p:spTree>
    <p:extLst>
      <p:ext uri="{BB962C8B-B14F-4D97-AF65-F5344CB8AC3E}">
        <p14:creationId xmlns:p14="http://schemas.microsoft.com/office/powerpoint/2010/main" val="351056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D928-BE88-1349-876B-E4BA358361F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A3FF61B-5D6F-0045-8113-AE8F852AF7A7}"/>
              </a:ext>
            </a:extLst>
          </p:cNvPr>
          <p:cNvSpPr>
            <a:spLocks noGrp="1"/>
          </p:cNvSpPr>
          <p:nvPr>
            <p:ph idx="1"/>
          </p:nvPr>
        </p:nvSpPr>
        <p:spPr/>
        <p:txBody>
          <a:bodyPr/>
          <a:lstStyle/>
          <a:p>
            <a:pPr marL="0" indent="0">
              <a:buNone/>
            </a:pPr>
            <a:r>
              <a:rPr lang="en-US" dirty="0"/>
              <a:t>Using the previous and current team statistics we developed a Logistic regression model with ~65% accuracy. </a:t>
            </a:r>
          </a:p>
          <a:p>
            <a:pPr marL="0" indent="0">
              <a:buNone/>
            </a:pPr>
            <a:endParaRPr lang="en-US" dirty="0"/>
          </a:p>
          <a:p>
            <a:pPr marL="0" indent="0">
              <a:buNone/>
            </a:pPr>
            <a:r>
              <a:rPr lang="en-US" dirty="0"/>
              <a:t>In the future, I would like to incorporate player data into the model, specifically examining the strength of the starting players and bench players.</a:t>
            </a:r>
          </a:p>
        </p:txBody>
      </p:sp>
    </p:spTree>
    <p:extLst>
      <p:ext uri="{BB962C8B-B14F-4D97-AF65-F5344CB8AC3E}">
        <p14:creationId xmlns:p14="http://schemas.microsoft.com/office/powerpoint/2010/main" val="380781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B448-DA55-8948-B27B-A0C57EA234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EF9313-46D5-9C41-ACA9-E344BE77C3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4880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36AA-0D09-634F-AF5B-F67F399EFCF4}"/>
              </a:ext>
            </a:extLst>
          </p:cNvPr>
          <p:cNvSpPr>
            <a:spLocks noGrp="1"/>
          </p:cNvSpPr>
          <p:nvPr>
            <p:ph type="title"/>
          </p:nvPr>
        </p:nvSpPr>
        <p:spPr>
          <a:xfrm>
            <a:off x="2231136" y="244531"/>
            <a:ext cx="7729728" cy="1188720"/>
          </a:xfrm>
        </p:spPr>
        <p:txBody>
          <a:bodyPr/>
          <a:lstStyle/>
          <a:p>
            <a:r>
              <a:rPr lang="en-US" dirty="0"/>
              <a:t>Describe the data</a:t>
            </a:r>
          </a:p>
        </p:txBody>
      </p:sp>
      <p:sp>
        <p:nvSpPr>
          <p:cNvPr id="3" name="Content Placeholder 2">
            <a:extLst>
              <a:ext uri="{FF2B5EF4-FFF2-40B4-BE49-F238E27FC236}">
                <a16:creationId xmlns:a16="http://schemas.microsoft.com/office/drawing/2014/main" id="{C0260A48-0394-F042-BA9E-60351F0CDBA4}"/>
              </a:ext>
            </a:extLst>
          </p:cNvPr>
          <p:cNvSpPr>
            <a:spLocks noGrp="1"/>
          </p:cNvSpPr>
          <p:nvPr>
            <p:ph idx="1"/>
          </p:nvPr>
        </p:nvSpPr>
        <p:spPr>
          <a:xfrm>
            <a:off x="331306" y="1388856"/>
            <a:ext cx="3107634" cy="847448"/>
          </a:xfrm>
        </p:spPr>
        <p:txBody>
          <a:bodyPr/>
          <a:lstStyle/>
          <a:p>
            <a:pPr marL="0" indent="0">
              <a:buNone/>
            </a:pPr>
            <a:r>
              <a:rPr lang="en-US" dirty="0"/>
              <a:t>Kaggle Dataset</a:t>
            </a:r>
          </a:p>
        </p:txBody>
      </p:sp>
      <p:pic>
        <p:nvPicPr>
          <p:cNvPr id="4" name="Picture 3">
            <a:extLst>
              <a:ext uri="{FF2B5EF4-FFF2-40B4-BE49-F238E27FC236}">
                <a16:creationId xmlns:a16="http://schemas.microsoft.com/office/drawing/2014/main" id="{07E55F72-1FD0-B144-91E1-79B1CBEAC047}"/>
              </a:ext>
            </a:extLst>
          </p:cNvPr>
          <p:cNvPicPr>
            <a:picLocks noChangeAspect="1"/>
          </p:cNvPicPr>
          <p:nvPr/>
        </p:nvPicPr>
        <p:blipFill>
          <a:blip r:embed="rId3"/>
          <a:stretch>
            <a:fillRect/>
          </a:stretch>
        </p:blipFill>
        <p:spPr>
          <a:xfrm>
            <a:off x="248479" y="1820102"/>
            <a:ext cx="11350487" cy="3070316"/>
          </a:xfrm>
          <a:prstGeom prst="rect">
            <a:avLst/>
          </a:prstGeom>
        </p:spPr>
      </p:pic>
      <p:sp>
        <p:nvSpPr>
          <p:cNvPr id="5" name="Content Placeholder 2">
            <a:extLst>
              <a:ext uri="{FF2B5EF4-FFF2-40B4-BE49-F238E27FC236}">
                <a16:creationId xmlns:a16="http://schemas.microsoft.com/office/drawing/2014/main" id="{CA5D2E38-3B9A-2348-9E7A-2D61320C8D67}"/>
              </a:ext>
            </a:extLst>
          </p:cNvPr>
          <p:cNvSpPr txBox="1">
            <a:spLocks/>
          </p:cNvSpPr>
          <p:nvPr/>
        </p:nvSpPr>
        <p:spPr>
          <a:xfrm>
            <a:off x="331306" y="5045420"/>
            <a:ext cx="3107634" cy="847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538 </a:t>
            </a:r>
            <a:r>
              <a:rPr lang="en-US" dirty="0" err="1"/>
              <a:t>Github</a:t>
            </a:r>
            <a:r>
              <a:rPr lang="en-US" dirty="0"/>
              <a:t>:</a:t>
            </a:r>
          </a:p>
          <a:p>
            <a:pPr marL="0" indent="0">
              <a:buFont typeface="Arial" panose="020B0604020202020204" pitchFamily="34" charset="0"/>
              <a:buNone/>
            </a:pPr>
            <a:endParaRPr lang="en-US" dirty="0"/>
          </a:p>
        </p:txBody>
      </p:sp>
      <p:pic>
        <p:nvPicPr>
          <p:cNvPr id="6" name="Picture 5">
            <a:extLst>
              <a:ext uri="{FF2B5EF4-FFF2-40B4-BE49-F238E27FC236}">
                <a16:creationId xmlns:a16="http://schemas.microsoft.com/office/drawing/2014/main" id="{FCB51DB9-7E33-5D41-BE63-AF1067E362C9}"/>
              </a:ext>
            </a:extLst>
          </p:cNvPr>
          <p:cNvPicPr>
            <a:picLocks noChangeAspect="1"/>
          </p:cNvPicPr>
          <p:nvPr/>
        </p:nvPicPr>
        <p:blipFill>
          <a:blip r:embed="rId4"/>
          <a:stretch>
            <a:fillRect/>
          </a:stretch>
        </p:blipFill>
        <p:spPr>
          <a:xfrm>
            <a:off x="331306" y="5514855"/>
            <a:ext cx="11734798" cy="756026"/>
          </a:xfrm>
          <a:prstGeom prst="rect">
            <a:avLst/>
          </a:prstGeom>
        </p:spPr>
      </p:pic>
    </p:spTree>
    <p:extLst>
      <p:ext uri="{BB962C8B-B14F-4D97-AF65-F5344CB8AC3E}">
        <p14:creationId xmlns:p14="http://schemas.microsoft.com/office/powerpoint/2010/main" val="173468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0E76-232D-8F49-B6BB-E76AF1EB0DFA}"/>
              </a:ext>
            </a:extLst>
          </p:cNvPr>
          <p:cNvSpPr>
            <a:spLocks noGrp="1"/>
          </p:cNvSpPr>
          <p:nvPr>
            <p:ph type="title"/>
          </p:nvPr>
        </p:nvSpPr>
        <p:spPr>
          <a:xfrm>
            <a:off x="2231136" y="278892"/>
            <a:ext cx="7729728" cy="1188720"/>
          </a:xfrm>
        </p:spPr>
        <p:txBody>
          <a:bodyPr/>
          <a:lstStyle/>
          <a:p>
            <a:r>
              <a:rPr lang="en-US"/>
              <a:t>Basketball 101</a:t>
            </a:r>
            <a:endParaRPr lang="en-US" dirty="0"/>
          </a:p>
        </p:txBody>
      </p:sp>
      <p:pic>
        <p:nvPicPr>
          <p:cNvPr id="8" name="Picture 7">
            <a:extLst>
              <a:ext uri="{FF2B5EF4-FFF2-40B4-BE49-F238E27FC236}">
                <a16:creationId xmlns:a16="http://schemas.microsoft.com/office/drawing/2014/main" id="{43406862-117E-FE4C-8113-661E2286BC6C}"/>
              </a:ext>
            </a:extLst>
          </p:cNvPr>
          <p:cNvPicPr>
            <a:picLocks noChangeAspect="1"/>
          </p:cNvPicPr>
          <p:nvPr/>
        </p:nvPicPr>
        <p:blipFill>
          <a:blip r:embed="rId3"/>
          <a:stretch>
            <a:fillRect/>
          </a:stretch>
        </p:blipFill>
        <p:spPr>
          <a:xfrm>
            <a:off x="290513" y="1987551"/>
            <a:ext cx="7395493" cy="3970337"/>
          </a:xfrm>
          <a:prstGeom prst="rect">
            <a:avLst/>
          </a:prstGeom>
        </p:spPr>
      </p:pic>
      <p:sp>
        <p:nvSpPr>
          <p:cNvPr id="9" name="Content Placeholder 2">
            <a:extLst>
              <a:ext uri="{FF2B5EF4-FFF2-40B4-BE49-F238E27FC236}">
                <a16:creationId xmlns:a16="http://schemas.microsoft.com/office/drawing/2014/main" id="{E81BF072-DCA5-2D4C-B23C-ED036C6ADE17}"/>
              </a:ext>
            </a:extLst>
          </p:cNvPr>
          <p:cNvSpPr txBox="1">
            <a:spLocks/>
          </p:cNvSpPr>
          <p:nvPr/>
        </p:nvSpPr>
        <p:spPr>
          <a:xfrm>
            <a:off x="8428956" y="2240280"/>
            <a:ext cx="2854994" cy="371760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Game played 5 on 5</a:t>
            </a:r>
          </a:p>
          <a:p>
            <a:pPr marL="0" indent="0">
              <a:buNone/>
            </a:pPr>
            <a:r>
              <a:rPr lang="en-US" dirty="0"/>
              <a:t>Team scores points that getting the basketball into the hop</a:t>
            </a:r>
          </a:p>
          <a:p>
            <a:pPr marL="0" indent="0">
              <a:buNone/>
            </a:pPr>
            <a:r>
              <a:rPr lang="en-US" dirty="0"/>
              <a:t>Team with the most points wins</a:t>
            </a:r>
          </a:p>
        </p:txBody>
      </p:sp>
    </p:spTree>
    <p:extLst>
      <p:ext uri="{BB962C8B-B14F-4D97-AF65-F5344CB8AC3E}">
        <p14:creationId xmlns:p14="http://schemas.microsoft.com/office/powerpoint/2010/main" val="2879842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07E-3D32-BF44-9A64-DDD891AAF1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D1A9E6-956E-EC4A-9CF3-44DD1D0F46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355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2060-5036-E140-8153-E0548C8CFD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8A5674-422D-3C46-8DBF-BBC027F71C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9785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0F2B44-F470-614F-BACC-D38155330F50}"/>
              </a:ext>
            </a:extLst>
          </p:cNvPr>
          <p:cNvPicPr>
            <a:picLocks noChangeAspect="1"/>
          </p:cNvPicPr>
          <p:nvPr/>
        </p:nvPicPr>
        <p:blipFill>
          <a:blip r:embed="rId3"/>
          <a:stretch>
            <a:fillRect/>
          </a:stretch>
        </p:blipFill>
        <p:spPr>
          <a:xfrm>
            <a:off x="470254" y="1977129"/>
            <a:ext cx="11248442" cy="4274585"/>
          </a:xfrm>
          <a:prstGeom prst="rect">
            <a:avLst/>
          </a:prstGeom>
        </p:spPr>
      </p:pic>
    </p:spTree>
    <p:extLst>
      <p:ext uri="{BB962C8B-B14F-4D97-AF65-F5344CB8AC3E}">
        <p14:creationId xmlns:p14="http://schemas.microsoft.com/office/powerpoint/2010/main" val="1349675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D82C8-8FFD-784E-878E-898452562EE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AC526FC-394F-CA43-B2A5-63BF4EDB235E}"/>
              </a:ext>
            </a:extLst>
          </p:cNvPr>
          <p:cNvSpPr>
            <a:spLocks noGrp="1"/>
          </p:cNvSpPr>
          <p:nvPr>
            <p:ph idx="1"/>
          </p:nvPr>
        </p:nvSpPr>
        <p:spPr/>
        <p:txBody>
          <a:bodyPr/>
          <a:lstStyle/>
          <a:p>
            <a:pPr marL="0" indent="0">
              <a:buNone/>
            </a:pPr>
            <a:r>
              <a:rPr lang="en-US" dirty="0"/>
              <a:t>Dataset contains every single game played since 1947. </a:t>
            </a:r>
          </a:p>
          <a:p>
            <a:pPr marL="0" indent="0">
              <a:buNone/>
            </a:pPr>
            <a:r>
              <a:rPr lang="en-US" dirty="0"/>
              <a:t>Features include the two teams, the scores of each team and the </a:t>
            </a:r>
            <a:r>
              <a:rPr lang="en-US" dirty="0" err="1"/>
              <a:t>elo</a:t>
            </a:r>
            <a:r>
              <a:rPr lang="en-US" dirty="0"/>
              <a:t> of each team using different metric (RAPTOR, </a:t>
            </a:r>
            <a:r>
              <a:rPr lang="en-US" dirty="0" err="1"/>
              <a:t>elo</a:t>
            </a:r>
            <a:r>
              <a:rPr lang="en-US" dirty="0"/>
              <a:t>, </a:t>
            </a:r>
            <a:r>
              <a:rPr lang="en-US" dirty="0" err="1"/>
              <a:t>CARMelo</a:t>
            </a:r>
            <a:r>
              <a:rPr lang="en-US" dirty="0"/>
              <a:t>), before and after the game </a:t>
            </a:r>
          </a:p>
          <a:p>
            <a:endParaRPr lang="en-US" dirty="0"/>
          </a:p>
        </p:txBody>
      </p:sp>
    </p:spTree>
    <p:extLst>
      <p:ext uri="{BB962C8B-B14F-4D97-AF65-F5344CB8AC3E}">
        <p14:creationId xmlns:p14="http://schemas.microsoft.com/office/powerpoint/2010/main" val="692212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456C-B688-A044-986F-1198BAA56919}"/>
              </a:ext>
            </a:extLst>
          </p:cNvPr>
          <p:cNvSpPr>
            <a:spLocks noGrp="1"/>
          </p:cNvSpPr>
          <p:nvPr>
            <p:ph type="title"/>
          </p:nvPr>
        </p:nvSpPr>
        <p:spPr/>
        <p:txBody>
          <a:bodyPr/>
          <a:lstStyle/>
          <a:p>
            <a:r>
              <a:rPr lang="en-US" dirty="0"/>
              <a:t>Plan follow up</a:t>
            </a:r>
          </a:p>
        </p:txBody>
      </p:sp>
      <p:sp>
        <p:nvSpPr>
          <p:cNvPr id="3" name="Content Placeholder 2">
            <a:extLst>
              <a:ext uri="{FF2B5EF4-FFF2-40B4-BE49-F238E27FC236}">
                <a16:creationId xmlns:a16="http://schemas.microsoft.com/office/drawing/2014/main" id="{D28110C4-8039-E743-A71B-0C6250A5286C}"/>
              </a:ext>
            </a:extLst>
          </p:cNvPr>
          <p:cNvSpPr>
            <a:spLocks noGrp="1"/>
          </p:cNvSpPr>
          <p:nvPr>
            <p:ph idx="1"/>
          </p:nvPr>
        </p:nvSpPr>
        <p:spPr/>
        <p:txBody>
          <a:bodyPr/>
          <a:lstStyle/>
          <a:p>
            <a:pPr marL="0" indent="0">
              <a:buNone/>
            </a:pPr>
            <a:r>
              <a:rPr lang="en-US" dirty="0"/>
              <a:t>Can we profile teams based on their players? Assign teams with an ELO, an overall marker of team strength. Can we train a model, based on the stats of the players that make up each team (15 players), to predict the ELO of a team?</a:t>
            </a:r>
          </a:p>
        </p:txBody>
      </p:sp>
    </p:spTree>
    <p:extLst>
      <p:ext uri="{BB962C8B-B14F-4D97-AF65-F5344CB8AC3E}">
        <p14:creationId xmlns:p14="http://schemas.microsoft.com/office/powerpoint/2010/main" val="56565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FCDA-25AC-7C43-86FE-116A53A57F4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E9B9CF1-CBBC-324D-9061-0F1918181E4B}"/>
              </a:ext>
            </a:extLst>
          </p:cNvPr>
          <p:cNvSpPr>
            <a:spLocks noGrp="1"/>
          </p:cNvSpPr>
          <p:nvPr>
            <p:ph idx="1"/>
          </p:nvPr>
        </p:nvSpPr>
        <p:spPr>
          <a:xfrm>
            <a:off x="838200" y="1862696"/>
            <a:ext cx="10515600" cy="4351338"/>
          </a:xfrm>
        </p:spPr>
        <p:txBody>
          <a:bodyPr>
            <a:normAutofit fontScale="85000" lnSpcReduction="20000"/>
          </a:bodyPr>
          <a:lstStyle/>
          <a:p>
            <a:r>
              <a:rPr lang="en-US" dirty="0"/>
              <a:t>Please select a data set and a research question that you are interested in for your class project and select the dates when you prefer to present by filling out this sheet: </a:t>
            </a:r>
            <a:r>
              <a:rPr lang="en-US" dirty="0">
                <a:hlinkClick r:id="rId3"/>
              </a:rPr>
              <a:t>https://docs.google.com/spreadsheets/d/1AHqt3rwZnqBvE5Bup_psMmO-xf4xry9JHF7JJHphfss/edit?usp=sharing</a:t>
            </a:r>
            <a:r>
              <a:rPr lang="en-US" dirty="0"/>
              <a:t>. You will give three presentations:</a:t>
            </a:r>
          </a:p>
          <a:p>
            <a:br>
              <a:rPr lang="en-US" dirty="0"/>
            </a:br>
            <a:endParaRPr lang="en-US" dirty="0"/>
          </a:p>
          <a:p>
            <a:r>
              <a:rPr lang="en-US" dirty="0"/>
              <a:t>1. Project plan (max 5 min): 3 slides are recommended: First slide describes your research question and why it is important; second slide describes the data (# of patients, what has been measured); and third slide describes what you are planning to do (preprocessing, ML methods, </a:t>
            </a:r>
            <a:r>
              <a:rPr lang="en-US" dirty="0" err="1"/>
              <a:t>etc</a:t>
            </a:r>
            <a:r>
              <a:rPr lang="en-US" dirty="0"/>
              <a:t>).</a:t>
            </a:r>
          </a:p>
          <a:p>
            <a:br>
              <a:rPr lang="en-US" dirty="0"/>
            </a:br>
            <a:endParaRPr lang="en-US" dirty="0"/>
          </a:p>
          <a:p>
            <a:r>
              <a:rPr lang="en-US" dirty="0"/>
              <a:t>2. Exploring data (max 10 min): start with describing your research question again and present an exploration of the data set you have chosen. What is the distribution of missing values? Do some of the patients cluster? What is the relationship between individual measurements and the variable you want to predict? Use for example to methods that were discussed in Lectures 3-6.</a:t>
            </a:r>
          </a:p>
          <a:p>
            <a:br>
              <a:rPr lang="en-US" dirty="0"/>
            </a:br>
            <a:endParaRPr lang="en-US" dirty="0"/>
          </a:p>
          <a:p>
            <a:r>
              <a:rPr lang="en-US" dirty="0"/>
              <a:t>3. Final presentation: Describe your research question again, the machine learning methods used, problems you ran into and your results. It's important to evaluate how well you did but having separate training and test sets. Also, describe how you optimized your hyperparameters.</a:t>
            </a:r>
          </a:p>
          <a:p>
            <a:endParaRPr lang="en-US" dirty="0"/>
          </a:p>
        </p:txBody>
      </p:sp>
    </p:spTree>
    <p:extLst>
      <p:ext uri="{BB962C8B-B14F-4D97-AF65-F5344CB8AC3E}">
        <p14:creationId xmlns:p14="http://schemas.microsoft.com/office/powerpoint/2010/main" val="67694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36AA-0D09-634F-AF5B-F67F399EFCF4}"/>
              </a:ext>
            </a:extLst>
          </p:cNvPr>
          <p:cNvSpPr>
            <a:spLocks noGrp="1"/>
          </p:cNvSpPr>
          <p:nvPr>
            <p:ph type="title"/>
          </p:nvPr>
        </p:nvSpPr>
        <p:spPr>
          <a:xfrm>
            <a:off x="2231136" y="244531"/>
            <a:ext cx="7729728" cy="1188720"/>
          </a:xfrm>
        </p:spPr>
        <p:txBody>
          <a:bodyPr/>
          <a:lstStyle/>
          <a:p>
            <a:r>
              <a:rPr lang="en-US" dirty="0"/>
              <a:t>Describe the data</a:t>
            </a:r>
          </a:p>
        </p:txBody>
      </p:sp>
      <p:pic>
        <p:nvPicPr>
          <p:cNvPr id="4" name="Picture 3">
            <a:extLst>
              <a:ext uri="{FF2B5EF4-FFF2-40B4-BE49-F238E27FC236}">
                <a16:creationId xmlns:a16="http://schemas.microsoft.com/office/drawing/2014/main" id="{07E55F72-1FD0-B144-91E1-79B1CBEAC047}"/>
              </a:ext>
            </a:extLst>
          </p:cNvPr>
          <p:cNvPicPr>
            <a:picLocks noChangeAspect="1"/>
          </p:cNvPicPr>
          <p:nvPr/>
        </p:nvPicPr>
        <p:blipFill>
          <a:blip r:embed="rId3"/>
          <a:stretch>
            <a:fillRect/>
          </a:stretch>
        </p:blipFill>
        <p:spPr>
          <a:xfrm>
            <a:off x="184979" y="3429000"/>
            <a:ext cx="11350487" cy="3070316"/>
          </a:xfrm>
          <a:prstGeom prst="rect">
            <a:avLst/>
          </a:prstGeom>
        </p:spPr>
      </p:pic>
      <p:sp>
        <p:nvSpPr>
          <p:cNvPr id="5" name="Content Placeholder 2">
            <a:extLst>
              <a:ext uri="{FF2B5EF4-FFF2-40B4-BE49-F238E27FC236}">
                <a16:creationId xmlns:a16="http://schemas.microsoft.com/office/drawing/2014/main" id="{7BFC2C99-E8C6-7A46-9DEE-D28E857B04AE}"/>
              </a:ext>
            </a:extLst>
          </p:cNvPr>
          <p:cNvSpPr txBox="1">
            <a:spLocks/>
          </p:cNvSpPr>
          <p:nvPr/>
        </p:nvSpPr>
        <p:spPr>
          <a:xfrm>
            <a:off x="2231136" y="1920016"/>
            <a:ext cx="8309864" cy="118871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Data collected has every game between 2004-2020 taken from </a:t>
            </a:r>
            <a:r>
              <a:rPr lang="en-US" dirty="0" err="1"/>
              <a:t>nba</a:t>
            </a:r>
            <a:r>
              <a:rPr lang="en-US" dirty="0"/>
              <a:t> website</a:t>
            </a:r>
          </a:p>
          <a:p>
            <a:pPr marL="0" indent="0">
              <a:buFont typeface="Arial" panose="020B0604020202020204" pitchFamily="34" charset="0"/>
              <a:buNone/>
            </a:pPr>
            <a:r>
              <a:rPr lang="en-US" dirty="0"/>
              <a:t>Contains stats like Points, Assist, Rebounds, Field Goal Percentage etc.. For Both the Home Team and Visiting team </a:t>
            </a:r>
          </a:p>
        </p:txBody>
      </p:sp>
    </p:spTree>
    <p:extLst>
      <p:ext uri="{BB962C8B-B14F-4D97-AF65-F5344CB8AC3E}">
        <p14:creationId xmlns:p14="http://schemas.microsoft.com/office/powerpoint/2010/main" val="212589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2DA3-BA7D-1E4A-A8DE-4AB4AC742593}"/>
              </a:ext>
            </a:extLst>
          </p:cNvPr>
          <p:cNvSpPr>
            <a:spLocks noGrp="1"/>
          </p:cNvSpPr>
          <p:nvPr>
            <p:ph type="title"/>
          </p:nvPr>
        </p:nvSpPr>
        <p:spPr>
          <a:xfrm>
            <a:off x="2031111" y="164592"/>
            <a:ext cx="7729728" cy="764095"/>
          </a:xfrm>
        </p:spPr>
        <p:txBody>
          <a:bodyPr/>
          <a:lstStyle/>
          <a:p>
            <a:r>
              <a:rPr lang="en-US" dirty="0"/>
              <a:t>Exploratory Data Analysis</a:t>
            </a:r>
          </a:p>
        </p:txBody>
      </p:sp>
      <p:pic>
        <p:nvPicPr>
          <p:cNvPr id="11" name="Picture 10" descr="Chart, scatter chart&#10;&#10;Description automatically generated">
            <a:extLst>
              <a:ext uri="{FF2B5EF4-FFF2-40B4-BE49-F238E27FC236}">
                <a16:creationId xmlns:a16="http://schemas.microsoft.com/office/drawing/2014/main" id="{96C6B10E-87BB-C74A-9059-F2B77F8BB2B0}"/>
              </a:ext>
            </a:extLst>
          </p:cNvPr>
          <p:cNvPicPr>
            <a:picLocks noChangeAspect="1"/>
          </p:cNvPicPr>
          <p:nvPr/>
        </p:nvPicPr>
        <p:blipFill>
          <a:blip r:embed="rId2"/>
          <a:stretch>
            <a:fillRect/>
          </a:stretch>
        </p:blipFill>
        <p:spPr>
          <a:xfrm>
            <a:off x="968380" y="1426161"/>
            <a:ext cx="4909885" cy="5116476"/>
          </a:xfrm>
          <a:prstGeom prst="rect">
            <a:avLst/>
          </a:prstGeom>
        </p:spPr>
      </p:pic>
      <p:pic>
        <p:nvPicPr>
          <p:cNvPr id="15" name="Picture 14" descr="Chart, scatter chart&#10;&#10;Description automatically generated">
            <a:extLst>
              <a:ext uri="{FF2B5EF4-FFF2-40B4-BE49-F238E27FC236}">
                <a16:creationId xmlns:a16="http://schemas.microsoft.com/office/drawing/2014/main" id="{93B64D6A-3BEB-4843-B32A-20D38CD9A9F7}"/>
              </a:ext>
            </a:extLst>
          </p:cNvPr>
          <p:cNvPicPr>
            <a:picLocks noChangeAspect="1"/>
          </p:cNvPicPr>
          <p:nvPr/>
        </p:nvPicPr>
        <p:blipFill>
          <a:blip r:embed="rId3"/>
          <a:stretch>
            <a:fillRect/>
          </a:stretch>
        </p:blipFill>
        <p:spPr>
          <a:xfrm>
            <a:off x="5949821" y="1426161"/>
            <a:ext cx="5225297" cy="5116476"/>
          </a:xfrm>
          <a:prstGeom prst="rect">
            <a:avLst/>
          </a:prstGeom>
        </p:spPr>
      </p:pic>
    </p:spTree>
    <p:extLst>
      <p:ext uri="{BB962C8B-B14F-4D97-AF65-F5344CB8AC3E}">
        <p14:creationId xmlns:p14="http://schemas.microsoft.com/office/powerpoint/2010/main" val="336430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scatter chart&#10;&#10;Description automatically generated">
            <a:extLst>
              <a:ext uri="{FF2B5EF4-FFF2-40B4-BE49-F238E27FC236}">
                <a16:creationId xmlns:a16="http://schemas.microsoft.com/office/drawing/2014/main" id="{D6C3387A-AE82-E840-B188-70E68912D9F1}"/>
              </a:ext>
            </a:extLst>
          </p:cNvPr>
          <p:cNvPicPr>
            <a:picLocks noChangeAspect="1"/>
          </p:cNvPicPr>
          <p:nvPr/>
        </p:nvPicPr>
        <p:blipFill>
          <a:blip r:embed="rId2"/>
          <a:stretch>
            <a:fillRect/>
          </a:stretch>
        </p:blipFill>
        <p:spPr>
          <a:xfrm>
            <a:off x="1149953" y="1385887"/>
            <a:ext cx="4746022" cy="4514848"/>
          </a:xfrm>
          <a:prstGeom prst="rect">
            <a:avLst/>
          </a:prstGeom>
        </p:spPr>
      </p:pic>
      <p:pic>
        <p:nvPicPr>
          <p:cNvPr id="5" name="Picture 4" descr="Chart, scatter chart&#10;&#10;Description automatically generated">
            <a:extLst>
              <a:ext uri="{FF2B5EF4-FFF2-40B4-BE49-F238E27FC236}">
                <a16:creationId xmlns:a16="http://schemas.microsoft.com/office/drawing/2014/main" id="{12C6E9A5-1747-9347-9756-052DE9570B14}"/>
              </a:ext>
            </a:extLst>
          </p:cNvPr>
          <p:cNvPicPr>
            <a:picLocks noChangeAspect="1"/>
          </p:cNvPicPr>
          <p:nvPr/>
        </p:nvPicPr>
        <p:blipFill>
          <a:blip r:embed="rId3"/>
          <a:stretch>
            <a:fillRect/>
          </a:stretch>
        </p:blipFill>
        <p:spPr>
          <a:xfrm>
            <a:off x="6457950" y="1385887"/>
            <a:ext cx="5008576" cy="4514848"/>
          </a:xfrm>
          <a:prstGeom prst="rect">
            <a:avLst/>
          </a:prstGeom>
        </p:spPr>
      </p:pic>
      <p:sp>
        <p:nvSpPr>
          <p:cNvPr id="6" name="Title 1">
            <a:extLst>
              <a:ext uri="{FF2B5EF4-FFF2-40B4-BE49-F238E27FC236}">
                <a16:creationId xmlns:a16="http://schemas.microsoft.com/office/drawing/2014/main" id="{D315B8AB-F015-F64C-8D65-242F4DA0EE22}"/>
              </a:ext>
            </a:extLst>
          </p:cNvPr>
          <p:cNvSpPr>
            <a:spLocks noGrp="1"/>
          </p:cNvSpPr>
          <p:nvPr>
            <p:ph type="title"/>
          </p:nvPr>
        </p:nvSpPr>
        <p:spPr>
          <a:xfrm>
            <a:off x="2031111" y="164592"/>
            <a:ext cx="7729728" cy="764095"/>
          </a:xfrm>
        </p:spPr>
        <p:txBody>
          <a:bodyPr/>
          <a:lstStyle/>
          <a:p>
            <a:r>
              <a:rPr lang="en-US" dirty="0"/>
              <a:t>Exploratory Data Analysis</a:t>
            </a:r>
          </a:p>
        </p:txBody>
      </p:sp>
    </p:spTree>
    <p:extLst>
      <p:ext uri="{BB962C8B-B14F-4D97-AF65-F5344CB8AC3E}">
        <p14:creationId xmlns:p14="http://schemas.microsoft.com/office/powerpoint/2010/main" val="300981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46B9-78FE-9440-8C4D-32566A8BA943}"/>
              </a:ext>
            </a:extLst>
          </p:cNvPr>
          <p:cNvSpPr>
            <a:spLocks noGrp="1"/>
          </p:cNvSpPr>
          <p:nvPr>
            <p:ph type="title"/>
          </p:nvPr>
        </p:nvSpPr>
        <p:spPr>
          <a:xfrm>
            <a:off x="2231136" y="336042"/>
            <a:ext cx="7729728" cy="1188720"/>
          </a:xfrm>
        </p:spPr>
        <p:txBody>
          <a:bodyPr/>
          <a:lstStyle/>
          <a:p>
            <a:r>
              <a:rPr lang="en-US" dirty="0"/>
              <a:t>NBA is scoring</a:t>
            </a:r>
          </a:p>
        </p:txBody>
      </p:sp>
      <p:pic>
        <p:nvPicPr>
          <p:cNvPr id="5" name="Picture 4" descr="Chart, histogram&#10;&#10;Description automatically generated">
            <a:extLst>
              <a:ext uri="{FF2B5EF4-FFF2-40B4-BE49-F238E27FC236}">
                <a16:creationId xmlns:a16="http://schemas.microsoft.com/office/drawing/2014/main" id="{3488F941-97A3-5F45-914D-05E47D2C2972}"/>
              </a:ext>
            </a:extLst>
          </p:cNvPr>
          <p:cNvPicPr>
            <a:picLocks noChangeAspect="1"/>
          </p:cNvPicPr>
          <p:nvPr/>
        </p:nvPicPr>
        <p:blipFill>
          <a:blip r:embed="rId3"/>
          <a:stretch>
            <a:fillRect/>
          </a:stretch>
        </p:blipFill>
        <p:spPr>
          <a:xfrm>
            <a:off x="3114675" y="1745990"/>
            <a:ext cx="5661025" cy="4775968"/>
          </a:xfrm>
          <a:prstGeom prst="rect">
            <a:avLst/>
          </a:prstGeom>
        </p:spPr>
      </p:pic>
    </p:spTree>
    <p:extLst>
      <p:ext uri="{BB962C8B-B14F-4D97-AF65-F5344CB8AC3E}">
        <p14:creationId xmlns:p14="http://schemas.microsoft.com/office/powerpoint/2010/main" val="255568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F55D-59F8-5243-8DD0-C3ECAE07CB2F}"/>
              </a:ext>
            </a:extLst>
          </p:cNvPr>
          <p:cNvSpPr>
            <a:spLocks noGrp="1"/>
          </p:cNvSpPr>
          <p:nvPr>
            <p:ph type="title"/>
          </p:nvPr>
        </p:nvSpPr>
        <p:spPr>
          <a:xfrm>
            <a:off x="2231136" y="269936"/>
            <a:ext cx="7729728" cy="1188720"/>
          </a:xfrm>
        </p:spPr>
        <p:txBody>
          <a:bodyPr/>
          <a:lstStyle/>
          <a:p>
            <a:r>
              <a:rPr lang="en-US" dirty="0"/>
              <a:t>Home Court Advantage Visualized</a:t>
            </a:r>
          </a:p>
        </p:txBody>
      </p:sp>
      <p:pic>
        <p:nvPicPr>
          <p:cNvPr id="5" name="Picture 4" descr="Chart, histogram&#10;&#10;Description automatically generated">
            <a:extLst>
              <a:ext uri="{FF2B5EF4-FFF2-40B4-BE49-F238E27FC236}">
                <a16:creationId xmlns:a16="http://schemas.microsoft.com/office/drawing/2014/main" id="{AFFB9305-AB69-B544-9AB2-2F82F8B5D0EF}"/>
              </a:ext>
            </a:extLst>
          </p:cNvPr>
          <p:cNvPicPr>
            <a:picLocks noChangeAspect="1"/>
          </p:cNvPicPr>
          <p:nvPr/>
        </p:nvPicPr>
        <p:blipFill>
          <a:blip r:embed="rId3"/>
          <a:stretch>
            <a:fillRect/>
          </a:stretch>
        </p:blipFill>
        <p:spPr>
          <a:xfrm>
            <a:off x="1117600" y="1924810"/>
            <a:ext cx="4978400" cy="4548953"/>
          </a:xfrm>
          <a:prstGeom prst="rect">
            <a:avLst/>
          </a:prstGeom>
        </p:spPr>
      </p:pic>
      <p:pic>
        <p:nvPicPr>
          <p:cNvPr id="8" name="Picture 7" descr="Chart, pie chart&#10;&#10;Description automatically generated">
            <a:extLst>
              <a:ext uri="{FF2B5EF4-FFF2-40B4-BE49-F238E27FC236}">
                <a16:creationId xmlns:a16="http://schemas.microsoft.com/office/drawing/2014/main" id="{5D9246EB-E236-7E48-88B9-92697A0A5605}"/>
              </a:ext>
            </a:extLst>
          </p:cNvPr>
          <p:cNvPicPr>
            <a:picLocks noChangeAspect="1"/>
          </p:cNvPicPr>
          <p:nvPr/>
        </p:nvPicPr>
        <p:blipFill>
          <a:blip r:embed="rId4"/>
          <a:stretch>
            <a:fillRect/>
          </a:stretch>
        </p:blipFill>
        <p:spPr>
          <a:xfrm>
            <a:off x="6767515" y="2174306"/>
            <a:ext cx="4705350" cy="4299457"/>
          </a:xfrm>
          <a:prstGeom prst="rect">
            <a:avLst/>
          </a:prstGeom>
        </p:spPr>
      </p:pic>
    </p:spTree>
    <p:extLst>
      <p:ext uri="{BB962C8B-B14F-4D97-AF65-F5344CB8AC3E}">
        <p14:creationId xmlns:p14="http://schemas.microsoft.com/office/powerpoint/2010/main" val="159706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4B3C-8F79-0344-947A-3AF792370863}"/>
              </a:ext>
            </a:extLst>
          </p:cNvPr>
          <p:cNvSpPr>
            <a:spLocks noGrp="1"/>
          </p:cNvSpPr>
          <p:nvPr>
            <p:ph type="title"/>
          </p:nvPr>
        </p:nvSpPr>
        <p:spPr/>
        <p:txBody>
          <a:bodyPr/>
          <a:lstStyle/>
          <a:p>
            <a:r>
              <a:rPr lang="en-US" dirty="0"/>
              <a:t>Warriors Dominance (2014-2016)</a:t>
            </a:r>
          </a:p>
        </p:txBody>
      </p:sp>
      <p:pic>
        <p:nvPicPr>
          <p:cNvPr id="5" name="Content Placeholder 4" descr="Chart, scatter chart&#10;&#10;Description automatically generated">
            <a:extLst>
              <a:ext uri="{FF2B5EF4-FFF2-40B4-BE49-F238E27FC236}">
                <a16:creationId xmlns:a16="http://schemas.microsoft.com/office/drawing/2014/main" id="{33D85285-450A-4547-A85F-44EB574CB3EC}"/>
              </a:ext>
            </a:extLst>
          </p:cNvPr>
          <p:cNvPicPr>
            <a:picLocks noGrp="1" noChangeAspect="1"/>
          </p:cNvPicPr>
          <p:nvPr>
            <p:ph idx="1"/>
          </p:nvPr>
        </p:nvPicPr>
        <p:blipFill>
          <a:blip r:embed="rId3"/>
          <a:stretch>
            <a:fillRect/>
          </a:stretch>
        </p:blipFill>
        <p:spPr>
          <a:xfrm>
            <a:off x="3162300" y="2368635"/>
            <a:ext cx="5867400" cy="3675555"/>
          </a:xfrm>
        </p:spPr>
      </p:pic>
    </p:spTree>
    <p:extLst>
      <p:ext uri="{BB962C8B-B14F-4D97-AF65-F5344CB8AC3E}">
        <p14:creationId xmlns:p14="http://schemas.microsoft.com/office/powerpoint/2010/main" val="70709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C4E4-24B9-B546-8BB2-ED7C9583DD00}"/>
              </a:ext>
            </a:extLst>
          </p:cNvPr>
          <p:cNvSpPr>
            <a:spLocks noGrp="1"/>
          </p:cNvSpPr>
          <p:nvPr>
            <p:ph type="title"/>
          </p:nvPr>
        </p:nvSpPr>
        <p:spPr>
          <a:xfrm>
            <a:off x="2231136" y="207454"/>
            <a:ext cx="7729728" cy="1188720"/>
          </a:xfrm>
        </p:spPr>
        <p:txBody>
          <a:bodyPr/>
          <a:lstStyle/>
          <a:p>
            <a:r>
              <a:rPr lang="en-US" dirty="0"/>
              <a:t>Creating a new dataset</a:t>
            </a:r>
          </a:p>
        </p:txBody>
      </p:sp>
      <p:sp>
        <p:nvSpPr>
          <p:cNvPr id="3" name="Content Placeholder 2">
            <a:extLst>
              <a:ext uri="{FF2B5EF4-FFF2-40B4-BE49-F238E27FC236}">
                <a16:creationId xmlns:a16="http://schemas.microsoft.com/office/drawing/2014/main" id="{6FA2B5AE-3C42-874F-80EA-2E40DEAB8301}"/>
              </a:ext>
            </a:extLst>
          </p:cNvPr>
          <p:cNvSpPr>
            <a:spLocks noGrp="1"/>
          </p:cNvSpPr>
          <p:nvPr>
            <p:ph idx="1"/>
          </p:nvPr>
        </p:nvSpPr>
        <p:spPr>
          <a:xfrm>
            <a:off x="2066036" y="2678745"/>
            <a:ext cx="7729728" cy="705231"/>
          </a:xfrm>
        </p:spPr>
        <p:txBody>
          <a:bodyPr/>
          <a:lstStyle/>
          <a:p>
            <a:r>
              <a:rPr lang="en-US" b="1" dirty="0"/>
              <a:t>Calculate the average stats for home team and visiting team for each game played</a:t>
            </a:r>
          </a:p>
          <a:p>
            <a:pPr marL="0" indent="0">
              <a:buNone/>
            </a:pPr>
            <a:endParaRPr lang="en-US" dirty="0"/>
          </a:p>
        </p:txBody>
      </p:sp>
      <p:pic>
        <p:nvPicPr>
          <p:cNvPr id="4" name="Picture 3">
            <a:extLst>
              <a:ext uri="{FF2B5EF4-FFF2-40B4-BE49-F238E27FC236}">
                <a16:creationId xmlns:a16="http://schemas.microsoft.com/office/drawing/2014/main" id="{A1C3A72D-9D06-E94E-AD2B-CFF86CECE870}"/>
              </a:ext>
            </a:extLst>
          </p:cNvPr>
          <p:cNvPicPr>
            <a:picLocks noChangeAspect="1"/>
          </p:cNvPicPr>
          <p:nvPr/>
        </p:nvPicPr>
        <p:blipFill>
          <a:blip r:embed="rId2"/>
          <a:stretch>
            <a:fillRect/>
          </a:stretch>
        </p:blipFill>
        <p:spPr>
          <a:xfrm>
            <a:off x="273050" y="3898900"/>
            <a:ext cx="11315700" cy="1580870"/>
          </a:xfrm>
          <a:prstGeom prst="rect">
            <a:avLst/>
          </a:prstGeom>
        </p:spPr>
      </p:pic>
      <p:sp>
        <p:nvSpPr>
          <p:cNvPr id="5" name="Content Placeholder 2">
            <a:extLst>
              <a:ext uri="{FF2B5EF4-FFF2-40B4-BE49-F238E27FC236}">
                <a16:creationId xmlns:a16="http://schemas.microsoft.com/office/drawing/2014/main" id="{E7CF6988-E170-434E-AE9C-E71C72FF31F1}"/>
              </a:ext>
            </a:extLst>
          </p:cNvPr>
          <p:cNvSpPr txBox="1">
            <a:spLocks/>
          </p:cNvSpPr>
          <p:nvPr/>
        </p:nvSpPr>
        <p:spPr>
          <a:xfrm>
            <a:off x="2066036" y="1861152"/>
            <a:ext cx="7729728" cy="70523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We want our model to predict the wins BEFORE a game is played.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3512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{71A42068-4C68-0A4D-8212-EB1DEA15E8E8}tf10001120</Template>
  <TotalTime>4950</TotalTime>
  <Words>1038</Words>
  <Application>Microsoft Macintosh PowerPoint</Application>
  <PresentationFormat>Widescreen</PresentationFormat>
  <Paragraphs>145</Paragraphs>
  <Slides>25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Parcel</vt:lpstr>
      <vt:lpstr>Predicting basketball Games</vt:lpstr>
      <vt:lpstr>Basketball 101</vt:lpstr>
      <vt:lpstr>Describe the data</vt:lpstr>
      <vt:lpstr>Exploratory Data Analysis</vt:lpstr>
      <vt:lpstr>Exploratory Data Analysis</vt:lpstr>
      <vt:lpstr>NBA is scoring</vt:lpstr>
      <vt:lpstr>Home Court Advantage Visualized</vt:lpstr>
      <vt:lpstr>Warriors Dominance (2014-2016)</vt:lpstr>
      <vt:lpstr>Creating a new dataset</vt:lpstr>
      <vt:lpstr>Before each game, season stats Home and road win%</vt:lpstr>
      <vt:lpstr>PCA</vt:lpstr>
      <vt:lpstr>Logistic Regression and Knn  (15 day average)</vt:lpstr>
      <vt:lpstr>Logistic Regression and Knn (Season average)</vt:lpstr>
      <vt:lpstr>Logistic Regression and Knn with previous season included</vt:lpstr>
      <vt:lpstr>Summary</vt:lpstr>
      <vt:lpstr>Comparisons</vt:lpstr>
      <vt:lpstr>Conclusion</vt:lpstr>
      <vt:lpstr>PowerPoint Presentation</vt:lpstr>
      <vt:lpstr>Describe the data</vt:lpstr>
      <vt:lpstr>PowerPoint Presentation</vt:lpstr>
      <vt:lpstr>PowerPoint Presentation</vt:lpstr>
      <vt:lpstr>PowerPoint Presentation</vt:lpstr>
      <vt:lpstr>PowerPoint Presentation</vt:lpstr>
      <vt:lpstr>Plan follow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NBA Outcomes</dc:title>
  <dc:creator>Brian Chirn</dc:creator>
  <cp:lastModifiedBy>Brian Chirn</cp:lastModifiedBy>
  <cp:revision>44</cp:revision>
  <dcterms:created xsi:type="dcterms:W3CDTF">2020-10-06T19:15:52Z</dcterms:created>
  <dcterms:modified xsi:type="dcterms:W3CDTF">2020-12-08T19:31:11Z</dcterms:modified>
</cp:coreProperties>
</file>