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ptop" initials="L" lastIdx="2" clrIdx="0">
    <p:extLst>
      <p:ext uri="{19B8F6BF-5375-455C-9EA6-DF929625EA0E}">
        <p15:presenceInfo xmlns:p15="http://schemas.microsoft.com/office/powerpoint/2012/main" userId="Lapto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9C"/>
    <a:srgbClr val="D4E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>
        <p:scale>
          <a:sx n="33" d="100"/>
          <a:sy n="33" d="100"/>
        </p:scale>
        <p:origin x="178" y="-3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BE18-41E7-44F9-BD8F-57FA65126FB4}" type="datetimeFigureOut">
              <a:rPr lang="zh-TW" altLang="en-US" smtClean="0"/>
              <a:t>2016/5/8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D9872-89B2-4BBF-9098-466E45291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49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BE18-41E7-44F9-BD8F-57FA65126FB4}" type="datetimeFigureOut">
              <a:rPr lang="zh-TW" altLang="en-US" smtClean="0"/>
              <a:t>2016/5/8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D9872-89B2-4BBF-9098-466E45291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19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BE18-41E7-44F9-BD8F-57FA65126FB4}" type="datetimeFigureOut">
              <a:rPr lang="zh-TW" altLang="en-US" smtClean="0"/>
              <a:t>2016/5/8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D9872-89B2-4BBF-9098-466E45291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29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BE18-41E7-44F9-BD8F-57FA65126FB4}" type="datetimeFigureOut">
              <a:rPr lang="zh-TW" altLang="en-US" smtClean="0"/>
              <a:t>2016/5/8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D9872-89B2-4BBF-9098-466E45291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08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BE18-41E7-44F9-BD8F-57FA65126FB4}" type="datetimeFigureOut">
              <a:rPr lang="zh-TW" altLang="en-US" smtClean="0"/>
              <a:t>2016/5/8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D9872-89B2-4BBF-9098-466E45291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4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BE18-41E7-44F9-BD8F-57FA65126FB4}" type="datetimeFigureOut">
              <a:rPr lang="zh-TW" altLang="en-US" smtClean="0"/>
              <a:t>2016/5/8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D9872-89B2-4BBF-9098-466E45291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09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BE18-41E7-44F9-BD8F-57FA65126FB4}" type="datetimeFigureOut">
              <a:rPr lang="zh-TW" altLang="en-US" smtClean="0"/>
              <a:t>2016/5/8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D9872-89B2-4BBF-9098-466E45291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88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BE18-41E7-44F9-BD8F-57FA65126FB4}" type="datetimeFigureOut">
              <a:rPr lang="zh-TW" altLang="en-US" smtClean="0"/>
              <a:t>2016/5/8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D9872-89B2-4BBF-9098-466E45291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22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BE18-41E7-44F9-BD8F-57FA65126FB4}" type="datetimeFigureOut">
              <a:rPr lang="zh-TW" altLang="en-US" smtClean="0"/>
              <a:t>2016/5/8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D9872-89B2-4BBF-9098-466E45291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98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BE18-41E7-44F9-BD8F-57FA65126FB4}" type="datetimeFigureOut">
              <a:rPr lang="zh-TW" altLang="en-US" smtClean="0"/>
              <a:t>2016/5/8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D9872-89B2-4BBF-9098-466E45291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53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BE18-41E7-44F9-BD8F-57FA65126FB4}" type="datetimeFigureOut">
              <a:rPr lang="zh-TW" altLang="en-US" smtClean="0"/>
              <a:t>2016/5/8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D9872-89B2-4BBF-9098-466E45291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78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979C">
                <a:lumMod val="100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2BE18-41E7-44F9-BD8F-57FA65126FB4}" type="datetimeFigureOut">
              <a:rPr lang="zh-TW" altLang="en-US" smtClean="0"/>
              <a:t>2016/5/8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D9872-89B2-4BBF-9098-466E452919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589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C">
            <a:alpha val="2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43000" y="2853392"/>
            <a:ext cx="30861000" cy="855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研究動機</a:t>
            </a:r>
            <a:endParaRPr lang="en-US" altLang="zh-TW" sz="1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1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zh-TW" sz="5000" b="1" dirty="0">
                <a:solidFill>
                  <a:schemeClr val="bg1"/>
                </a:solidFill>
              </a:rPr>
              <a:t>因為上課時教授介紹了</a:t>
            </a:r>
            <a:r>
              <a:rPr lang="en-US" altLang="zh-TW" sz="5000" b="1" dirty="0" err="1">
                <a:solidFill>
                  <a:schemeClr val="bg1"/>
                </a:solidFill>
              </a:rPr>
              <a:t>instructables</a:t>
            </a:r>
            <a:r>
              <a:rPr lang="zh-TW" altLang="zh-TW" sz="5000" b="1" dirty="0">
                <a:solidFill>
                  <a:schemeClr val="bg1"/>
                </a:solidFill>
              </a:rPr>
              <a:t>的網站，在上面找到關於個人氣象站的</a:t>
            </a:r>
            <a:r>
              <a:rPr lang="en-US" altLang="zh-TW" sz="5000" b="1" dirty="0" err="1">
                <a:solidFill>
                  <a:schemeClr val="bg1"/>
                </a:solidFill>
              </a:rPr>
              <a:t>arduino</a:t>
            </a:r>
            <a:r>
              <a:rPr lang="en-US" altLang="zh-TW" sz="5000" b="1" dirty="0">
                <a:solidFill>
                  <a:schemeClr val="bg1"/>
                </a:solidFill>
              </a:rPr>
              <a:t> DIY</a:t>
            </a:r>
            <a:r>
              <a:rPr lang="zh-TW" altLang="zh-TW" sz="5000" b="1" dirty="0">
                <a:solidFill>
                  <a:schemeClr val="bg1"/>
                </a:solidFill>
              </a:rPr>
              <a:t>實作介紹，又想到在淡水最近冷濕的天氣，想說做一個屬於自己的氣象站，來測看看，看結果會與氣象播報結果雷同。</a:t>
            </a:r>
            <a:endParaRPr lang="zh-TW" altLang="zh-TW" sz="5000" dirty="0">
              <a:solidFill>
                <a:schemeClr val="bg1"/>
              </a:solidFill>
            </a:endParaRPr>
          </a:p>
          <a:p>
            <a:r>
              <a:rPr lang="zh-TW" altLang="zh-TW" sz="5000" b="1" dirty="0">
                <a:solidFill>
                  <a:schemeClr val="bg1"/>
                </a:solidFill>
              </a:rPr>
              <a:t>在看完教學後，開始在網路上找</a:t>
            </a:r>
            <a:r>
              <a:rPr lang="en-US" altLang="zh-TW" sz="5000" b="1" dirty="0" err="1">
                <a:solidFill>
                  <a:schemeClr val="bg1"/>
                </a:solidFill>
              </a:rPr>
              <a:t>arduino</a:t>
            </a:r>
            <a:r>
              <a:rPr lang="zh-TW" altLang="zh-TW" sz="5000" b="1" dirty="0">
                <a:solidFill>
                  <a:schemeClr val="bg1"/>
                </a:solidFill>
              </a:rPr>
              <a:t>所需的材料，另外也將原本使用的基礎版</a:t>
            </a:r>
            <a:r>
              <a:rPr lang="en-US" altLang="zh-TW" sz="5000" b="1" dirty="0" err="1">
                <a:solidFill>
                  <a:schemeClr val="bg1"/>
                </a:solidFill>
              </a:rPr>
              <a:t>arduino</a:t>
            </a:r>
            <a:r>
              <a:rPr lang="zh-TW" altLang="zh-TW" sz="5000" b="1" dirty="0">
                <a:solidFill>
                  <a:schemeClr val="bg1"/>
                </a:solidFill>
              </a:rPr>
              <a:t>改成使用進階版</a:t>
            </a:r>
            <a:r>
              <a:rPr lang="en-US" altLang="zh-TW" sz="5000" b="1" dirty="0" err="1">
                <a:solidFill>
                  <a:schemeClr val="bg1"/>
                </a:solidFill>
              </a:rPr>
              <a:t>arduino</a:t>
            </a:r>
            <a:r>
              <a:rPr lang="zh-TW" altLang="zh-TW" sz="5000" b="1" dirty="0">
                <a:solidFill>
                  <a:schemeClr val="bg1"/>
                </a:solidFill>
              </a:rPr>
              <a:t>，也從材料行找一些所需的工具，材料通通到齊後，開始構想裝置配置的架構，進行製作，接著開始找尋我們裝置所需的程式碼和相關資料，進行燒入，一切就緒後，開始進行實測。</a:t>
            </a:r>
            <a:endParaRPr lang="zh-TW" altLang="en-US" sz="5000" dirty="0">
              <a:solidFill>
                <a:schemeClr val="bg1"/>
              </a:solidFill>
            </a:endParaRPr>
          </a:p>
          <a:p>
            <a:endParaRPr lang="zh-TW" altLang="en-US" sz="1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43000" y="914400"/>
            <a:ext cx="332243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12000" dirty="0">
              <a:solidFill>
                <a:schemeClr val="bg1"/>
              </a:solidFill>
              <a:latin typeface="Arial" panose="020B0604020202020204" pitchFamily="34" charset="0"/>
              <a:ea typeface="LiHei Pro" panose="020B0500000000000000" pitchFamily="34" charset="-120"/>
              <a:cs typeface="Arial" panose="020B0604020202020204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143000" y="11409580"/>
            <a:ext cx="312562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0" dirty="0">
                <a:solidFill>
                  <a:schemeClr val="bg1"/>
                </a:solidFill>
              </a:rPr>
              <a:t>製作方法與步驟</a:t>
            </a:r>
            <a:endParaRPr lang="en-US" altLang="zh-TW" sz="10000" dirty="0">
              <a:solidFill>
                <a:schemeClr val="bg1"/>
              </a:solidFill>
            </a:endParaRPr>
          </a:p>
          <a:p>
            <a:endParaRPr lang="en-US" altLang="zh-TW" sz="5000" dirty="0">
              <a:solidFill>
                <a:schemeClr val="bg1"/>
              </a:solidFill>
            </a:endParaRPr>
          </a:p>
          <a:p>
            <a:r>
              <a:rPr lang="zh-TW" altLang="zh-TW" sz="5400" b="1" dirty="0">
                <a:solidFill>
                  <a:schemeClr val="bg1"/>
                </a:solidFill>
              </a:rPr>
              <a:t>氣象站</a:t>
            </a:r>
            <a:r>
              <a:rPr lang="zh-TW" altLang="en-US" sz="5400" b="1" dirty="0">
                <a:solidFill>
                  <a:schemeClr val="bg1"/>
                </a:solidFill>
              </a:rPr>
              <a:t>偵測端</a:t>
            </a:r>
            <a:r>
              <a:rPr lang="zh-TW" altLang="zh-TW" sz="5400" b="1" dirty="0">
                <a:solidFill>
                  <a:schemeClr val="bg1"/>
                </a:solidFill>
              </a:rPr>
              <a:t>所選擇的功能有偵測雨滴，懸浮粒子，亮度和溫度濕度以及</a:t>
            </a:r>
            <a:r>
              <a:rPr lang="zh-TW" altLang="en-US" sz="5400" b="1" dirty="0">
                <a:solidFill>
                  <a:schemeClr val="bg1"/>
                </a:solidFill>
              </a:rPr>
              <a:t>聯網</a:t>
            </a:r>
            <a:r>
              <a:rPr lang="zh-TW" altLang="zh-TW" sz="5400" b="1" dirty="0">
                <a:solidFill>
                  <a:schemeClr val="bg1"/>
                </a:solidFill>
              </a:rPr>
              <a:t>可上傳雲端，另外</a:t>
            </a:r>
            <a:r>
              <a:rPr lang="zh-TW" altLang="en-US" sz="5400" b="1" dirty="0">
                <a:solidFill>
                  <a:schemeClr val="bg1"/>
                </a:solidFill>
              </a:rPr>
              <a:t>在顯示端功能有</a:t>
            </a:r>
            <a:r>
              <a:rPr lang="zh-TW" altLang="zh-TW" sz="5400" b="1" dirty="0">
                <a:solidFill>
                  <a:schemeClr val="bg1"/>
                </a:solidFill>
              </a:rPr>
              <a:t>時間模組和</a:t>
            </a:r>
            <a:r>
              <a:rPr lang="zh-TW" altLang="en-US" sz="5400" b="1" dirty="0">
                <a:solidFill>
                  <a:schemeClr val="bg1"/>
                </a:solidFill>
              </a:rPr>
              <a:t>收偵測端數據</a:t>
            </a:r>
            <a:r>
              <a:rPr lang="zh-TW" altLang="zh-TW" sz="5400" b="1" dirty="0">
                <a:solidFill>
                  <a:schemeClr val="bg1"/>
                </a:solidFill>
              </a:rPr>
              <a:t>，使用電腦和</a:t>
            </a:r>
            <a:r>
              <a:rPr lang="zh-TW" altLang="en-US" sz="5400" b="1" dirty="0">
                <a:solidFill>
                  <a:schemeClr val="bg1"/>
                </a:solidFill>
              </a:rPr>
              <a:t>本地端</a:t>
            </a:r>
            <a:r>
              <a:rPr lang="zh-TW" altLang="zh-TW" sz="5400" b="1" dirty="0">
                <a:solidFill>
                  <a:schemeClr val="bg1"/>
                </a:solidFill>
              </a:rPr>
              <a:t>都可觀看數據資料。</a:t>
            </a:r>
            <a:endParaRPr lang="zh-TW" altLang="en-US" sz="5400" dirty="0">
              <a:solidFill>
                <a:schemeClr val="bg1"/>
              </a:solidFill>
            </a:endParaRPr>
          </a:p>
          <a:p>
            <a:endParaRPr lang="zh-TW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向下箭號 2"/>
          <p:cNvSpPr/>
          <p:nvPr/>
        </p:nvSpPr>
        <p:spPr>
          <a:xfrm>
            <a:off x="4572000" y="22666508"/>
            <a:ext cx="2000250" cy="20222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42900" y="20595044"/>
            <a:ext cx="120624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0" dirty="0">
                <a:solidFill>
                  <a:schemeClr val="bg1"/>
                </a:solidFill>
              </a:rPr>
              <a:t>感測器蒐集環境數據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42900" y="25129048"/>
            <a:ext cx="11330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0" dirty="0">
                <a:solidFill>
                  <a:schemeClr val="bg1"/>
                </a:solidFill>
              </a:rPr>
              <a:t>Arduino pro mini</a:t>
            </a:r>
          </a:p>
          <a:p>
            <a:r>
              <a:rPr lang="zh-TW" altLang="en-US" sz="10000" dirty="0">
                <a:solidFill>
                  <a:schemeClr val="bg1"/>
                </a:solidFill>
              </a:rPr>
              <a:t>蒐集感測器數據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42900" y="30876995"/>
            <a:ext cx="156019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0" dirty="0">
                <a:solidFill>
                  <a:schemeClr val="bg1"/>
                </a:solidFill>
              </a:rPr>
              <a:t>Raspberry pi</a:t>
            </a:r>
            <a:r>
              <a:rPr lang="zh-TW" altLang="en-US" sz="9000" dirty="0">
                <a:solidFill>
                  <a:schemeClr val="bg1"/>
                </a:solidFill>
              </a:rPr>
              <a:t>接收數據並儲存 </a:t>
            </a:r>
            <a:endParaRPr lang="en-US" altLang="zh-TW" sz="9000" dirty="0">
              <a:solidFill>
                <a:schemeClr val="bg1"/>
              </a:solidFill>
            </a:endParaRPr>
          </a:p>
          <a:p>
            <a:r>
              <a:rPr lang="zh-TW" altLang="en-US" sz="9000" dirty="0">
                <a:solidFill>
                  <a:schemeClr val="bg1"/>
                </a:solidFill>
              </a:rPr>
              <a:t>另外上傳複製一份數據到雲端</a:t>
            </a:r>
            <a:endParaRPr lang="en-US" altLang="zh-TW" sz="9000" dirty="0">
              <a:solidFill>
                <a:schemeClr val="bg1"/>
              </a:solidFill>
            </a:endParaRPr>
          </a:p>
          <a:p>
            <a:r>
              <a:rPr lang="zh-TW" altLang="en-US" sz="9000" dirty="0">
                <a:solidFill>
                  <a:schemeClr val="bg1"/>
                </a:solidFill>
              </a:rPr>
              <a:t>傳送資料給</a:t>
            </a:r>
            <a:r>
              <a:rPr lang="en-US" altLang="zh-TW" sz="9000" dirty="0">
                <a:solidFill>
                  <a:schemeClr val="bg1"/>
                </a:solidFill>
              </a:rPr>
              <a:t>UNO</a:t>
            </a:r>
            <a:endParaRPr lang="zh-TW" altLang="en-US" sz="9000" dirty="0">
              <a:solidFill>
                <a:schemeClr val="bg1"/>
              </a:solidFill>
            </a:endParaRPr>
          </a:p>
        </p:txBody>
      </p:sp>
      <p:sp>
        <p:nvSpPr>
          <p:cNvPr id="13" name="向下箭號 12"/>
          <p:cNvSpPr/>
          <p:nvPr/>
        </p:nvSpPr>
        <p:spPr>
          <a:xfrm>
            <a:off x="4724400" y="35679868"/>
            <a:ext cx="2000250" cy="20222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>
            <a:off x="4724400" y="28586995"/>
            <a:ext cx="2000250" cy="20222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42900" y="38257716"/>
            <a:ext cx="151980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0" dirty="0">
                <a:solidFill>
                  <a:schemeClr val="bg1"/>
                </a:solidFill>
              </a:rPr>
              <a:t>UNO</a:t>
            </a:r>
            <a:r>
              <a:rPr lang="zh-TW" altLang="en-US" sz="10000" dirty="0">
                <a:solidFill>
                  <a:schemeClr val="bg1"/>
                </a:solidFill>
              </a:rPr>
              <a:t>板將數據呈現在</a:t>
            </a:r>
            <a:r>
              <a:rPr lang="en-US" altLang="zh-TW" sz="10000" dirty="0">
                <a:solidFill>
                  <a:schemeClr val="bg1"/>
                </a:solidFill>
              </a:rPr>
              <a:t>LCD</a:t>
            </a:r>
            <a:r>
              <a:rPr lang="zh-TW" altLang="en-US" sz="10000" dirty="0">
                <a:solidFill>
                  <a:schemeClr val="bg1"/>
                </a:solidFill>
              </a:rPr>
              <a:t>上</a:t>
            </a:r>
            <a:endParaRPr lang="en-US" altLang="zh-TW" sz="10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20065" y="17602750"/>
            <a:ext cx="108356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000" dirty="0">
                <a:solidFill>
                  <a:schemeClr val="bg1"/>
                </a:solidFill>
              </a:rPr>
              <a:t>數據流程圖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15540990" y="17602750"/>
            <a:ext cx="16428720" cy="1634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0" dirty="0">
                <a:solidFill>
                  <a:schemeClr val="bg1"/>
                </a:solidFill>
              </a:rPr>
              <a:t>討論與問題</a:t>
            </a:r>
            <a:endParaRPr lang="en-US" altLang="zh-TW" sz="10000" dirty="0">
              <a:solidFill>
                <a:schemeClr val="bg1"/>
              </a:solidFill>
            </a:endParaRPr>
          </a:p>
          <a:p>
            <a:endParaRPr lang="en-US" altLang="zh-TW" sz="10000" dirty="0">
              <a:solidFill>
                <a:schemeClr val="bg1"/>
              </a:solidFill>
            </a:endParaRPr>
          </a:p>
          <a:p>
            <a:r>
              <a:rPr lang="zh-TW" altLang="en-US" sz="5000" dirty="0">
                <a:solidFill>
                  <a:schemeClr val="bg1"/>
                </a:solidFill>
              </a:rPr>
              <a:t>遭遇到的問題</a:t>
            </a:r>
            <a:r>
              <a:rPr lang="en-US" altLang="zh-TW" sz="5000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zh-TW" sz="5400" dirty="0">
                <a:solidFill>
                  <a:schemeClr val="bg1"/>
                </a:solidFill>
              </a:rPr>
              <a:t>1.</a:t>
            </a:r>
            <a:r>
              <a:rPr lang="zh-TW" altLang="en-US" sz="5400" dirty="0">
                <a:solidFill>
                  <a:schemeClr val="bg1"/>
                </a:solidFill>
              </a:rPr>
              <a:t>電壓限制</a:t>
            </a:r>
            <a:r>
              <a:rPr lang="en-US" altLang="zh-TW" sz="5400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zh-TW" sz="5400" dirty="0">
                <a:solidFill>
                  <a:schemeClr val="bg1"/>
                </a:solidFill>
              </a:rPr>
              <a:t>	</a:t>
            </a:r>
            <a:r>
              <a:rPr lang="zh-TW" altLang="en-US" sz="5400" dirty="0">
                <a:solidFill>
                  <a:schemeClr val="bg1"/>
                </a:solidFill>
              </a:rPr>
              <a:t>無法使用超過</a:t>
            </a:r>
            <a:r>
              <a:rPr lang="en-US" altLang="zh-TW" sz="5400" dirty="0">
                <a:solidFill>
                  <a:schemeClr val="bg1"/>
                </a:solidFill>
              </a:rPr>
              <a:t>9V</a:t>
            </a:r>
            <a:r>
              <a:rPr lang="zh-TW" altLang="en-US" sz="5400" dirty="0">
                <a:solidFill>
                  <a:schemeClr val="bg1"/>
                </a:solidFill>
              </a:rPr>
              <a:t>電源，若超過</a:t>
            </a:r>
            <a:r>
              <a:rPr lang="en-US" altLang="zh-TW" sz="5400" dirty="0">
                <a:solidFill>
                  <a:schemeClr val="bg1"/>
                </a:solidFill>
              </a:rPr>
              <a:t>9V</a:t>
            </a:r>
            <a:r>
              <a:rPr lang="zh-TW" altLang="en-US" sz="5400" dirty="0">
                <a:solidFill>
                  <a:schemeClr val="bg1"/>
                </a:solidFill>
              </a:rPr>
              <a:t>，偵測數據全部亂碼</a:t>
            </a:r>
          </a:p>
          <a:p>
            <a:r>
              <a:rPr lang="en-US" altLang="zh-TW" sz="5400" dirty="0">
                <a:solidFill>
                  <a:schemeClr val="bg1"/>
                </a:solidFill>
              </a:rPr>
              <a:t>2.</a:t>
            </a:r>
            <a:r>
              <a:rPr lang="zh-TW" altLang="en-US" sz="5400" dirty="0">
                <a:solidFill>
                  <a:schemeClr val="bg1"/>
                </a:solidFill>
              </a:rPr>
              <a:t>無線電資料型態轉換</a:t>
            </a:r>
            <a:r>
              <a:rPr lang="en-US" altLang="zh-TW" sz="5400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zh-TW" sz="5400" dirty="0">
                <a:solidFill>
                  <a:schemeClr val="bg1"/>
                </a:solidFill>
              </a:rPr>
              <a:t>	</a:t>
            </a:r>
            <a:r>
              <a:rPr lang="zh-TW" altLang="en-US" sz="5400" dirty="0">
                <a:solidFill>
                  <a:schemeClr val="bg1"/>
                </a:solidFill>
              </a:rPr>
              <a:t>建立字典檔，使</a:t>
            </a:r>
            <a:r>
              <a:rPr lang="en-US" altLang="zh-TW" sz="5400" dirty="0">
                <a:solidFill>
                  <a:schemeClr val="bg1"/>
                </a:solidFill>
              </a:rPr>
              <a:t>ASCII</a:t>
            </a:r>
            <a:r>
              <a:rPr lang="zh-TW" altLang="en-US" sz="5400" dirty="0">
                <a:solidFill>
                  <a:schemeClr val="bg1"/>
                </a:solidFill>
              </a:rPr>
              <a:t>轉換成</a:t>
            </a:r>
            <a:r>
              <a:rPr lang="en-US" altLang="zh-TW" sz="5400" dirty="0">
                <a:solidFill>
                  <a:schemeClr val="bg1"/>
                </a:solidFill>
              </a:rPr>
              <a:t>INT</a:t>
            </a:r>
            <a:r>
              <a:rPr lang="zh-TW" altLang="en-US" sz="5400" dirty="0">
                <a:solidFill>
                  <a:schemeClr val="bg1"/>
                </a:solidFill>
              </a:rPr>
              <a:t>格式</a:t>
            </a:r>
          </a:p>
          <a:p>
            <a:r>
              <a:rPr lang="en-US" altLang="zh-TW" sz="5400" dirty="0">
                <a:solidFill>
                  <a:schemeClr val="bg1"/>
                </a:solidFill>
              </a:rPr>
              <a:t>3.</a:t>
            </a:r>
            <a:r>
              <a:rPr lang="zh-TW" altLang="en-US" sz="5400" dirty="0">
                <a:solidFill>
                  <a:schemeClr val="bg1"/>
                </a:solidFill>
              </a:rPr>
              <a:t>無線電功率不足</a:t>
            </a:r>
            <a:r>
              <a:rPr lang="en-US" altLang="zh-TW" sz="5400" dirty="0">
                <a:solidFill>
                  <a:schemeClr val="bg1"/>
                </a:solidFill>
              </a:rPr>
              <a:t>:</a:t>
            </a:r>
            <a:endParaRPr lang="zh-TW" altLang="en-US" sz="5400" dirty="0">
              <a:solidFill>
                <a:schemeClr val="bg1"/>
              </a:solidFill>
            </a:endParaRPr>
          </a:p>
          <a:p>
            <a:r>
              <a:rPr lang="en-US" altLang="zh-TW" sz="5400" dirty="0">
                <a:solidFill>
                  <a:schemeClr val="bg1"/>
                </a:solidFill>
              </a:rPr>
              <a:t>	</a:t>
            </a:r>
            <a:r>
              <a:rPr lang="zh-TW" altLang="en-US" sz="5400" dirty="0">
                <a:solidFill>
                  <a:schemeClr val="bg1"/>
                </a:solidFill>
              </a:rPr>
              <a:t>無線傳輸範圍不足，但資金不足無法購入更佳的無線電裝置</a:t>
            </a:r>
          </a:p>
          <a:p>
            <a:r>
              <a:rPr lang="en-US" altLang="zh-TW" sz="5400" dirty="0">
                <a:solidFill>
                  <a:schemeClr val="bg1"/>
                </a:solidFill>
              </a:rPr>
              <a:t>4.</a:t>
            </a:r>
            <a:r>
              <a:rPr lang="zh-TW" altLang="en-US" sz="5400" dirty="0">
                <a:solidFill>
                  <a:schemeClr val="bg1"/>
                </a:solidFill>
              </a:rPr>
              <a:t>計時格式</a:t>
            </a:r>
            <a:r>
              <a:rPr lang="en-US" altLang="zh-TW" sz="5400" dirty="0">
                <a:solidFill>
                  <a:schemeClr val="bg1"/>
                </a:solidFill>
              </a:rPr>
              <a:t>:</a:t>
            </a:r>
            <a:endParaRPr lang="zh-TW" altLang="en-US" sz="5400" dirty="0">
              <a:solidFill>
                <a:schemeClr val="bg1"/>
              </a:solidFill>
            </a:endParaRPr>
          </a:p>
          <a:p>
            <a:r>
              <a:rPr lang="en-US" altLang="zh-TW" sz="5400" dirty="0">
                <a:solidFill>
                  <a:schemeClr val="bg1"/>
                </a:solidFill>
              </a:rPr>
              <a:t>	</a:t>
            </a:r>
            <a:r>
              <a:rPr lang="zh-TW" altLang="en-US" sz="5400" dirty="0">
                <a:solidFill>
                  <a:schemeClr val="bg1"/>
                </a:solidFill>
              </a:rPr>
              <a:t>若使用</a:t>
            </a:r>
            <a:r>
              <a:rPr lang="en-US" altLang="zh-TW" sz="5400" dirty="0">
                <a:solidFill>
                  <a:schemeClr val="bg1"/>
                </a:solidFill>
              </a:rPr>
              <a:t>INT</a:t>
            </a:r>
            <a:r>
              <a:rPr lang="zh-TW" altLang="en-US" sz="5400" dirty="0">
                <a:solidFill>
                  <a:schemeClr val="bg1"/>
                </a:solidFill>
              </a:rPr>
              <a:t>格式導致記憶體溢出，改用</a:t>
            </a:r>
            <a:r>
              <a:rPr lang="en-US" altLang="zh-TW" sz="5400" dirty="0">
                <a:solidFill>
                  <a:schemeClr val="bg1"/>
                </a:solidFill>
              </a:rPr>
              <a:t>unsigned long</a:t>
            </a:r>
            <a:r>
              <a:rPr lang="zh-TW" altLang="en-US" sz="5400" dirty="0">
                <a:solidFill>
                  <a:schemeClr val="bg1"/>
                </a:solidFill>
              </a:rPr>
              <a:t>即可正常顯示</a:t>
            </a:r>
          </a:p>
          <a:p>
            <a:r>
              <a:rPr lang="en-US" altLang="zh-TW" sz="5400" dirty="0">
                <a:solidFill>
                  <a:schemeClr val="bg1"/>
                </a:solidFill>
              </a:rPr>
              <a:t>5.</a:t>
            </a:r>
            <a:r>
              <a:rPr lang="zh-TW" altLang="en-US" sz="5400" dirty="0">
                <a:solidFill>
                  <a:schemeClr val="bg1"/>
                </a:solidFill>
              </a:rPr>
              <a:t>溫度濕度以及懸浮微粒精確度</a:t>
            </a:r>
            <a:r>
              <a:rPr lang="en-US" altLang="zh-TW" sz="5400" dirty="0">
                <a:solidFill>
                  <a:schemeClr val="bg1"/>
                </a:solidFill>
              </a:rPr>
              <a:t>:</a:t>
            </a:r>
            <a:endParaRPr lang="zh-TW" altLang="en-US" sz="5400" dirty="0">
              <a:solidFill>
                <a:schemeClr val="bg1"/>
              </a:solidFill>
            </a:endParaRPr>
          </a:p>
          <a:p>
            <a:r>
              <a:rPr lang="en-US" altLang="zh-TW" sz="5400" dirty="0">
                <a:solidFill>
                  <a:schemeClr val="bg1"/>
                </a:solidFill>
              </a:rPr>
              <a:t>	</a:t>
            </a:r>
            <a:r>
              <a:rPr lang="zh-TW" altLang="en-US" sz="5400" dirty="0">
                <a:solidFill>
                  <a:schemeClr val="bg1"/>
                </a:solidFill>
              </a:rPr>
              <a:t>裝置精確度不足，但也因資金問題無法購入更佳的設備</a:t>
            </a:r>
          </a:p>
          <a:p>
            <a:endParaRPr lang="zh-TW" altLang="en-US" sz="5000" dirty="0">
              <a:solidFill>
                <a:schemeClr val="bg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5540990" y="33619440"/>
            <a:ext cx="1393317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0" dirty="0">
                <a:solidFill>
                  <a:schemeClr val="bg1"/>
                </a:solidFill>
              </a:rPr>
              <a:t>結果與應用</a:t>
            </a:r>
            <a:endParaRPr lang="en-US" altLang="zh-TW" sz="10000" dirty="0">
              <a:solidFill>
                <a:schemeClr val="bg1"/>
              </a:solidFill>
            </a:endParaRPr>
          </a:p>
          <a:p>
            <a:br>
              <a:rPr lang="en-US" altLang="zh-TW" sz="10000" dirty="0">
                <a:solidFill>
                  <a:schemeClr val="bg1"/>
                </a:solidFill>
              </a:rPr>
            </a:br>
            <a:endParaRPr lang="zh-TW" altLang="en-US" sz="1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77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1851</TotalTime>
  <Words>259</Words>
  <Application>Microsoft Office PowerPoint</Application>
  <PresentationFormat>自訂</PresentationFormat>
  <Paragraphs>30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LiHei Pro</vt:lpstr>
      <vt:lpstr>新細明體</vt:lpstr>
      <vt:lpstr>Arial</vt:lpstr>
      <vt:lpstr>Calibri</vt:lpstr>
      <vt:lpstr>Calibri Light</vt:lpstr>
      <vt:lpstr>Office Theme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Laptop</dc:creator>
  <cp:lastModifiedBy>Laptop</cp:lastModifiedBy>
  <cp:revision>15</cp:revision>
  <dcterms:created xsi:type="dcterms:W3CDTF">2016-05-06T09:12:23Z</dcterms:created>
  <dcterms:modified xsi:type="dcterms:W3CDTF">2016-05-09T08:20:55Z</dcterms:modified>
</cp:coreProperties>
</file>