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94" r:id="rId4"/>
    <p:sldId id="277" r:id="rId5"/>
    <p:sldId id="278" r:id="rId6"/>
    <p:sldId id="276" r:id="rId7"/>
    <p:sldId id="279" r:id="rId8"/>
    <p:sldId id="280" r:id="rId9"/>
    <p:sldId id="281" r:id="rId10"/>
    <p:sldId id="282" r:id="rId11"/>
    <p:sldId id="283" r:id="rId12"/>
    <p:sldId id="292" r:id="rId13"/>
    <p:sldId id="284" r:id="rId14"/>
    <p:sldId id="289" r:id="rId15"/>
    <p:sldId id="286" r:id="rId16"/>
    <p:sldId id="288" r:id="rId17"/>
    <p:sldId id="290" r:id="rId18"/>
    <p:sldId id="291" r:id="rId19"/>
    <p:sldId id="293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28"/>
  </p:normalViewPr>
  <p:slideViewPr>
    <p:cSldViewPr snapToGrid="0" snapToObjects="1">
      <p:cViewPr varScale="1">
        <p:scale>
          <a:sx n="113" d="100"/>
          <a:sy n="113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Ben: more powerful conclusions interpretation techniques, grow skills, more technical, more accessible, working with a real stakeholder data</a:t>
            </a:r>
          </a:p>
          <a:p>
            <a:endParaRPr lang="en-US" dirty="0"/>
          </a:p>
          <a:p>
            <a:r>
              <a:rPr lang="en-US" dirty="0"/>
              <a:t>Jacob: believing what I come with, increasing confidence in findings, validity, regression, descriptive/inferential, </a:t>
            </a:r>
          </a:p>
          <a:p>
            <a:endParaRPr lang="en-US" dirty="0"/>
          </a:p>
          <a:p>
            <a:r>
              <a:rPr lang="en-US" dirty="0"/>
              <a:t>Harold: making analysis profitable</a:t>
            </a:r>
          </a:p>
          <a:p>
            <a:endParaRPr lang="en-US" dirty="0"/>
          </a:p>
          <a:p>
            <a:r>
              <a:rPr lang="en-US" dirty="0"/>
              <a:t>Nathan: didn't go very deep in 3401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information-exposi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01: Introductions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Monday, January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/>
              <a:t>INFO 3402: Information Expositions</a:t>
            </a:r>
            <a:br>
              <a:rPr lang="en-US"/>
            </a:br>
            <a:r>
              <a:rPr lang="en-US"/>
              <a:t>Professor </a:t>
            </a:r>
            <a:r>
              <a:rPr lang="en-US" dirty="0"/>
              <a:t>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9E61-8CE9-8346-838B-1A31ADDC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Weekly Presentations?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3619-6541-104F-89C7-82076B18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develop students’ communicating skills by summarizing findings and providing peer feedback</a:t>
            </a:r>
          </a:p>
          <a:p>
            <a:endParaRPr lang="en-US" dirty="0"/>
          </a:p>
          <a:p>
            <a:r>
              <a:rPr lang="en-US" dirty="0"/>
              <a:t>Each Friday students should be prepared to present on their Module Assignment’s progress</a:t>
            </a:r>
          </a:p>
          <a:p>
            <a:pPr lvl="1"/>
            <a:r>
              <a:rPr lang="en-US" dirty="0"/>
              <a:t>Yes, even in the first week of a module </a:t>
            </a:r>
            <a:r>
              <a:rPr lang="en-US" dirty="0">
                <a:sym typeface="Wingdings" pitchFamily="2" charset="2"/>
              </a:rPr>
              <a:t> but not this week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Approximately five students will be randomly selected to present their work-in-progress for peer feedback</a:t>
            </a:r>
          </a:p>
          <a:p>
            <a:pPr lvl="1"/>
            <a:r>
              <a:rPr lang="en-US" dirty="0"/>
              <a:t>What is interesting? What is challenging? What are other questions to ask? Alternative data sources or methods?</a:t>
            </a:r>
          </a:p>
          <a:p>
            <a:pPr lvl="1"/>
            <a:endParaRPr lang="en-US" dirty="0"/>
          </a:p>
          <a:p>
            <a:r>
              <a:rPr lang="en-US" dirty="0"/>
              <a:t>We will be following the </a:t>
            </a:r>
            <a:r>
              <a:rPr lang="en-US" dirty="0" err="1"/>
              <a:t>Lerman</a:t>
            </a:r>
            <a:r>
              <a:rPr lang="en-US" dirty="0"/>
              <a:t> “Critical Response Process” for structuring feedback</a:t>
            </a:r>
          </a:p>
          <a:p>
            <a:pPr lvl="1"/>
            <a:r>
              <a:rPr lang="en-US" dirty="0"/>
              <a:t>Artist, Responder, and Facilitator roles</a:t>
            </a:r>
          </a:p>
          <a:p>
            <a:pPr lvl="1"/>
            <a:r>
              <a:rPr lang="en-US" dirty="0"/>
              <a:t>Statements of meaning, artist questions, neutral questions, permission opinions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More details next week</a:t>
            </a:r>
          </a:p>
          <a:p>
            <a:pPr lvl="1"/>
            <a:r>
              <a:rPr lang="en-US" dirty="0"/>
              <a:t>Active and good-faith participation as artist and responder to get full credit for each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6E2B-9C8C-4440-8DE0-9C61B97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8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C919-982B-0544-832F-609AF7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Final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A15-A4F7-6240-A44D-BC2B77A9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is a portfolio piece highlighting a student’s analytical and communicative abilities</a:t>
            </a:r>
          </a:p>
          <a:p>
            <a:endParaRPr lang="en-US" dirty="0"/>
          </a:p>
          <a:p>
            <a:r>
              <a:rPr lang="en-US" dirty="0"/>
              <a:t>Most likely (but not required) to be an extension of an existing Module Assignment</a:t>
            </a:r>
          </a:p>
          <a:p>
            <a:pPr lvl="1"/>
            <a:r>
              <a:rPr lang="en-US" dirty="0"/>
              <a:t>More data, deeper analysis, more detailed/polished write-up</a:t>
            </a:r>
          </a:p>
          <a:p>
            <a:endParaRPr lang="en-US" dirty="0"/>
          </a:p>
          <a:p>
            <a:r>
              <a:rPr lang="en-US" dirty="0"/>
              <a:t>Goal is this write-up could be submitted as a guest blog post, op-ed, short research article,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Proposal due around Spring Break will go through Critical Response Process (10% of final grade)</a:t>
            </a:r>
          </a:p>
          <a:p>
            <a:r>
              <a:rPr lang="en-US" dirty="0"/>
              <a:t>In-class presentations last week of class will also go through Critical Response Process (5% of final grade)</a:t>
            </a:r>
          </a:p>
          <a:p>
            <a:r>
              <a:rPr lang="en-US" dirty="0"/>
              <a:t>Final written version on Medium due Monday, May 7 (20% of final grade)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FB66-745E-6740-A97A-03AC050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1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6C2-F9FD-CD4B-BF4E-8E1CF973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on designing 3402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C4A6-132B-1C41-B108-BD1AEE93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goals for INFO 3402? Topics, professionalization, portfolio, </a:t>
            </a:r>
            <a:r>
              <a:rPr lang="en-US" i="1" dirty="0"/>
              <a:t>etc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you like about INFO 3401 that you would want to continue in INFO 3402? </a:t>
            </a:r>
          </a:p>
          <a:p>
            <a:endParaRPr lang="en-US" dirty="0"/>
          </a:p>
          <a:p>
            <a:r>
              <a:rPr lang="en-US" dirty="0"/>
              <a:t>What are elements of other courses’ designs that should we consider incorporating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0CB0-5F88-954D-9785-61C5844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3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6C4D-7349-044D-99FE-5C332886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data analytic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78CC-AF8F-4541-B2A1-4DB4F380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26" y="1420481"/>
            <a:ext cx="6460860" cy="4572000"/>
          </a:xfrm>
        </p:spPr>
        <p:txBody>
          <a:bodyPr>
            <a:noAutofit/>
          </a:bodyPr>
          <a:lstStyle/>
          <a:p>
            <a:r>
              <a:rPr lang="en-US" i="1" dirty="0"/>
              <a:t>Descriptive</a:t>
            </a:r>
            <a:r>
              <a:rPr lang="en-US" dirty="0"/>
              <a:t>: summarizing measurements without further interpretation</a:t>
            </a:r>
          </a:p>
          <a:p>
            <a:r>
              <a:rPr lang="en-US" i="1" dirty="0"/>
              <a:t>Exploratory</a:t>
            </a:r>
            <a:r>
              <a:rPr lang="en-US" dirty="0"/>
              <a:t>: searching for anomalies, trends, or relationships among variables to generate questions and hypotheses</a:t>
            </a:r>
          </a:p>
          <a:p>
            <a:r>
              <a:rPr lang="en-US" i="1" dirty="0"/>
              <a:t>Inferential</a:t>
            </a:r>
            <a:r>
              <a:rPr lang="en-US" dirty="0"/>
              <a:t>: quantifying whether an observed pattern in a population will hold with new data</a:t>
            </a:r>
          </a:p>
          <a:p>
            <a:r>
              <a:rPr lang="en-US" i="1" dirty="0"/>
              <a:t>Predictive</a:t>
            </a:r>
            <a:r>
              <a:rPr lang="en-US" dirty="0"/>
              <a:t>: testing if some individual-level variables can predict individual-level outcomes</a:t>
            </a:r>
          </a:p>
          <a:p>
            <a:r>
              <a:rPr lang="en-US" i="1" dirty="0"/>
              <a:t>Causal</a:t>
            </a:r>
            <a:r>
              <a:rPr lang="en-US" dirty="0"/>
              <a:t>: identifying a clear magnitude and direction of relationship between variables… on average</a:t>
            </a:r>
          </a:p>
          <a:p>
            <a:r>
              <a:rPr lang="en-US" i="1" dirty="0"/>
              <a:t>Mechanistic</a:t>
            </a:r>
            <a:r>
              <a:rPr lang="en-US" dirty="0"/>
              <a:t>: changing one variable always and exclusively causes a specific effect. Rare outside of engineering.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EE15-7956-594F-8633-611EBE4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14333-DFE9-CA40-97CC-9BE1402E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396"/>
            <a:ext cx="4912426" cy="5669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8AACA-BE91-BA41-BB1A-00F6FE6E1A50}"/>
              </a:ext>
            </a:extLst>
          </p:cNvPr>
          <p:cNvSpPr txBox="1"/>
          <p:nvPr/>
        </p:nvSpPr>
        <p:spPr>
          <a:xfrm>
            <a:off x="4963225" y="6673334"/>
            <a:ext cx="29946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Leek  (2015) </a:t>
            </a:r>
            <a:r>
              <a:rPr lang="en-US" sz="1200" i="1" dirty="0"/>
              <a:t>The Elements of Data Analytic Style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40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9EC0-CEA1-644A-9885-6FC8BEE8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CE36-B36D-4747-BD08-CF7B3304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should be of interest to audience</a:t>
            </a:r>
          </a:p>
          <a:p>
            <a:endParaRPr lang="en-US" dirty="0"/>
          </a:p>
          <a:p>
            <a:r>
              <a:rPr lang="en-US" dirty="0"/>
              <a:t>Question should not already been answered</a:t>
            </a:r>
          </a:p>
          <a:p>
            <a:endParaRPr lang="en-US" dirty="0"/>
          </a:p>
          <a:p>
            <a:r>
              <a:rPr lang="en-US" dirty="0"/>
              <a:t>Question should be plausible</a:t>
            </a:r>
          </a:p>
          <a:p>
            <a:endParaRPr lang="en-US" dirty="0"/>
          </a:p>
          <a:p>
            <a:r>
              <a:rPr lang="en-US" dirty="0"/>
              <a:t>Question should be answerable</a:t>
            </a:r>
          </a:p>
          <a:p>
            <a:endParaRPr lang="en-US" dirty="0"/>
          </a:p>
          <a:p>
            <a:r>
              <a:rPr lang="en-US" dirty="0"/>
              <a:t>Question should be specific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D436-F023-2F4E-8321-01D2400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4FDD5-D25F-0549-8F4A-7BB4DBED6875}"/>
              </a:ext>
            </a:extLst>
          </p:cNvPr>
          <p:cNvSpPr txBox="1"/>
          <p:nvPr/>
        </p:nvSpPr>
        <p:spPr>
          <a:xfrm>
            <a:off x="8930914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458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C9-D98A-0D46-873C-9DF83A5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52F3-4EA5-7641-890E-71CC3E3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A0B0-A58F-4143-BF39-ABE1AE10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420481"/>
            <a:ext cx="6349774" cy="4572000"/>
          </a:xfrm>
        </p:spPr>
        <p:txBody>
          <a:bodyPr/>
          <a:lstStyle/>
          <a:p>
            <a:r>
              <a:rPr lang="en-US" dirty="0"/>
              <a:t>Setting expectations</a:t>
            </a:r>
          </a:p>
          <a:p>
            <a:pPr lvl="1"/>
            <a:r>
              <a:rPr lang="en-US" i="1" dirty="0"/>
              <a:t>A priori</a:t>
            </a:r>
            <a:r>
              <a:rPr lang="en-US" dirty="0"/>
              <a:t> knowledge: what should happen?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Collecting information</a:t>
            </a:r>
          </a:p>
          <a:p>
            <a:pPr lvl="1"/>
            <a:r>
              <a:rPr lang="en-US" dirty="0"/>
              <a:t>Review literature and ask experts about question</a:t>
            </a:r>
          </a:p>
          <a:p>
            <a:pPr lvl="1"/>
            <a:r>
              <a:rPr lang="en-US" dirty="0"/>
              <a:t>Identify and retrieve relevant data</a:t>
            </a:r>
          </a:p>
          <a:p>
            <a:pPr lvl="1"/>
            <a:endParaRPr lang="en-US" dirty="0"/>
          </a:p>
          <a:p>
            <a:r>
              <a:rPr lang="en-US" dirty="0"/>
              <a:t>Revising expectations or fixing data to create a match</a:t>
            </a:r>
          </a:p>
          <a:p>
            <a:pPr lvl="1"/>
            <a:r>
              <a:rPr lang="en-US" dirty="0"/>
              <a:t>Compare expectations and data</a:t>
            </a:r>
          </a:p>
          <a:p>
            <a:pPr lvl="1"/>
            <a:r>
              <a:rPr lang="en-US" dirty="0"/>
              <a:t>Update expectations or find alternative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777D-394E-2C40-AC24-F92E6E28DA5D}"/>
              </a:ext>
            </a:extLst>
          </p:cNvPr>
          <p:cNvSpPr txBox="1"/>
          <p:nvPr/>
        </p:nvSpPr>
        <p:spPr>
          <a:xfrm>
            <a:off x="4089973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43D4-0F96-2D4C-A9E1-885E88E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9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C9-D98A-0D46-873C-9DF83A5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52F3-4EA5-7641-890E-71CC3E3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9236B4-F73C-F44F-84F3-80F57D59D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660"/>
              </p:ext>
            </p:extLst>
          </p:nvPr>
        </p:nvGraphicFramePr>
        <p:xfrm>
          <a:off x="331470" y="1572260"/>
          <a:ext cx="687154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7">
                  <a:extLst>
                    <a:ext uri="{9D8B030D-6E8A-4147-A177-3AD203B41FA5}">
                      <a16:colId xmlns:a16="http://schemas.microsoft.com/office/drawing/2014/main" val="445060034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2457788687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1669980256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334556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Question is of interest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 literature and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Sharpen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are appropriate for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Make exploratory plots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Refine question or collect more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Primary model answers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Fit secondary models, sensitivity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model to include other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Specific and meaningful answer to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Focus on effect sizes,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analysis to provide meaningful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Results are understood and meaningful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Seek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analyses of approach to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099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6F777D-394E-2C40-AC24-F92E6E28DA5D}"/>
              </a:ext>
            </a:extLst>
          </p:cNvPr>
          <p:cNvSpPr txBox="1"/>
          <p:nvPr/>
        </p:nvSpPr>
        <p:spPr>
          <a:xfrm>
            <a:off x="4089973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43D4-0F96-2D4C-A9E1-885E88E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9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9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63BA-AF67-3441-B356-65D9A70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3817-1DAC-2246-9F87-E10B6DF8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Formulate your question </a:t>
            </a:r>
            <a:r>
              <a:rPr lang="en-US" dirty="0">
                <a:sym typeface="Wingdings" pitchFamily="2" charset="2"/>
              </a:rPr>
              <a:t> see “Characteristics of a good question”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Read in your data </a:t>
            </a:r>
            <a:r>
              <a:rPr lang="en-US" dirty="0">
                <a:sym typeface="Wingdings" pitchFamily="2" charset="2"/>
              </a:rPr>
              <a:t> Is it properly formatted? Perform cleanup activities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Check the packaging </a:t>
            </a:r>
            <a:r>
              <a:rPr lang="en-US" dirty="0">
                <a:sym typeface="Wingdings" pitchFamily="2" charset="2"/>
              </a:rPr>
              <a:t> Make sure there are the right number of rows &amp; columns, formats,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Look at the top and bottom of data </a:t>
            </a:r>
            <a:r>
              <a:rPr lang="en-US" dirty="0">
                <a:sym typeface="Wingdings" pitchFamily="2" charset="2"/>
              </a:rPr>
              <a:t> Confirm that all observations are there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Check the “</a:t>
            </a:r>
            <a:r>
              <a:rPr lang="en-US" b="1" dirty="0" err="1"/>
              <a:t>n”s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Identify “landmark” values and to check expectations (number of states,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Validate against an external data source </a:t>
            </a:r>
            <a:r>
              <a:rPr lang="en-US" dirty="0">
                <a:sym typeface="Wingdings" pitchFamily="2" charset="2"/>
              </a:rPr>
              <a:t> Right order of magnitude, expected distribution,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Make a plot </a:t>
            </a:r>
            <a:r>
              <a:rPr lang="en-US" dirty="0">
                <a:sym typeface="Wingdings" pitchFamily="2" charset="2"/>
              </a:rPr>
              <a:t> Checking and creating expectations about the shape of data and appropriate analyses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Try an easy solution </a:t>
            </a:r>
            <a:r>
              <a:rPr lang="en-US" dirty="0">
                <a:sym typeface="Wingdings" pitchFamily="2" charset="2"/>
              </a:rPr>
              <a:t> What is the simplest test for your question?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136C-7190-264E-A55E-D255993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04552-63E4-7A43-B82E-8F066798C0B9}"/>
              </a:ext>
            </a:extLst>
          </p:cNvPr>
          <p:cNvSpPr txBox="1"/>
          <p:nvPr/>
        </p:nvSpPr>
        <p:spPr>
          <a:xfrm>
            <a:off x="8930914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38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DBA-5836-7A44-9524-3AE940AA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 of 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A3EC-91E2-3549-95E6-8612D11C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5" y="1411773"/>
            <a:ext cx="10554574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This is the core goal of this class!</a:t>
            </a:r>
          </a:p>
          <a:p>
            <a:endParaRPr lang="en-US" dirty="0"/>
          </a:p>
          <a:p>
            <a:r>
              <a:rPr lang="en-US" b="1" dirty="0"/>
              <a:t>Audience</a:t>
            </a:r>
            <a:r>
              <a:rPr lang="en-US" dirty="0"/>
              <a:t>: Who cares about your question and results? Why? Do they share your expertise? </a:t>
            </a:r>
          </a:p>
          <a:p>
            <a:endParaRPr lang="en-US" dirty="0"/>
          </a:p>
          <a:p>
            <a:r>
              <a:rPr lang="en-US" b="1" dirty="0"/>
              <a:t>Content</a:t>
            </a:r>
            <a:r>
              <a:rPr lang="en-US" dirty="0"/>
              <a:t>: What is appropriate background? What are your objectives? Breadth </a:t>
            </a:r>
            <a:r>
              <a:rPr lang="en-US" i="1" dirty="0"/>
              <a:t>vs</a:t>
            </a:r>
            <a:r>
              <a:rPr lang="en-US" dirty="0"/>
              <a:t>. depth?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Style</a:t>
            </a:r>
            <a:r>
              <a:rPr lang="en-US" dirty="0"/>
              <a:t>: Formality of venue? Jargon? When to do discussion? </a:t>
            </a:r>
          </a:p>
          <a:p>
            <a:endParaRPr lang="en-US" b="1" dirty="0"/>
          </a:p>
          <a:p>
            <a:r>
              <a:rPr lang="en-US" b="1" dirty="0"/>
              <a:t>Attitude</a:t>
            </a:r>
            <a:r>
              <a:rPr lang="en-US" dirty="0"/>
              <a:t>: What kind of feedback do you want? What actions do you want audience to take?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5DA9E-F725-5244-B130-755DFED6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F9057-F035-634C-ADA1-2C8F3BC4E1AE}"/>
              </a:ext>
            </a:extLst>
          </p:cNvPr>
          <p:cNvSpPr txBox="1"/>
          <p:nvPr/>
        </p:nvSpPr>
        <p:spPr>
          <a:xfrm>
            <a:off x="8930914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606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0709-711E-8647-A7D7-03A70A30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D06-F7EF-8F4E-891E-4DEAE6F1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Blogging platform developed by Evan Williams (Twitter co-founder), launched in 2012</a:t>
            </a:r>
          </a:p>
          <a:p>
            <a:endParaRPr lang="en-US" dirty="0"/>
          </a:p>
          <a:p>
            <a:r>
              <a:rPr lang="en-US" dirty="0"/>
              <a:t>WYSIWYG interface like WordPress, upvoting like Reddit, tags like Instagram/Tumblr</a:t>
            </a:r>
          </a:p>
          <a:p>
            <a:endParaRPr lang="en-US" dirty="0"/>
          </a:p>
          <a:p>
            <a:r>
              <a:rPr lang="en-US" dirty="0"/>
              <a:t>Create account using email, can also be connected with Facebook, Twitter, Google accounts</a:t>
            </a:r>
          </a:p>
          <a:p>
            <a:pPr lvl="1"/>
            <a:r>
              <a:rPr lang="en-US" dirty="0"/>
              <a:t>No need to purchase membership</a:t>
            </a:r>
          </a:p>
          <a:p>
            <a:endParaRPr lang="en-US" dirty="0"/>
          </a:p>
          <a:p>
            <a:r>
              <a:rPr lang="en-US" dirty="0"/>
              <a:t>Your posts will be submitted to the Information Expositions publication</a:t>
            </a:r>
          </a:p>
          <a:p>
            <a:pPr lvl="1"/>
            <a:r>
              <a:rPr lang="en-US" dirty="0">
                <a:hlinkClick r:id="rId2"/>
              </a:rPr>
              <a:t>https://medium.com/information-expositions/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F496-EE7A-224A-897E-FB660E45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11:05: Introductions</a:t>
            </a:r>
          </a:p>
          <a:p>
            <a:r>
              <a:rPr lang="en-US" dirty="0"/>
              <a:t>11:05 – 11:20: Syllabus overview</a:t>
            </a:r>
          </a:p>
          <a:p>
            <a:r>
              <a:rPr lang="en-US" dirty="0"/>
              <a:t>11:20– 11:40: Exploratory data analysis</a:t>
            </a:r>
          </a:p>
          <a:p>
            <a:r>
              <a:rPr lang="en-US" dirty="0"/>
              <a:t>11:40 – 11:50: Using Medium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Wednesday</a:t>
            </a:r>
            <a:r>
              <a:rPr lang="en-US" dirty="0"/>
              <a:t>: Finding datasets in the wild, routines using </a:t>
            </a:r>
            <a:r>
              <a:rPr lang="en-US" dirty="0" err="1"/>
              <a:t>Jupyter</a:t>
            </a:r>
            <a:r>
              <a:rPr lang="en-US" dirty="0"/>
              <a:t> for EDA, more Medium if necessary</a:t>
            </a:r>
          </a:p>
          <a:p>
            <a:pPr lvl="1"/>
            <a:r>
              <a:rPr lang="en-US" dirty="0"/>
              <a:t>Come to class with a list of datasets or a new dataset you haven’t used before</a:t>
            </a:r>
          </a:p>
          <a:p>
            <a:endParaRPr lang="en-US" dirty="0"/>
          </a:p>
          <a:p>
            <a:r>
              <a:rPr lang="en-US" b="1" dirty="0"/>
              <a:t>Friday</a:t>
            </a:r>
            <a:r>
              <a:rPr lang="en-US" dirty="0"/>
              <a:t>: Out-of-town (no Weekly Presentation)</a:t>
            </a:r>
          </a:p>
          <a:p>
            <a:pPr lvl="1"/>
            <a:r>
              <a:rPr lang="en-US" dirty="0"/>
              <a:t>Aaron Jiang (INFO Ph.D. student) will be sharing his work on “Classifying Post-mortem Content on Social Media”</a:t>
            </a:r>
          </a:p>
          <a:p>
            <a:pPr lvl="1"/>
            <a:r>
              <a:rPr lang="en-US" dirty="0"/>
              <a:t>Read paper before Friday, Aaron will share history of challenges with getting this paper published</a:t>
            </a:r>
          </a:p>
          <a:p>
            <a:endParaRPr lang="en-US" dirty="0"/>
          </a:p>
          <a:p>
            <a:r>
              <a:rPr lang="en-US" dirty="0"/>
              <a:t>Readings (for this and next week) </a:t>
            </a:r>
            <a:r>
              <a:rPr lang="en-US" dirty="0">
                <a:sym typeface="Wingdings" pitchFamily="2" charset="2"/>
              </a:rPr>
              <a:t> On Canvas</a:t>
            </a:r>
            <a:endParaRPr lang="en-US" dirty="0"/>
          </a:p>
          <a:p>
            <a:pPr lvl="1"/>
            <a:r>
              <a:rPr lang="en-US" dirty="0"/>
              <a:t>Chapter 2 of Leek, </a:t>
            </a:r>
            <a:r>
              <a:rPr lang="en-US" i="1" dirty="0"/>
              <a:t>Elements of Data Analytic Style</a:t>
            </a:r>
            <a:endParaRPr lang="en-US" dirty="0"/>
          </a:p>
          <a:p>
            <a:pPr lvl="1"/>
            <a:r>
              <a:rPr lang="en-US" dirty="0"/>
              <a:t>Chapters 1-4, 10 of Peng &amp; Matsui,</a:t>
            </a:r>
            <a:r>
              <a:rPr lang="en-US" i="1" dirty="0"/>
              <a:t> The Art of Data Science</a:t>
            </a:r>
            <a:endParaRPr lang="en-US" dirty="0"/>
          </a:p>
          <a:p>
            <a:pPr lvl="1"/>
            <a:r>
              <a:rPr lang="en-US" dirty="0" err="1"/>
              <a:t>Lerman</a:t>
            </a:r>
            <a:r>
              <a:rPr lang="en-US" dirty="0"/>
              <a:t> &amp; </a:t>
            </a:r>
            <a:r>
              <a:rPr lang="en-US" dirty="0" err="1"/>
              <a:t>Borstel</a:t>
            </a:r>
            <a:r>
              <a:rPr lang="en-US" dirty="0"/>
              <a:t>, </a:t>
            </a:r>
            <a:r>
              <a:rPr lang="en-US" i="1" dirty="0"/>
              <a:t>Critical Response Process</a:t>
            </a:r>
          </a:p>
          <a:p>
            <a:pPr lvl="1"/>
            <a:endParaRPr lang="en-US" i="1" dirty="0"/>
          </a:p>
          <a:p>
            <a:r>
              <a:rPr lang="en-US" dirty="0"/>
              <a:t>Other documentation, tutorials, and resources available 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3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FAE-BDA2-8A4F-A9FD-EB344C3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2587-2FB5-9148-A7D7-723CC8C6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stage, most of us have (probably) had a few classes together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Most unexpected thing that happened over break</a:t>
            </a:r>
          </a:p>
          <a:p>
            <a:r>
              <a:rPr lang="en-US" dirty="0"/>
              <a:t>One thing you’re looking forward to in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12D7-856D-6342-9DF2-7ABE4F8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453C-3A9A-B245-A2FC-4F7DB366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9AF9-A925-C24C-800B-7437492E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Mastering seven fundamental data analysis techniques</a:t>
            </a:r>
          </a:p>
          <a:p>
            <a:r>
              <a:rPr lang="en-US" dirty="0"/>
              <a:t>Improve confidence in collecting and reshaping data</a:t>
            </a:r>
          </a:p>
          <a:p>
            <a:r>
              <a:rPr lang="en-US" dirty="0"/>
              <a:t>Identify interesting questions within found data</a:t>
            </a:r>
          </a:p>
          <a:p>
            <a:r>
              <a:rPr lang="en-US" dirty="0"/>
              <a:t>Use persuasion and storytelling strategies to communicate findings</a:t>
            </a:r>
          </a:p>
          <a:p>
            <a:r>
              <a:rPr lang="en-US" dirty="0"/>
              <a:t>Think critically about the opportunities and limitations of data</a:t>
            </a:r>
          </a:p>
          <a:p>
            <a:endParaRPr lang="en-US" dirty="0"/>
          </a:p>
          <a:p>
            <a:r>
              <a:rPr lang="en-US" dirty="0"/>
              <a:t>The design of this course is heavily influenced by data journalism courses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6458-7CCB-EE40-962F-B04233F0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9FDC-79E1-864B-8401-83868C24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fundamental data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5556-2CC6-1541-BB2C-62CCA3B0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two-week modules</a:t>
            </a:r>
          </a:p>
          <a:p>
            <a:endParaRPr lang="en-US" i="1" dirty="0"/>
          </a:p>
          <a:p>
            <a:r>
              <a:rPr lang="en-US" i="1" dirty="0"/>
              <a:t>Exploring</a:t>
            </a:r>
            <a:r>
              <a:rPr lang="en-US" dirty="0"/>
              <a:t> an existing data set</a:t>
            </a:r>
          </a:p>
          <a:p>
            <a:r>
              <a:rPr lang="en-US" i="1" dirty="0"/>
              <a:t>Retrieving</a:t>
            </a:r>
            <a:r>
              <a:rPr lang="en-US" dirty="0"/>
              <a:t> new data from the web</a:t>
            </a:r>
          </a:p>
          <a:p>
            <a:r>
              <a:rPr lang="en-US" i="1" dirty="0"/>
              <a:t>Cleaning</a:t>
            </a:r>
            <a:r>
              <a:rPr lang="en-US" dirty="0"/>
              <a:t> data into tidier formats</a:t>
            </a:r>
          </a:p>
          <a:p>
            <a:r>
              <a:rPr lang="en-US" i="1" dirty="0"/>
              <a:t>Combining</a:t>
            </a:r>
            <a:r>
              <a:rPr lang="en-US" dirty="0"/>
              <a:t> different data sets together</a:t>
            </a:r>
          </a:p>
          <a:p>
            <a:r>
              <a:rPr lang="en-US" i="1" dirty="0"/>
              <a:t>Aggregating</a:t>
            </a:r>
            <a:r>
              <a:rPr lang="en-US" dirty="0"/>
              <a:t> data into summaries</a:t>
            </a:r>
          </a:p>
          <a:p>
            <a:r>
              <a:rPr lang="en-US" i="1" dirty="0"/>
              <a:t>Inferring</a:t>
            </a:r>
            <a:r>
              <a:rPr lang="en-US" dirty="0"/>
              <a:t> patterns in the data</a:t>
            </a:r>
          </a:p>
          <a:p>
            <a:r>
              <a:rPr lang="en-US" i="1" dirty="0"/>
              <a:t>Extrapolating</a:t>
            </a:r>
            <a:r>
              <a:rPr lang="en-US" dirty="0"/>
              <a:t> findings to new data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4391-AB8A-C74F-8491-BA8E3A25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4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F89B-3ACF-C044-9E93-A105B68C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11AFC-58B4-FF43-AE7D-64551C86A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475" y="1420813"/>
            <a:ext cx="7663050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F894-C304-0241-98F7-D885E5FC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864F-8760-194A-B0CD-3CDED512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48E8-0938-C640-ABCA-7781569B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week of each module will be a “</a:t>
            </a:r>
            <a:r>
              <a:rPr lang="en-US" b="1" dirty="0"/>
              <a:t>show</a:t>
            </a:r>
            <a:r>
              <a:rPr lang="en-US" dirty="0"/>
              <a:t>” week </a:t>
            </a:r>
            <a:r>
              <a:rPr lang="en-US" dirty="0">
                <a:sym typeface="Wingdings" pitchFamily="2" charset="2"/>
              </a:rPr>
              <a:t> reviewing a fundamental data analysis technique</a:t>
            </a:r>
          </a:p>
          <a:p>
            <a:pPr lvl="1"/>
            <a:r>
              <a:rPr lang="en-US" dirty="0">
                <a:sym typeface="Wingdings" pitchFamily="2" charset="2"/>
              </a:rPr>
              <a:t>Exploratory data analysis, data scraping, missing data, joins, </a:t>
            </a:r>
            <a:r>
              <a:rPr lang="en-US" dirty="0" err="1">
                <a:sym typeface="Wingdings" pitchFamily="2" charset="2"/>
              </a:rPr>
              <a:t>groupby</a:t>
            </a:r>
            <a:r>
              <a:rPr lang="en-US" dirty="0">
                <a:sym typeface="Wingdings" pitchFamily="2" charset="2"/>
              </a:rPr>
              <a:t>, regression, forecasting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week of each module will be a “</a:t>
            </a:r>
            <a:r>
              <a:rPr lang="en-US" b="1" dirty="0"/>
              <a:t>tell</a:t>
            </a:r>
            <a:r>
              <a:rPr lang="en-US" dirty="0"/>
              <a:t>” week </a:t>
            </a:r>
            <a:r>
              <a:rPr lang="en-US" dirty="0">
                <a:sym typeface="Wingdings" pitchFamily="2" charset="2"/>
              </a:rPr>
              <a:t> connecting technique to larger social implications</a:t>
            </a:r>
          </a:p>
          <a:p>
            <a:pPr lvl="1"/>
            <a:r>
              <a:rPr lang="en-US" dirty="0">
                <a:sym typeface="Wingdings" pitchFamily="2" charset="2"/>
              </a:rPr>
              <a:t>Bullshit &amp; validity, data ethics, imputation, deanonymization, persuasion, counterfactuals, fallacies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01190-921E-1340-8B0F-E052113B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D802-490B-074C-8221-9F1C7E2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6C80-3363-F14C-83DA-85A8EF10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Assignments (35% of final grade)</a:t>
            </a:r>
          </a:p>
          <a:p>
            <a:pPr lvl="1"/>
            <a:r>
              <a:rPr lang="en-US" dirty="0"/>
              <a:t>5% per Module Assignments x 7 modules</a:t>
            </a:r>
          </a:p>
          <a:p>
            <a:endParaRPr lang="en-US" dirty="0"/>
          </a:p>
          <a:p>
            <a:r>
              <a:rPr lang="en-US" dirty="0"/>
              <a:t>Weekly Presentations (30% of final grade) </a:t>
            </a:r>
          </a:p>
          <a:p>
            <a:pPr lvl="1"/>
            <a:r>
              <a:rPr lang="en-US" dirty="0"/>
              <a:t>2% per week x 15 weeks</a:t>
            </a:r>
          </a:p>
          <a:p>
            <a:endParaRPr lang="en-US" dirty="0"/>
          </a:p>
          <a:p>
            <a:r>
              <a:rPr lang="en-US" dirty="0"/>
              <a:t>Final Project (35% of final grade)</a:t>
            </a:r>
          </a:p>
          <a:p>
            <a:pPr lvl="1"/>
            <a:r>
              <a:rPr lang="en-US" dirty="0"/>
              <a:t>10% for mid-term </a:t>
            </a:r>
            <a:r>
              <a:rPr lang="en-US" dirty="0" err="1"/>
              <a:t>prorposal</a:t>
            </a:r>
            <a:endParaRPr lang="en-US" dirty="0"/>
          </a:p>
          <a:p>
            <a:pPr lvl="1"/>
            <a:r>
              <a:rPr lang="en-US" dirty="0"/>
              <a:t>5% for final presentation</a:t>
            </a:r>
          </a:p>
          <a:p>
            <a:pPr lvl="1"/>
            <a:r>
              <a:rPr lang="en-US" dirty="0"/>
              <a:t>20% for final write-up 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D3E8-8361-D84D-914C-337B22C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3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694D-BD51-6448-86A4-32AEE03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Module Assignments?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0C79-6954-8840-ABC5-5950A347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develop students’ skill and confidence using written communication to share the findings of quantitative data analyses to a general audience</a:t>
            </a:r>
          </a:p>
          <a:p>
            <a:endParaRPr lang="en-US" dirty="0"/>
          </a:p>
          <a:p>
            <a:r>
              <a:rPr lang="en-US" dirty="0"/>
              <a:t>A &gt;750-word write-up posted to class publication on Medium</a:t>
            </a:r>
          </a:p>
          <a:p>
            <a:pPr lvl="1"/>
            <a:r>
              <a:rPr lang="en-US" dirty="0"/>
              <a:t>A “show” module assignment could be a tutorial demonstrating how you applied a technique</a:t>
            </a:r>
          </a:p>
          <a:p>
            <a:pPr lvl="1"/>
            <a:r>
              <a:rPr lang="en-US" dirty="0"/>
              <a:t>A “tell” module assignment could be a report explaining the findings from a data analysis</a:t>
            </a:r>
          </a:p>
          <a:p>
            <a:endParaRPr lang="en-US" dirty="0"/>
          </a:p>
          <a:p>
            <a:r>
              <a:rPr lang="en-US" dirty="0"/>
              <a:t>We will be doing </a:t>
            </a: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dirty="0"/>
              <a:t>of data analysis and writing in this class</a:t>
            </a:r>
          </a:p>
          <a:p>
            <a:pPr lvl="1"/>
            <a:r>
              <a:rPr lang="en-US" dirty="0"/>
              <a:t>You will be finding new datasets each module, identifying interesting questions, applying new techniques, </a:t>
            </a:r>
            <a:r>
              <a:rPr lang="en-US" i="1" dirty="0"/>
              <a:t>etc.</a:t>
            </a:r>
            <a:endParaRPr lang="en-US" dirty="0"/>
          </a:p>
          <a:p>
            <a:pPr lvl="1"/>
            <a:r>
              <a:rPr lang="en-US" dirty="0"/>
              <a:t>Most critically, you will be </a:t>
            </a:r>
            <a:r>
              <a:rPr lang="en-US" i="1" dirty="0"/>
              <a:t>communicating</a:t>
            </a:r>
            <a:r>
              <a:rPr lang="en-US" dirty="0"/>
              <a:t> about these methods and results to a general audience on Medium </a:t>
            </a:r>
          </a:p>
          <a:p>
            <a:pPr lvl="1"/>
            <a:endParaRPr lang="en-US" dirty="0"/>
          </a:p>
          <a:p>
            <a:r>
              <a:rPr lang="en-US" dirty="0"/>
              <a:t>Due the Monday after the close of a module at 10:59am as a Medium 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6353F-AEFC-9446-B3B6-0AAF2F7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1121</TotalTime>
  <Words>1575</Words>
  <Application>Microsoft Macintosh PowerPoint</Application>
  <PresentationFormat>Widescreen</PresentationFormat>
  <Paragraphs>222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Quotable</vt:lpstr>
      <vt:lpstr>Class 01: Introductions Monday, January 14</vt:lpstr>
      <vt:lpstr>Agenda</vt:lpstr>
      <vt:lpstr>Introductions</vt:lpstr>
      <vt:lpstr>Learning objectives</vt:lpstr>
      <vt:lpstr>Seven fundamental data analysis techniques</vt:lpstr>
      <vt:lpstr>Course overview</vt:lpstr>
      <vt:lpstr>Show and tell cycles</vt:lpstr>
      <vt:lpstr>Evaluation</vt:lpstr>
      <vt:lpstr>What are Module Assignments?</vt:lpstr>
      <vt:lpstr>What are Weekly Presentations?</vt:lpstr>
      <vt:lpstr>What is the Final Project?</vt:lpstr>
      <vt:lpstr>Input on designing 3402</vt:lpstr>
      <vt:lpstr>Defining a data analytic question</vt:lpstr>
      <vt:lpstr>Characteristics of a good question</vt:lpstr>
      <vt:lpstr>Epicycles of Analysis</vt:lpstr>
      <vt:lpstr>Epicycles of Analysis</vt:lpstr>
      <vt:lpstr>Exploratory data analysis checklist</vt:lpstr>
      <vt:lpstr>Communicating results of an analysis</vt:lpstr>
      <vt:lpstr>Using Medium</vt:lpstr>
      <vt:lpstr>Next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62</cp:revision>
  <dcterms:created xsi:type="dcterms:W3CDTF">2016-08-24T14:48:58Z</dcterms:created>
  <dcterms:modified xsi:type="dcterms:W3CDTF">2019-01-27T23:20:49Z</dcterms:modified>
</cp:coreProperties>
</file>