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89" r:id="rId4"/>
    <p:sldId id="288" r:id="rId5"/>
    <p:sldId id="296" r:id="rId6"/>
    <p:sldId id="297" r:id="rId7"/>
    <p:sldId id="298" r:id="rId8"/>
    <p:sldId id="290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28"/>
  </p:normalViewPr>
  <p:slideViewPr>
    <p:cSldViewPr snapToGrid="0" snapToObjects="1">
      <p:cViewPr varScale="1">
        <p:scale>
          <a:sx n="113" d="100"/>
          <a:sy n="113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02: EDA and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Wednesday, January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/>
              <a:t>INFO 3402: Information Expositions</a:t>
            </a:r>
            <a:br>
              <a:rPr lang="en-US"/>
            </a:br>
            <a:r>
              <a:rPr lang="en-US"/>
              <a:t>Professor </a:t>
            </a:r>
            <a:r>
              <a:rPr lang="en-US" dirty="0"/>
              <a:t>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Introduce your dataset and question</a:t>
            </a:r>
          </a:p>
          <a:p>
            <a:r>
              <a:rPr lang="en-US" dirty="0"/>
              <a:t>11:05 – 11:40 </a:t>
            </a:r>
            <a:r>
              <a:rPr lang="en-US" dirty="0">
                <a:sym typeface="Wingdings" pitchFamily="2" charset="2"/>
              </a:rPr>
              <a:t> Load your dataset up into </a:t>
            </a:r>
            <a:r>
              <a:rPr lang="en-US" dirty="0" err="1">
                <a:sym typeface="Wingdings" pitchFamily="2" charset="2"/>
              </a:rPr>
              <a:t>Jupyter</a:t>
            </a:r>
            <a:r>
              <a:rPr lang="en-US" dirty="0">
                <a:sym typeface="Wingdings" pitchFamily="2" charset="2"/>
              </a:rPr>
              <a:t> and run through EDA checklist</a:t>
            </a:r>
          </a:p>
          <a:p>
            <a:r>
              <a:rPr lang="en-US" dirty="0">
                <a:sym typeface="Wingdings" pitchFamily="2" charset="2"/>
              </a:rPr>
              <a:t>11:40 – 11:50  Recap and review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9EC0-CEA1-644A-9885-6FC8BEE8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CE36-B36D-4747-BD08-CF7B3304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should be of interest to audience</a:t>
            </a:r>
          </a:p>
          <a:p>
            <a:endParaRPr lang="en-US" dirty="0"/>
          </a:p>
          <a:p>
            <a:r>
              <a:rPr lang="en-US" dirty="0"/>
              <a:t>Question should not already been answered</a:t>
            </a:r>
          </a:p>
          <a:p>
            <a:endParaRPr lang="en-US" dirty="0"/>
          </a:p>
          <a:p>
            <a:r>
              <a:rPr lang="en-US" dirty="0"/>
              <a:t>Question should be plausible</a:t>
            </a:r>
          </a:p>
          <a:p>
            <a:endParaRPr lang="en-US" dirty="0"/>
          </a:p>
          <a:p>
            <a:r>
              <a:rPr lang="en-US" dirty="0"/>
              <a:t>Question should be answerable</a:t>
            </a:r>
          </a:p>
          <a:p>
            <a:endParaRPr lang="en-US" dirty="0"/>
          </a:p>
          <a:p>
            <a:r>
              <a:rPr lang="en-US" dirty="0"/>
              <a:t>Question should be specific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D436-F023-2F4E-8321-01D2400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4FDD5-D25F-0549-8F4A-7BB4DBED6875}"/>
              </a:ext>
            </a:extLst>
          </p:cNvPr>
          <p:cNvSpPr txBox="1"/>
          <p:nvPr/>
        </p:nvSpPr>
        <p:spPr>
          <a:xfrm>
            <a:off x="8930914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45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C9-D98A-0D46-873C-9DF83A5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52F3-4EA5-7641-890E-71CC3E3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9236B4-F73C-F44F-84F3-80F57D59D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660"/>
              </p:ext>
            </p:extLst>
          </p:nvPr>
        </p:nvGraphicFramePr>
        <p:xfrm>
          <a:off x="331470" y="1572260"/>
          <a:ext cx="687154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7">
                  <a:extLst>
                    <a:ext uri="{9D8B030D-6E8A-4147-A177-3AD203B41FA5}">
                      <a16:colId xmlns:a16="http://schemas.microsoft.com/office/drawing/2014/main" val="445060034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2457788687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1669980256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334556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Question is of interest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 literature and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Sharpen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are appropriate for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Make exploratory plots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Refine question or collect more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Primary model answers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Fit secondary models, sensitivity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model to include other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Specific and meaningful answer to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Focus on effect sizes,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analysis to provide meaningful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Results are understood and meaningful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Seek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analyses of approach to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099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6F777D-394E-2C40-AC24-F92E6E28DA5D}"/>
              </a:ext>
            </a:extLst>
          </p:cNvPr>
          <p:cNvSpPr txBox="1"/>
          <p:nvPr/>
        </p:nvSpPr>
        <p:spPr>
          <a:xfrm>
            <a:off x="4089973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43D4-0F96-2D4C-A9E1-885E88E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9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B34A-304E-6642-9586-D237E817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4D18-1A74-084C-A0EE-7E7803E3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data set?</a:t>
            </a:r>
          </a:p>
          <a:p>
            <a:endParaRPr lang="en-US" dirty="0"/>
          </a:p>
          <a:p>
            <a:r>
              <a:rPr lang="en-US" dirty="0"/>
              <a:t>Where did it originally come from?</a:t>
            </a:r>
          </a:p>
          <a:p>
            <a:endParaRPr lang="en-US" dirty="0"/>
          </a:p>
          <a:p>
            <a:r>
              <a:rPr lang="en-US" dirty="0"/>
              <a:t>How is the data shaped?</a:t>
            </a:r>
          </a:p>
          <a:p>
            <a:endParaRPr lang="en-US" dirty="0"/>
          </a:p>
          <a:p>
            <a:r>
              <a:rPr lang="en-US" dirty="0"/>
              <a:t>Why do you want to analyze this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1227-ECAE-524F-A82F-FCBA3A60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79DF-9619-624D-BDDC-D21B923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C6F6-B943-A148-932F-BB699F65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data set?</a:t>
            </a:r>
          </a:p>
          <a:p>
            <a:pPr lvl="1"/>
            <a:r>
              <a:rPr lang="en-US" dirty="0"/>
              <a:t>House Office Expenditure Data for Q3 of 2018</a:t>
            </a:r>
          </a:p>
          <a:p>
            <a:endParaRPr lang="en-US" dirty="0"/>
          </a:p>
          <a:p>
            <a:r>
              <a:rPr lang="en-US" dirty="0"/>
              <a:t>Where did it originally come from?</a:t>
            </a:r>
          </a:p>
          <a:p>
            <a:pPr lvl="1"/>
            <a:r>
              <a:rPr lang="en-US" dirty="0"/>
              <a:t>House of Representatives, but cleaned up and standardized by the Sunlight Foundation/ProPublica</a:t>
            </a:r>
          </a:p>
          <a:p>
            <a:endParaRPr lang="en-US" dirty="0"/>
          </a:p>
          <a:p>
            <a:r>
              <a:rPr lang="en-US" dirty="0"/>
              <a:t>How is the data shaped?</a:t>
            </a:r>
          </a:p>
          <a:p>
            <a:pPr lvl="1"/>
            <a:r>
              <a:rPr lang="en-US" dirty="0"/>
              <a:t>1 file, 17.7MB, </a:t>
            </a:r>
          </a:p>
          <a:p>
            <a:endParaRPr lang="en-US" dirty="0"/>
          </a:p>
          <a:p>
            <a:r>
              <a:rPr lang="en-US" dirty="0"/>
              <a:t>Why do you want to analyze this data?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F7DA-6733-C746-B675-C1597CF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6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3DA-CDFC-8049-8CC7-0162E10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Housecleaning and launch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88E3-E694-B445-8151-55556786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it’s been a while since you’ve launched </a:t>
            </a:r>
            <a:r>
              <a:rPr lang="en-US" dirty="0" err="1"/>
              <a:t>Jupyter</a:t>
            </a:r>
            <a:r>
              <a:rPr lang="en-US" dirty="0"/>
              <a:t>/Anaconda </a:t>
            </a:r>
            <a:r>
              <a:rPr lang="en-US" dirty="0">
                <a:sym typeface="Wingdings" pitchFamily="2" charset="2"/>
              </a:rPr>
              <a:t> it’s time to update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r>
              <a:rPr lang="en-US" dirty="0"/>
              <a:t>Create a directory where you will keep all your notebooks and data for this class</a:t>
            </a:r>
          </a:p>
          <a:p>
            <a:r>
              <a:rPr lang="en-US" dirty="0"/>
              <a:t>After downloads and installation, launch </a:t>
            </a:r>
            <a:r>
              <a:rPr lang="en-US" dirty="0" err="1"/>
              <a:t>Jupyter</a:t>
            </a:r>
            <a:r>
              <a:rPr lang="en-US" dirty="0"/>
              <a:t>, start a new notebook and load your data with pandas</a:t>
            </a:r>
          </a:p>
          <a:p>
            <a:endParaRPr lang="en-US" dirty="0"/>
          </a:p>
          <a:p>
            <a:r>
              <a:rPr lang="en-US" dirty="0"/>
              <a:t>Write down your question/hypothesis at the top of the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BAA0-A876-C44B-B942-B99FD8BE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CC796-8D89-D944-AA76-69BCBF351BFA}"/>
              </a:ext>
            </a:extLst>
          </p:cNvPr>
          <p:cNvSpPr txBox="1"/>
          <p:nvPr/>
        </p:nvSpPr>
        <p:spPr>
          <a:xfrm>
            <a:off x="2190045" y="2750671"/>
            <a:ext cx="7315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$ </a:t>
            </a:r>
            <a:r>
              <a:rPr lang="en-US" sz="2400" dirty="0" err="1">
                <a:latin typeface="Courier" pitchFamily="2" charset="0"/>
              </a:rPr>
              <a:t>conda</a:t>
            </a:r>
            <a:r>
              <a:rPr lang="en-US" sz="2400" dirty="0">
                <a:latin typeface="Courier" pitchFamily="2" charset="0"/>
              </a:rPr>
              <a:t> update --all</a:t>
            </a:r>
          </a:p>
        </p:txBody>
      </p:sp>
    </p:spTree>
    <p:extLst>
      <p:ext uri="{BB962C8B-B14F-4D97-AF65-F5344CB8AC3E}">
        <p14:creationId xmlns:p14="http://schemas.microsoft.com/office/powerpoint/2010/main" val="211759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63BA-AF67-3441-B356-65D9A70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3817-1DAC-2246-9F87-E10B6DF8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Formulate your question </a:t>
            </a:r>
            <a:r>
              <a:rPr lang="en-US" dirty="0">
                <a:sym typeface="Wingdings" pitchFamily="2" charset="2"/>
              </a:rPr>
              <a:t> see “Characteristics of a good question”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Read in your data </a:t>
            </a:r>
            <a:r>
              <a:rPr lang="en-US" dirty="0">
                <a:sym typeface="Wingdings" pitchFamily="2" charset="2"/>
              </a:rPr>
              <a:t> Is it properly formatted? Perform cleanup activities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Check the packaging </a:t>
            </a:r>
            <a:r>
              <a:rPr lang="en-US" dirty="0">
                <a:sym typeface="Wingdings" pitchFamily="2" charset="2"/>
              </a:rPr>
              <a:t> Make sure there are the right number of rows &amp; columns, formats,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Look at the top and bottom of data </a:t>
            </a:r>
            <a:r>
              <a:rPr lang="en-US" dirty="0">
                <a:sym typeface="Wingdings" pitchFamily="2" charset="2"/>
              </a:rPr>
              <a:t> Confirm that all observations are there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Check the “</a:t>
            </a:r>
            <a:r>
              <a:rPr lang="en-US" b="1" dirty="0" err="1"/>
              <a:t>n”s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Identify “landmark” values and to check expectations (number of states,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Validate against an external data source </a:t>
            </a:r>
            <a:r>
              <a:rPr lang="en-US" dirty="0">
                <a:sym typeface="Wingdings" pitchFamily="2" charset="2"/>
              </a:rPr>
              <a:t> Right order of magnitude, expected distribution,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Make a plot </a:t>
            </a:r>
            <a:r>
              <a:rPr lang="en-US" dirty="0">
                <a:sym typeface="Wingdings" pitchFamily="2" charset="2"/>
              </a:rPr>
              <a:t> Checking and creating expectations about the shape of data and appropriate analyses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Try an easy solution </a:t>
            </a:r>
            <a:r>
              <a:rPr lang="en-US" dirty="0">
                <a:sym typeface="Wingdings" pitchFamily="2" charset="2"/>
              </a:rPr>
              <a:t> What is the simplest test for your question?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136C-7190-264E-A55E-D255993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04552-63E4-7A43-B82E-8F066798C0B9}"/>
              </a:ext>
            </a:extLst>
          </p:cNvPr>
          <p:cNvSpPr txBox="1"/>
          <p:nvPr/>
        </p:nvSpPr>
        <p:spPr>
          <a:xfrm>
            <a:off x="8930914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386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Friday</a:t>
            </a:r>
            <a:r>
              <a:rPr lang="en-US" dirty="0"/>
              <a:t>: Out-of-town </a:t>
            </a:r>
          </a:p>
          <a:p>
            <a:pPr lvl="1"/>
            <a:r>
              <a:rPr lang="en-US" dirty="0"/>
              <a:t>Aaron Jiang (INFO Ph.D. student) will be sharing his work on “Classifying Post-mortem Content on Social Media”</a:t>
            </a:r>
          </a:p>
          <a:p>
            <a:pPr lvl="1"/>
            <a:r>
              <a:rPr lang="en-US" dirty="0"/>
              <a:t>Read paper before Friday, Aaron will share history of challenges with getting this paper published</a:t>
            </a:r>
          </a:p>
          <a:p>
            <a:pPr lvl="1"/>
            <a:r>
              <a:rPr lang="en-US" dirty="0"/>
              <a:t>Under “Week 01 Presentation” submit a link with an example of an article, blog, tutorial, </a:t>
            </a:r>
            <a:r>
              <a:rPr lang="en-US" i="1" dirty="0"/>
              <a:t>etc</a:t>
            </a:r>
            <a:r>
              <a:rPr lang="en-US" dirty="0"/>
              <a:t>. using data analysis</a:t>
            </a:r>
          </a:p>
          <a:p>
            <a:endParaRPr lang="en-US" dirty="0"/>
          </a:p>
          <a:p>
            <a:r>
              <a:rPr lang="en-US" dirty="0"/>
              <a:t>Readings (for next week) </a:t>
            </a:r>
            <a:r>
              <a:rPr lang="en-US" dirty="0">
                <a:sym typeface="Wingdings" pitchFamily="2" charset="2"/>
              </a:rPr>
              <a:t> On Canvas</a:t>
            </a:r>
            <a:endParaRPr lang="en-US" dirty="0"/>
          </a:p>
          <a:p>
            <a:pPr lvl="1"/>
            <a:r>
              <a:rPr lang="en-US" dirty="0"/>
              <a:t>Frankfurt, H. “On Bullshit.”</a:t>
            </a:r>
          </a:p>
          <a:p>
            <a:pPr lvl="1"/>
            <a:r>
              <a:rPr lang="en-US" dirty="0"/>
              <a:t>Social Research Methods. ”Introduction to Validity.”</a:t>
            </a:r>
          </a:p>
          <a:p>
            <a:pPr lvl="1"/>
            <a:r>
              <a:rPr lang="en-US" dirty="0"/>
              <a:t>Medium. “Becoming a Publishing Workflow Expert.”</a:t>
            </a:r>
          </a:p>
          <a:p>
            <a:pPr lvl="1"/>
            <a:endParaRPr lang="en-US" i="1" dirty="0"/>
          </a:p>
          <a:p>
            <a:r>
              <a:rPr lang="en-US" dirty="0"/>
              <a:t>Other documentation, tutorials, and resources available 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3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1379</TotalTime>
  <Words>622</Words>
  <Application>Microsoft Macintosh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Courier</vt:lpstr>
      <vt:lpstr>Wingdings 2</vt:lpstr>
      <vt:lpstr>Quotable</vt:lpstr>
      <vt:lpstr>Class 02: EDA and Jupyter Wednesday, January 16</vt:lpstr>
      <vt:lpstr>Agenda</vt:lpstr>
      <vt:lpstr>Characteristics of a good question</vt:lpstr>
      <vt:lpstr>Epicycles of Analysis</vt:lpstr>
      <vt:lpstr>Introduce your data set</vt:lpstr>
      <vt:lpstr>My data set</vt:lpstr>
      <vt:lpstr>Housecleaning and launch Jupyter</vt:lpstr>
      <vt:lpstr>Exploratory data analysis checklist</vt:lpstr>
      <vt:lpstr>Next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68</cp:revision>
  <dcterms:created xsi:type="dcterms:W3CDTF">2016-08-24T14:48:58Z</dcterms:created>
  <dcterms:modified xsi:type="dcterms:W3CDTF">2019-01-27T23:20:40Z</dcterms:modified>
</cp:coreProperties>
</file>