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96" r:id="rId4"/>
    <p:sldId id="297" r:id="rId5"/>
    <p:sldId id="274" r:id="rId6"/>
    <p:sldId id="272" r:id="rId7"/>
    <p:sldId id="295" r:id="rId8"/>
    <p:sldId id="298" r:id="rId9"/>
    <p:sldId id="299" r:id="rId10"/>
    <p:sldId id="301" r:id="rId11"/>
    <p:sldId id="303" r:id="rId12"/>
    <p:sldId id="302" r:id="rId13"/>
    <p:sldId id="304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1"/>
    <p:restoredTop sz="94628"/>
  </p:normalViewPr>
  <p:slideViewPr>
    <p:cSldViewPr snapToGrid="0" snapToObjects="1">
      <p:cViewPr varScale="1">
        <p:scale>
          <a:sx n="105" d="100"/>
          <a:sy n="105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1/27/19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04: Bullshit and CRP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Wednesday, January 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Information Expositions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CFF5-DDE3-EE46-B386-28D6C673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response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5DF4-CFFE-F148-B5BA-2938DADA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this every Friday for our Weekly Presentations for you to get and give feedback on analysis</a:t>
            </a:r>
          </a:p>
          <a:p>
            <a:endParaRPr lang="en-US" dirty="0"/>
          </a:p>
          <a:p>
            <a:r>
              <a:rPr lang="en-US" b="1" dirty="0"/>
              <a:t>Three roles</a:t>
            </a:r>
            <a:r>
              <a:rPr lang="en-US" dirty="0"/>
              <a:t>: an artist, a facilitator, and responders</a:t>
            </a:r>
          </a:p>
          <a:p>
            <a:endParaRPr lang="en-US" dirty="0"/>
          </a:p>
          <a:p>
            <a:r>
              <a:rPr lang="en-US" b="1" dirty="0"/>
              <a:t>Four core steps</a:t>
            </a:r>
            <a:r>
              <a:rPr lang="en-US" dirty="0"/>
              <a:t>: Statements of meaning, artist as questioner, neutral questions, permissioned opinions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F0FBA-9D0E-5446-B41F-46339046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4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74D5-996C-E64B-BD0C-8E2E08C5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F44C-8029-DE4F-9957-635752D5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 (typically a student)</a:t>
            </a:r>
          </a:p>
          <a:p>
            <a:pPr lvl="1"/>
            <a:r>
              <a:rPr lang="en-US" dirty="0"/>
              <a:t>Questioning their own work, at a stage where specific feedback is valuable, invested in evolving their project</a:t>
            </a:r>
          </a:p>
          <a:p>
            <a:endParaRPr lang="en-US" dirty="0"/>
          </a:p>
          <a:p>
            <a:r>
              <a:rPr lang="en-US" dirty="0"/>
              <a:t>Respondents (every other student in class)</a:t>
            </a:r>
          </a:p>
          <a:p>
            <a:pPr lvl="1"/>
            <a:r>
              <a:rPr lang="en-US" dirty="0"/>
              <a:t>Sincerely want the artist to make excellent work, can serve as peers or a general audience</a:t>
            </a:r>
          </a:p>
          <a:p>
            <a:endParaRPr lang="en-US" dirty="0"/>
          </a:p>
          <a:p>
            <a:r>
              <a:rPr lang="en-US" dirty="0"/>
              <a:t>Facilitator (typically me as instructor)</a:t>
            </a:r>
          </a:p>
          <a:p>
            <a:pPr lvl="1"/>
            <a:r>
              <a:rPr lang="en-US" dirty="0"/>
              <a:t>Initiating and managing steps, translating and coaching and </a:t>
            </a:r>
            <a:r>
              <a:rPr lang="en-US" dirty="0" err="1"/>
              <a:t>policiing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CF964-9B71-514B-AD5C-032FCA63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9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3C19-157B-544F-BB77-8138E7A4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core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4B5C-6849-8647-84BE-BFB7A476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0</a:t>
            </a:r>
            <a:r>
              <a:rPr lang="en-US" dirty="0"/>
              <a:t>: Artist makes a presentation</a:t>
            </a:r>
          </a:p>
          <a:p>
            <a:r>
              <a:rPr lang="en-US" b="1" dirty="0"/>
              <a:t>Step 1</a:t>
            </a:r>
            <a:r>
              <a:rPr lang="en-US" dirty="0"/>
              <a:t>: Statements of meaning</a:t>
            </a:r>
          </a:p>
          <a:p>
            <a:pPr lvl="1"/>
            <a:r>
              <a:rPr lang="en-US" dirty="0"/>
              <a:t>“What was stimulating, surprising, evocative, memorable, challenging, different for you?”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i="1" u="sng" dirty="0"/>
              <a:t>NOT</a:t>
            </a:r>
            <a:r>
              <a:rPr lang="en-US" dirty="0"/>
              <a:t> ”I liked…”</a:t>
            </a:r>
          </a:p>
          <a:p>
            <a:pPr lvl="1"/>
            <a:r>
              <a:rPr lang="en-US" dirty="0"/>
              <a:t>Facilitator should synthesize the diversity or convergence of themes</a:t>
            </a:r>
          </a:p>
          <a:p>
            <a:r>
              <a:rPr lang="en-US" b="1" dirty="0"/>
              <a:t>Step 2</a:t>
            </a:r>
            <a:r>
              <a:rPr lang="en-US" dirty="0"/>
              <a:t>: Artist as questioner</a:t>
            </a:r>
          </a:p>
          <a:p>
            <a:pPr lvl="1"/>
            <a:r>
              <a:rPr lang="en-US" dirty="0"/>
              <a:t>Creator asks questions they have about their work</a:t>
            </a:r>
          </a:p>
          <a:p>
            <a:pPr lvl="1"/>
            <a:r>
              <a:rPr lang="en-US" dirty="0"/>
              <a:t>Facilitator helps clarify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i="1" u="sng" dirty="0">
                <a:sym typeface="Wingdings" pitchFamily="2" charset="2"/>
              </a:rPr>
              <a:t>NOT</a:t>
            </a:r>
            <a:r>
              <a:rPr lang="en-US" dirty="0">
                <a:sym typeface="Wingdings" pitchFamily="2" charset="2"/>
              </a:rPr>
              <a:t> “What did you think?”</a:t>
            </a:r>
          </a:p>
          <a:p>
            <a:r>
              <a:rPr lang="en-US" b="1" dirty="0">
                <a:sym typeface="Wingdings" pitchFamily="2" charset="2"/>
              </a:rPr>
              <a:t>Step 3</a:t>
            </a:r>
            <a:r>
              <a:rPr lang="en-US" dirty="0">
                <a:sym typeface="Wingdings" pitchFamily="2" charset="2"/>
              </a:rPr>
              <a:t>: Neutral questions from responders</a:t>
            </a:r>
          </a:p>
          <a:p>
            <a:pPr lvl="1"/>
            <a:r>
              <a:rPr lang="en-US" dirty="0">
                <a:sym typeface="Wingdings" pitchFamily="2" charset="2"/>
              </a:rPr>
              <a:t>Responders ask informational or factual questions and facilitator helps ensure they are neutral</a:t>
            </a:r>
          </a:p>
          <a:p>
            <a:r>
              <a:rPr lang="en-US" b="1" dirty="0">
                <a:sym typeface="Wingdings" pitchFamily="2" charset="2"/>
              </a:rPr>
              <a:t>Step 4</a:t>
            </a:r>
            <a:r>
              <a:rPr lang="en-US" dirty="0">
                <a:sym typeface="Wingdings" pitchFamily="2" charset="2"/>
              </a:rPr>
              <a:t>: Permissioned opinions</a:t>
            </a:r>
          </a:p>
          <a:p>
            <a:pPr lvl="1"/>
            <a:r>
              <a:rPr lang="en-US" dirty="0">
                <a:sym typeface="Wingdings" pitchFamily="2" charset="2"/>
              </a:rPr>
              <a:t>Facilitator invites opinions with a specific protocol: “I have an opinion about X. Do you want to hear it?”</a:t>
            </a:r>
          </a:p>
          <a:p>
            <a:pPr lvl="1"/>
            <a:r>
              <a:rPr lang="en-US" dirty="0">
                <a:sym typeface="Wingdings" pitchFamily="2" charset="2"/>
              </a:rPr>
              <a:t>Artist’s decision to say “yes” or “no”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99A55-F461-4143-A3F5-050D9D89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95EC-9FBB-B243-9AFE-6B539A58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Role-playing with me as an artist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4B75-C97E-3340-BC1F-00448130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work-in-progress EDA from ”Week 01 – EDA with House </a:t>
            </a:r>
            <a:r>
              <a:rPr lang="en-US" dirty="0" err="1"/>
              <a:t>Expenditures.ipynb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b="1" dirty="0"/>
              <a:t>Step 1 – Statements of meaning</a:t>
            </a:r>
            <a:r>
              <a:rPr lang="en-US" dirty="0"/>
              <a:t>: “What was interesting, surprising, memorable, challenging for you”</a:t>
            </a:r>
          </a:p>
          <a:p>
            <a:r>
              <a:rPr lang="en-US" b="1" dirty="0"/>
              <a:t>Step 2 – Artist as questioner</a:t>
            </a:r>
            <a:r>
              <a:rPr lang="en-US" dirty="0"/>
              <a:t>: What questions does the artist have about the work?</a:t>
            </a:r>
          </a:p>
          <a:p>
            <a:r>
              <a:rPr lang="en-US" b="1" dirty="0"/>
              <a:t>Step 3 – Neutral questions from responders</a:t>
            </a:r>
            <a:r>
              <a:rPr lang="en-US" dirty="0"/>
              <a:t>: “What are the most important ideas?”, </a:t>
            </a:r>
            <a:r>
              <a:rPr lang="en-US" i="1" dirty="0"/>
              <a:t>etc.</a:t>
            </a:r>
            <a:endParaRPr lang="en-US" dirty="0"/>
          </a:p>
          <a:p>
            <a:r>
              <a:rPr lang="en-US" b="1" dirty="0"/>
              <a:t>Step 4 – Permissioned opinions</a:t>
            </a:r>
            <a:r>
              <a:rPr lang="en-US" dirty="0"/>
              <a:t>: “I have an opinion about X. Do you want to hear it?”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0BD57-A3E2-B646-BBAE-307272E8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1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9ED-F785-F447-B9A3-C0C3615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DB4-562A-CA4F-83CA-7CCB39DC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Friday</a:t>
            </a:r>
            <a:r>
              <a:rPr lang="en-US" dirty="0"/>
              <a:t>: First weekly presentation</a:t>
            </a:r>
          </a:p>
          <a:p>
            <a:pPr lvl="1"/>
            <a:r>
              <a:rPr lang="en-US" dirty="0"/>
              <a:t>Everyone comes to class with work-in-progress ready to present</a:t>
            </a:r>
          </a:p>
          <a:p>
            <a:pPr lvl="1"/>
            <a:r>
              <a:rPr lang="en-US" dirty="0"/>
              <a:t>Approximately 5 randomly selected for critical response process</a:t>
            </a:r>
          </a:p>
          <a:p>
            <a:pPr lvl="1"/>
            <a:r>
              <a:rPr lang="en-US" dirty="0"/>
              <a:t>“Using EDA to combat bullshit” – examples, tutorials, </a:t>
            </a:r>
            <a:r>
              <a:rPr lang="en-US" i="1" dirty="0"/>
              <a:t>etc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Monday:</a:t>
            </a:r>
            <a:r>
              <a:rPr lang="en-US" dirty="0"/>
              <a:t> Assignment 01 due on Medium by 11am</a:t>
            </a:r>
          </a:p>
          <a:p>
            <a:endParaRPr lang="en-US" dirty="0"/>
          </a:p>
          <a:p>
            <a:r>
              <a:rPr lang="en-US" b="1" dirty="0"/>
              <a:t>Next week</a:t>
            </a:r>
            <a:r>
              <a:rPr lang="en-US" dirty="0"/>
              <a:t>: </a:t>
            </a:r>
            <a:r>
              <a:rPr lang="en-US" i="1" dirty="0"/>
              <a:t>Retrieving</a:t>
            </a:r>
            <a:endParaRPr lang="en-US" dirty="0"/>
          </a:p>
          <a:p>
            <a:pPr lvl="1"/>
            <a:r>
              <a:rPr lang="en-US" dirty="0"/>
              <a:t>Getting data from HTML and APIs</a:t>
            </a:r>
          </a:p>
          <a:p>
            <a:pPr lvl="1"/>
            <a:r>
              <a:rPr lang="en-US" dirty="0"/>
              <a:t>Hands-on demo scraping the Oscars website</a:t>
            </a:r>
          </a:p>
          <a:p>
            <a:pPr lvl="1"/>
            <a:r>
              <a:rPr lang="en-US" dirty="0"/>
              <a:t>Weekly presentation on questions, data sources, and methods for your own scraping project</a:t>
            </a:r>
          </a:p>
          <a:p>
            <a:pPr lvl="1"/>
            <a:r>
              <a:rPr lang="en-US" dirty="0"/>
              <a:t>Assignment 2 due February 11, your own analysis or tutorial on scraping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6C3F1-F0D0-2049-9900-06E20776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11:20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Bullshit</a:t>
            </a:r>
          </a:p>
          <a:p>
            <a:r>
              <a:rPr lang="en-US" dirty="0"/>
              <a:t>11:20 – 11:40 </a:t>
            </a:r>
            <a:r>
              <a:rPr lang="en-US" dirty="0">
                <a:sym typeface="Wingdings" pitchFamily="2" charset="2"/>
              </a:rPr>
              <a:t> Critical response process</a:t>
            </a:r>
          </a:p>
          <a:p>
            <a:r>
              <a:rPr lang="en-US" dirty="0">
                <a:sym typeface="Wingdings" pitchFamily="2" charset="2"/>
              </a:rPr>
              <a:t>11:40 – 11:50  Friday’s CRP and Assignment 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24FE-CCFD-284C-8BCB-1CD085D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CB94-F638-734A-9E98-98E1BA79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Epicycles of analysis: question, EDA, modeling, interpretation, communication</a:t>
            </a:r>
          </a:p>
          <a:p>
            <a:r>
              <a:rPr lang="en-US" dirty="0"/>
              <a:t>Characteristics of a good question, defining a data analytic question</a:t>
            </a:r>
          </a:p>
          <a:p>
            <a:r>
              <a:rPr lang="en-US" dirty="0"/>
              <a:t>Exploratory data analysis checklist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A387-83CE-0243-9CED-0272DA47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2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5090-83E4-DA4A-B0BB-A260D550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Frankfurt’s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0149-7AD8-624C-B88E-C140BAFA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“why our attitude toward bullshit is generally more benign than our attitude toward lying?” (pg. 12)</a:t>
            </a:r>
          </a:p>
          <a:p>
            <a:endParaRPr lang="en-US" dirty="0"/>
          </a:p>
          <a:p>
            <a:r>
              <a:rPr lang="en-US" dirty="0"/>
              <a:t>“a person who undertakes to bullshit this way through has much more freedom” (pg. 13)</a:t>
            </a:r>
          </a:p>
          <a:p>
            <a:endParaRPr lang="en-US" dirty="0"/>
          </a:p>
          <a:p>
            <a:r>
              <a:rPr lang="en-US" dirty="0"/>
              <a:t>“Someone who ceases to believe in the possibility of identifying certain statements as true and others as false can have only two alternatives” (pg. 15)</a:t>
            </a:r>
          </a:p>
          <a:p>
            <a:endParaRPr lang="en-US" dirty="0"/>
          </a:p>
          <a:p>
            <a:r>
              <a:rPr lang="en-US" dirty="0"/>
              <a:t>“Why is there so much bullshit?” (pg. 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B6C0C-0163-1146-88B7-CB17EA77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7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bullshit?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3" y="1392407"/>
            <a:ext cx="5585124" cy="2422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3" y="4379613"/>
            <a:ext cx="5583763" cy="2026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48" y="1392407"/>
            <a:ext cx="5436954" cy="50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Humbug vs. Bullshit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</a:t>
            </a:r>
            <a:r>
              <a:rPr lang="en-US" i="1" dirty="0"/>
              <a:t>humbug, </a:t>
            </a:r>
            <a:r>
              <a:rPr lang="en-US" dirty="0"/>
              <a:t>according to Black (1980)</a:t>
            </a:r>
          </a:p>
          <a:p>
            <a:pPr lvl="1"/>
            <a:r>
              <a:rPr lang="en-US" dirty="0"/>
              <a:t>“deceptive misrepresentation, short of lying, especially by pretentious word or deed, of somebody’s own thoughts, feelings, or attitudes. “</a:t>
            </a:r>
          </a:p>
          <a:p>
            <a:endParaRPr lang="en-US" dirty="0"/>
          </a:p>
          <a:p>
            <a:r>
              <a:rPr lang="en-US" dirty="0"/>
              <a:t>What are other features of bullshit according to Frankfurt?</a:t>
            </a:r>
          </a:p>
          <a:p>
            <a:r>
              <a:rPr lang="en-US" dirty="0"/>
              <a:t>How is bullshit different than misinformation? propaganda? marketing?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9ED-F785-F447-B9A3-C0C3615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DB4-562A-CA4F-83CA-7CCB39DC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Friday</a:t>
            </a:r>
            <a:r>
              <a:rPr lang="en-US" dirty="0"/>
              <a:t>: First in-class critical response process</a:t>
            </a:r>
          </a:p>
          <a:p>
            <a:pPr lvl="1"/>
            <a:r>
              <a:rPr lang="en-US" dirty="0"/>
              <a:t>Everyone is ready to present work-in-progress about Assignment 1, ~5 students randomly selected to present</a:t>
            </a:r>
          </a:p>
          <a:p>
            <a:pPr lvl="1"/>
            <a:endParaRPr lang="en-US" dirty="0"/>
          </a:p>
          <a:p>
            <a:r>
              <a:rPr lang="en-US" b="1" dirty="0"/>
              <a:t>Monday</a:t>
            </a:r>
            <a:r>
              <a:rPr lang="en-US" dirty="0"/>
              <a:t>: Assignment 1 post submitted on Medium before 11am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Next week: new module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Retrieving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Web scraping, APIs, etc. starting </a:t>
            </a:r>
          </a:p>
          <a:p>
            <a:pPr lvl="1"/>
            <a:r>
              <a:rPr lang="en-US" dirty="0">
                <a:sym typeface="Wingdings" pitchFamily="2" charset="2"/>
              </a:rPr>
              <a:t>Demo on scraping the Oscars web site</a:t>
            </a:r>
          </a:p>
          <a:p>
            <a:pPr lvl="1"/>
            <a:r>
              <a:rPr lang="en-US" dirty="0">
                <a:sym typeface="Wingdings" pitchFamily="2" charset="2"/>
              </a:rPr>
              <a:t>Think about other websites or APIs you could scrape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6C3F1-F0D0-2049-9900-06E20776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1340F-1AE2-6949-9541-019AE8FA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3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AF88-6678-5D4A-B80E-4CBCE1FC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Frankfurt’s definitions of bullshit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46DC-049E-7548-ACC8-28218B36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“lack of connection to a concern with truth </a:t>
            </a:r>
            <a:r>
              <a:rPr lang="mr-IN" dirty="0"/>
              <a:t>–</a:t>
            </a:r>
            <a:r>
              <a:rPr lang="en-US" dirty="0"/>
              <a:t>this indifference to how things really are” (pg. 8)</a:t>
            </a:r>
          </a:p>
          <a:p>
            <a:endParaRPr lang="en-US" dirty="0"/>
          </a:p>
          <a:p>
            <a:r>
              <a:rPr lang="en-US" dirty="0"/>
              <a:t>“connection between what people say and what they believe are suspended </a:t>
            </a:r>
            <a:r>
              <a:rPr lang="mr-IN" dirty="0"/>
              <a:t>…</a:t>
            </a:r>
            <a:r>
              <a:rPr lang="en-US" dirty="0"/>
              <a:t> unconstrained by a concern with truth” (pg. 9)</a:t>
            </a:r>
          </a:p>
          <a:p>
            <a:endParaRPr lang="en-US" dirty="0"/>
          </a:p>
          <a:p>
            <a:r>
              <a:rPr lang="en-US" dirty="0"/>
              <a:t>“tasks that are pointless in that they have nothing much to do with the primary intent or justifying purpose of the enterprise which requires them “ (pg. 10)</a:t>
            </a:r>
          </a:p>
          <a:p>
            <a:endParaRPr lang="en-US" dirty="0"/>
          </a:p>
          <a:p>
            <a:r>
              <a:rPr lang="en-US" dirty="0"/>
              <a:t>“bullshitting involves a kind of bluff </a:t>
            </a:r>
            <a:r>
              <a:rPr lang="mr-IN" dirty="0"/>
              <a:t>…</a:t>
            </a:r>
            <a:r>
              <a:rPr lang="en-US" dirty="0"/>
              <a:t> a matter not of falsity but of fakery </a:t>
            </a:r>
            <a:r>
              <a:rPr lang="mr-IN" dirty="0"/>
              <a:t>…</a:t>
            </a:r>
            <a:r>
              <a:rPr lang="en-US" dirty="0"/>
              <a:t> it is produced without concern with the truth, it need not be false” (pg. 12)</a:t>
            </a:r>
          </a:p>
          <a:p>
            <a:endParaRPr lang="en-US" dirty="0"/>
          </a:p>
          <a:p>
            <a:r>
              <a:rPr lang="en-US" dirty="0"/>
              <a:t>“the truth-values of his statements are of no central interest to him; what we are not to understand is that his intention is neither to report the truth nor co conceal it</a:t>
            </a:r>
            <a:r>
              <a:rPr lang="mr-IN" dirty="0"/>
              <a:t>…</a:t>
            </a:r>
            <a:r>
              <a:rPr lang="en-US" dirty="0"/>
              <a:t> the motive guiding and controlling it is unconcerned with how the things about which he speaks truly are” (pg. 14)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CAE1C-3AB0-CB40-8E41-1E84563D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7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903F-A7C6-854D-95A2-9253704C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towards 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2DA2-986B-8F44-BA0E-DB252860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bullshit different from misinformation, propaganda, marketing, </a:t>
            </a:r>
            <a:r>
              <a:rPr lang="en-US" i="1" dirty="0"/>
              <a:t>etc</a:t>
            </a:r>
            <a:r>
              <a:rPr lang="en-US" dirty="0"/>
              <a:t>.?</a:t>
            </a:r>
          </a:p>
          <a:p>
            <a:r>
              <a:rPr lang="en-US" dirty="0"/>
              <a:t>What does exploratory data analysis contribute to limiting or spreading bullshit?</a:t>
            </a:r>
          </a:p>
          <a:p>
            <a:r>
              <a:rPr lang="en-US" dirty="0"/>
              <a:t>What are examples of bullshit that have been refuted or amplified with EDA?</a:t>
            </a:r>
          </a:p>
          <a:p>
            <a:endParaRPr lang="en-US" dirty="0"/>
          </a:p>
          <a:p>
            <a:r>
              <a:rPr lang="en-US" dirty="0"/>
              <a:t>Rubric (conditional on meeting length, following good blogging style, not having errors, </a:t>
            </a:r>
            <a:r>
              <a:rPr lang="en-US" i="1" dirty="0"/>
              <a:t>etc</a:t>
            </a:r>
            <a:r>
              <a:rPr lang="en-US" dirty="0"/>
              <a:t>.)</a:t>
            </a:r>
          </a:p>
          <a:p>
            <a:pPr lvl="1"/>
            <a:r>
              <a:rPr lang="en-US" b="1" dirty="0"/>
              <a:t>A</a:t>
            </a:r>
            <a:r>
              <a:rPr lang="en-US" dirty="0"/>
              <a:t>: Identify an example of bullshit in the wild, perform an EDA to call it out, write up the results</a:t>
            </a:r>
          </a:p>
          <a:p>
            <a:pPr lvl="1"/>
            <a:r>
              <a:rPr lang="en-US" b="1" dirty="0"/>
              <a:t>B</a:t>
            </a:r>
            <a:r>
              <a:rPr lang="en-US" dirty="0"/>
              <a:t>: Identify examples of bullshit in the wild, outline how an EDA could be used to refute it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: Identify examples of bullshit in the wild</a:t>
            </a:r>
          </a:p>
          <a:p>
            <a:pPr lvl="1"/>
            <a:endParaRPr lang="en-US" dirty="0"/>
          </a:p>
          <a:p>
            <a:r>
              <a:rPr lang="en-US" dirty="0"/>
              <a:t>&gt;750 words, good use of formatting &amp; images, due on Medium by Monday, January 28 before 11am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A6227-A493-7C48-A0DA-690D6067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66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2049</TotalTime>
  <Words>1050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 2</vt:lpstr>
      <vt:lpstr>Quotable</vt:lpstr>
      <vt:lpstr>Class 04: Bullshit and CRP Wednesday, January 23</vt:lpstr>
      <vt:lpstr>Agenda</vt:lpstr>
      <vt:lpstr>Recap from last week</vt:lpstr>
      <vt:lpstr>Frankfurt’s questions</vt:lpstr>
      <vt:lpstr>What is bullshit?</vt:lpstr>
      <vt:lpstr>Humbug vs. Bullshit</vt:lpstr>
      <vt:lpstr>Next classes</vt:lpstr>
      <vt:lpstr>Frankfurt’s definitions of bullshit</vt:lpstr>
      <vt:lpstr>Thinking towards Assignment 1</vt:lpstr>
      <vt:lpstr>Critical response process</vt:lpstr>
      <vt:lpstr>Three roles</vt:lpstr>
      <vt:lpstr>Four core steps</vt:lpstr>
      <vt:lpstr>Role-playing with me as an artist</vt:lpstr>
      <vt:lpstr>Next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83</cp:revision>
  <dcterms:created xsi:type="dcterms:W3CDTF">2016-08-24T14:48:58Z</dcterms:created>
  <dcterms:modified xsi:type="dcterms:W3CDTF">2019-01-27T23:20:28Z</dcterms:modified>
</cp:coreProperties>
</file>