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5" r:id="rId3"/>
    <p:sldId id="307" r:id="rId4"/>
    <p:sldId id="308" r:id="rId5"/>
    <p:sldId id="309" r:id="rId6"/>
    <p:sldId id="302" r:id="rId7"/>
    <p:sldId id="30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8"/>
    <p:restoredTop sz="94628"/>
  </p:normalViewPr>
  <p:slideViewPr>
    <p:cSldViewPr snapToGrid="0" snapToObjects="1">
      <p:cViewPr varScale="1">
        <p:scale>
          <a:sx n="105" d="100"/>
          <a:sy n="105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20EF-9615-9340-9696-8E29D255C29C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591CE-20BA-CB4C-B298-E658AA18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6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91CE-20BA-CB4C-B298-E658AA18275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D9C48E"/>
          </a:solidFill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4EC1-8966-704C-9B8B-CF3380F10423}" type="datetime1">
              <a:rPr lang="en-US" smtClean="0"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B64-0B48-9E45-B861-D8DE82785488}" type="datetime1">
              <a:rPr lang="en-US" smtClean="0"/>
              <a:t>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C287-4DAA-EF45-B0FC-84CA505543A0}" type="datetime1">
              <a:rPr lang="en-US" smtClean="0"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35E4-29DF-CA4B-B093-7D9A70E30E9D}" type="datetime1">
              <a:rPr lang="en-US" smtClean="0"/>
              <a:t>2/8/19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403E-07BE-E147-B4F0-7CB9D8782A2B}" type="datetime1">
              <a:rPr lang="en-US" smtClean="0"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B0FC-2CDF-AE4E-9E24-9802736DDA38}" type="datetime1">
              <a:rPr lang="en-US" smtClean="0"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420481"/>
            <a:ext cx="1055457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AA98-ACBF-DC42-B077-EDD1F6B9573A}" type="datetime1">
              <a:rPr lang="en-US" smtClean="0"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538-D509-7849-B63B-ADC00130C0E4}" type="datetime1">
              <a:rPr lang="en-US" smtClean="0"/>
              <a:t>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9A5-8D4D-CC4A-92C4-3BE94EDF4628}" type="datetime1">
              <a:rPr lang="en-US" smtClean="0"/>
              <a:t>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6609-D2D6-B54F-A2C3-892F3AA6CDA9}" type="datetime1">
              <a:rPr lang="en-US" smtClean="0"/>
              <a:t>2/8/19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2DA7-7BB0-CC42-B014-187D031F2E14}" type="datetime1">
              <a:rPr lang="en-US" smtClean="0"/>
              <a:t>2/8/19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7359-CD91-B947-A62B-1612DC732B81}" type="datetime1">
              <a:rPr lang="en-US" smtClean="0"/>
              <a:t>2/8/19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3F7-0476-9B4D-B141-9332D2A5CEF8}" type="datetime1">
              <a:rPr lang="en-US" smtClean="0"/>
              <a:t>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C844AC5-F82D-2546-A0BA-4CB124E81DB2}" type="datetime1">
              <a:rPr lang="en-US" smtClean="0"/>
              <a:t>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F101DF-BEDF-034B-B6BE-F262BE0BAA1A}" type="datetime1">
              <a:rPr lang="en-US" smtClean="0"/>
              <a:t>2/8/19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ian.keegan@colorado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 11: Critical Response Process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Friday, February 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71600"/>
          </a:xfrm>
        </p:spPr>
        <p:txBody>
          <a:bodyPr>
            <a:noAutofit/>
          </a:bodyPr>
          <a:lstStyle/>
          <a:p>
            <a:r>
              <a:rPr lang="en-US" dirty="0"/>
              <a:t>INFO 3402: Information Expositions</a:t>
            </a:r>
            <a:br>
              <a:rPr lang="en-US" dirty="0"/>
            </a:br>
            <a:r>
              <a:rPr lang="en-US" dirty="0"/>
              <a:t>Professor Brian Keegan</a:t>
            </a:r>
            <a:br>
              <a:rPr lang="en-US" dirty="0"/>
            </a:br>
            <a:r>
              <a:rPr lang="en-US" dirty="0">
                <a:hlinkClick r:id="rId3"/>
              </a:rPr>
              <a:t>brian.keegan@colorado.edu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 title="University of Colorado Boulder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4565" y="5280847"/>
            <a:ext cx="37474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B56E-2696-CA43-BCC0-8D074FFE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5FCB-0A16-9F46-A4C9-51C0D138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11:00 – 11:05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Review</a:t>
            </a:r>
          </a:p>
          <a:p>
            <a:r>
              <a:rPr lang="en-US" dirty="0"/>
              <a:t>11:05 – 11:50 </a:t>
            </a:r>
            <a:r>
              <a:rPr lang="en-US" dirty="0">
                <a:sym typeface="Wingdings" pitchFamily="2" charset="2"/>
              </a:rPr>
              <a:t> Critical response process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15B02-BF11-8247-9542-3E5682BB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3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24FE-CCFD-284C-8BCB-1CD085D1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CB94-F638-734A-9E98-98E1BA79A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Weeks 1 &amp; 2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Module 1: Exploring</a:t>
            </a:r>
          </a:p>
          <a:p>
            <a:pPr lvl="1"/>
            <a:r>
              <a:rPr lang="en-US" dirty="0"/>
              <a:t>Epicycles of analysis: question, EDA, modeling, interpretation, communication</a:t>
            </a:r>
          </a:p>
          <a:p>
            <a:pPr lvl="1"/>
            <a:r>
              <a:rPr lang="en-US" dirty="0"/>
              <a:t>Characteristics of a good question, Exploratory data analysis checklist</a:t>
            </a:r>
          </a:p>
          <a:p>
            <a:r>
              <a:rPr lang="en-US" dirty="0"/>
              <a:t>Weeks 3 &amp; 4 </a:t>
            </a:r>
            <a:r>
              <a:rPr lang="en-US" dirty="0">
                <a:sym typeface="Wingdings" pitchFamily="2" charset="2"/>
              </a:rPr>
              <a:t> Module 2: Retrieving</a:t>
            </a:r>
          </a:p>
          <a:p>
            <a:pPr lvl="1"/>
            <a:r>
              <a:rPr lang="en-US" dirty="0">
                <a:sym typeface="Wingdings" pitchFamily="2" charset="2"/>
              </a:rPr>
              <a:t>Using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requests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BeautifulSoup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i="1" dirty="0">
                <a:sym typeface="Wingdings" pitchFamily="2" charset="2"/>
              </a:rPr>
              <a:t>etc. </a:t>
            </a:r>
            <a:r>
              <a:rPr lang="en-US" dirty="0">
                <a:sym typeface="Wingdings" pitchFamily="2" charset="2"/>
              </a:rPr>
              <a:t>to scrape data from websites and APIs</a:t>
            </a:r>
          </a:p>
          <a:p>
            <a:pPr lvl="1"/>
            <a:r>
              <a:rPr lang="en-US" dirty="0">
                <a:sym typeface="Wingdings" pitchFamily="2" charset="2"/>
              </a:rPr>
              <a:t>Ethical considerations for web scraping, interviewing a dataset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3A387-83CE-0243-9CED-0272DA47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3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2524-84D1-6D4F-8FB3-23F38C41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Assignment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EBAA-2669-F340-B9EA-56CB9200D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Monday, February 11 at 10:59am</a:t>
            </a:r>
          </a:p>
          <a:p>
            <a:endParaRPr lang="en-US" dirty="0"/>
          </a:p>
          <a:p>
            <a:r>
              <a:rPr lang="en-US" dirty="0"/>
              <a:t>Objective: Write up a tutorial with an EDA component on how to scrape and analyze web data</a:t>
            </a:r>
          </a:p>
          <a:p>
            <a:pPr lvl="1"/>
            <a:r>
              <a:rPr lang="en-US" i="1" dirty="0"/>
              <a:t>Tutorial</a:t>
            </a:r>
            <a:r>
              <a:rPr lang="en-US" dirty="0"/>
              <a:t>: Explain to a novice Python user how to use </a:t>
            </a:r>
            <a:r>
              <a:rPr lang="en-US" dirty="0">
                <a:latin typeface="Courier" pitchFamily="2" charset="0"/>
              </a:rPr>
              <a:t>requests</a:t>
            </a:r>
            <a:r>
              <a:rPr lang="en-US" dirty="0">
                <a:latin typeface="Corbel" panose="020B0503020204020204" pitchFamily="34" charset="0"/>
              </a:rPr>
              <a:t>, </a:t>
            </a:r>
            <a:r>
              <a:rPr lang="en-US" dirty="0" err="1">
                <a:latin typeface="Courier" pitchFamily="2" charset="0"/>
              </a:rPr>
              <a:t>BeautifulSoup</a:t>
            </a:r>
            <a:r>
              <a:rPr lang="en-US" dirty="0">
                <a:latin typeface="Corbel" panose="020B0503020204020204" pitchFamily="34" charset="0"/>
              </a:rPr>
              <a:t>, </a:t>
            </a:r>
            <a:r>
              <a:rPr lang="en-US" i="1" dirty="0">
                <a:latin typeface="Corbel" panose="020B0503020204020204" pitchFamily="34" charset="0"/>
              </a:rPr>
              <a:t>etc</a:t>
            </a:r>
            <a:r>
              <a:rPr lang="en-US" dirty="0">
                <a:latin typeface="Corbel" panose="020B0503020204020204" pitchFamily="34" charset="0"/>
              </a:rPr>
              <a:t>. </a:t>
            </a:r>
            <a:r>
              <a:rPr lang="en-US" dirty="0"/>
              <a:t>to scrape web data</a:t>
            </a:r>
          </a:p>
          <a:p>
            <a:pPr lvl="1"/>
            <a:r>
              <a:rPr lang="en-US" i="1" dirty="0"/>
              <a:t>Analysis</a:t>
            </a:r>
            <a:r>
              <a:rPr lang="en-US" dirty="0"/>
              <a:t>: Make sure to include some exploratory data analysis using the data from the tutorial</a:t>
            </a:r>
          </a:p>
          <a:p>
            <a:pPr lvl="1"/>
            <a:endParaRPr lang="en-US" dirty="0"/>
          </a:p>
          <a:p>
            <a:r>
              <a:rPr lang="en-US" dirty="0"/>
              <a:t>Rubric: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: New/novel data source; many images/code snippets; in-depth EDA with a well-motivated question</a:t>
            </a:r>
          </a:p>
          <a:p>
            <a:pPr lvl="1"/>
            <a:r>
              <a:rPr lang="en-US" b="1" dirty="0"/>
              <a:t>B</a:t>
            </a:r>
            <a:r>
              <a:rPr lang="en-US" dirty="0"/>
              <a:t>: Adaptation of existing data or trivially easy data; some images/code snippets; EDA has mediocre question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: Duplicates existing tutorials/docs; negligible images/code snippets; trivial EDA with poor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396A0-4B2C-C840-A4F8-D0360519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0004-365F-4042-AE5A-4DB8148B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questions for better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83D0-2D12-2547-B9D9-B87FC4BA0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How would you tell this story to a friend?</a:t>
            </a:r>
          </a:p>
          <a:p>
            <a:pPr lvl="1"/>
            <a:r>
              <a:rPr lang="en-US" dirty="0"/>
              <a:t>What are most interesting and relevant parts? Why should someone you care about care about your story?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What would be a headline for this story?</a:t>
            </a:r>
          </a:p>
          <a:p>
            <a:pPr lvl="1"/>
            <a:r>
              <a:rPr lang="en-US" dirty="0"/>
              <a:t>Can you engage someone with only 5–6 words?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What surprised you?</a:t>
            </a:r>
          </a:p>
          <a:p>
            <a:pPr lvl="1"/>
            <a:r>
              <a:rPr lang="en-US" dirty="0"/>
              <a:t>Make sure quirks, surprises, jarring, unexpected, interesting elements find their way in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What are unanswered questions?</a:t>
            </a:r>
          </a:p>
          <a:p>
            <a:pPr lvl="1"/>
            <a:r>
              <a:rPr lang="en-US" dirty="0"/>
              <a:t>What still cannot be explained? What would it take to fill in these holes?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How do we bring something new to this story?</a:t>
            </a:r>
          </a:p>
          <a:p>
            <a:pPr lvl="1"/>
            <a:r>
              <a:rPr lang="en-US" dirty="0"/>
              <a:t>Other ways to convey findings through photography, graphics, interactivity, </a:t>
            </a:r>
            <a:r>
              <a:rPr lang="en-US" i="1" dirty="0"/>
              <a:t>etc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What’s a glimpse of wisdom we can offer?</a:t>
            </a:r>
          </a:p>
          <a:p>
            <a:pPr lvl="1"/>
            <a:r>
              <a:rPr lang="en-US" dirty="0"/>
              <a:t>Universal themes like loyalty, betrayal, resilience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53C61-2FB5-3E46-BDA5-6A4BDEDB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CA9E5-9826-9A43-85AE-4CEF53FC0FE1}"/>
              </a:ext>
            </a:extLst>
          </p:cNvPr>
          <p:cNvSpPr/>
          <p:nvPr/>
        </p:nvSpPr>
        <p:spPr>
          <a:xfrm>
            <a:off x="0" y="6581001"/>
            <a:ext cx="109989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Huang (2011). “6 questions that can help journalists find focus, tell better stories.” </a:t>
            </a:r>
            <a:r>
              <a:rPr lang="en-US" sz="1200" i="1" dirty="0"/>
              <a:t>Poynter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74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3C19-157B-544F-BB77-8138E7A4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core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4B5C-6849-8647-84BE-BFB7A476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0</a:t>
            </a:r>
            <a:r>
              <a:rPr lang="en-US" dirty="0"/>
              <a:t>: Artist makes a presentation</a:t>
            </a:r>
          </a:p>
          <a:p>
            <a:r>
              <a:rPr lang="en-US" b="1" dirty="0"/>
              <a:t>Step 1</a:t>
            </a:r>
            <a:r>
              <a:rPr lang="en-US" dirty="0"/>
              <a:t>: Statements of meaning</a:t>
            </a:r>
          </a:p>
          <a:p>
            <a:pPr lvl="1"/>
            <a:r>
              <a:rPr lang="en-US" dirty="0"/>
              <a:t>“What was stimulating, surprising, evocative, memorable, challenging, different for you?”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i="1" u="sng" dirty="0"/>
              <a:t>NOT</a:t>
            </a:r>
            <a:r>
              <a:rPr lang="en-US" dirty="0"/>
              <a:t> ”I liked…”</a:t>
            </a:r>
          </a:p>
          <a:p>
            <a:pPr lvl="1"/>
            <a:r>
              <a:rPr lang="en-US" dirty="0"/>
              <a:t>Facilitator should synthesize the diversity or convergence of themes</a:t>
            </a:r>
          </a:p>
          <a:p>
            <a:r>
              <a:rPr lang="en-US" b="1" dirty="0"/>
              <a:t>Step 2</a:t>
            </a:r>
            <a:r>
              <a:rPr lang="en-US" dirty="0"/>
              <a:t>: Artist as questioner</a:t>
            </a:r>
          </a:p>
          <a:p>
            <a:pPr lvl="1"/>
            <a:r>
              <a:rPr lang="en-US" dirty="0"/>
              <a:t>Creator asks questions they have about their work</a:t>
            </a:r>
          </a:p>
          <a:p>
            <a:pPr lvl="1"/>
            <a:r>
              <a:rPr lang="en-US" dirty="0"/>
              <a:t>Facilitator helps clarify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i="1" u="sng" dirty="0">
                <a:sym typeface="Wingdings" pitchFamily="2" charset="2"/>
              </a:rPr>
              <a:t>NOT</a:t>
            </a:r>
            <a:r>
              <a:rPr lang="en-US" dirty="0">
                <a:sym typeface="Wingdings" pitchFamily="2" charset="2"/>
              </a:rPr>
              <a:t> “What did you think?”</a:t>
            </a:r>
          </a:p>
          <a:p>
            <a:r>
              <a:rPr lang="en-US" b="1" dirty="0">
                <a:sym typeface="Wingdings" pitchFamily="2" charset="2"/>
              </a:rPr>
              <a:t>Step 3</a:t>
            </a:r>
            <a:r>
              <a:rPr lang="en-US" dirty="0">
                <a:sym typeface="Wingdings" pitchFamily="2" charset="2"/>
              </a:rPr>
              <a:t>: Neutral questions from responders</a:t>
            </a:r>
          </a:p>
          <a:p>
            <a:pPr lvl="1"/>
            <a:r>
              <a:rPr lang="en-US" dirty="0">
                <a:sym typeface="Wingdings" pitchFamily="2" charset="2"/>
              </a:rPr>
              <a:t>Responders ask informational or factual questions and facilitator helps ensure they are neutral</a:t>
            </a:r>
          </a:p>
          <a:p>
            <a:r>
              <a:rPr lang="en-US" b="1" dirty="0">
                <a:sym typeface="Wingdings" pitchFamily="2" charset="2"/>
              </a:rPr>
              <a:t>Step 4</a:t>
            </a:r>
            <a:r>
              <a:rPr lang="en-US" dirty="0">
                <a:sym typeface="Wingdings" pitchFamily="2" charset="2"/>
              </a:rPr>
              <a:t>: Permissioned opinions</a:t>
            </a:r>
          </a:p>
          <a:p>
            <a:pPr lvl="1"/>
            <a:r>
              <a:rPr lang="en-US" dirty="0">
                <a:sym typeface="Wingdings" pitchFamily="2" charset="2"/>
              </a:rPr>
              <a:t>Facilitator invites opinions with a specific protocol: “I have an opinion about X. Do you want to hear it?”</a:t>
            </a:r>
          </a:p>
          <a:p>
            <a:pPr lvl="1"/>
            <a:r>
              <a:rPr lang="en-US" dirty="0">
                <a:sym typeface="Wingdings" pitchFamily="2" charset="2"/>
              </a:rPr>
              <a:t>Artist’s decision to say “yes” or “no”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99A55-F461-4143-A3F5-050D9D89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7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80D0-A910-9F4D-8B7E-8522F9CE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F8A6C-E62D-5E4C-BCCE-502DE13CD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5 (Feb 11 – Feb 15) </a:t>
            </a:r>
            <a:r>
              <a:rPr lang="en-US" dirty="0">
                <a:sym typeface="Wingdings" pitchFamily="2" charset="2"/>
              </a:rPr>
              <a:t> Cleaning (Show)</a:t>
            </a:r>
          </a:p>
          <a:p>
            <a:pPr lvl="1"/>
            <a:r>
              <a:rPr lang="en-US" dirty="0">
                <a:sym typeface="Wingdings" pitchFamily="2" charset="2"/>
              </a:rPr>
              <a:t>Handling missing data: dropping, filling, interpolating</a:t>
            </a:r>
          </a:p>
          <a:p>
            <a:pPr lvl="1"/>
            <a:r>
              <a:rPr lang="en-US" dirty="0">
                <a:sym typeface="Wingdings" pitchFamily="2" charset="2"/>
              </a:rPr>
              <a:t>Creating tidy data: melting, stacking, pivoting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3A265-D62C-6C44-A7BB-00855FB9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52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 Boulder">
      <a:dk1>
        <a:srgbClr val="000000"/>
      </a:dk1>
      <a:lt1>
        <a:srgbClr val="FFFFFF"/>
      </a:lt1>
      <a:dk2>
        <a:srgbClr val="212121"/>
      </a:dk2>
      <a:lt2>
        <a:srgbClr val="565A5C"/>
      </a:lt2>
      <a:accent1>
        <a:srgbClr val="CFB87C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2314</TotalTime>
  <Words>543</Words>
  <Application>Microsoft Macintosh PowerPoint</Application>
  <PresentationFormat>Widescreen</PresentationFormat>
  <Paragraphs>61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Corbel</vt:lpstr>
      <vt:lpstr>Courier</vt:lpstr>
      <vt:lpstr>Wingdings 2</vt:lpstr>
      <vt:lpstr>Quotable</vt:lpstr>
      <vt:lpstr>Class 11: Critical Response Process Friday, February 8</vt:lpstr>
      <vt:lpstr>Agenda</vt:lpstr>
      <vt:lpstr>Recap</vt:lpstr>
      <vt:lpstr>Module Assignment 02</vt:lpstr>
      <vt:lpstr>Six questions for better stories</vt:lpstr>
      <vt:lpstr>Four core steps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Keegan</dc:creator>
  <cp:lastModifiedBy>Brian Keegan</cp:lastModifiedBy>
  <cp:revision>88</cp:revision>
  <dcterms:created xsi:type="dcterms:W3CDTF">2016-08-24T14:48:58Z</dcterms:created>
  <dcterms:modified xsi:type="dcterms:W3CDTF">2019-02-08T18:01:41Z</dcterms:modified>
</cp:coreProperties>
</file>