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9"/>
  </p:notesMasterIdLst>
  <p:sldIdLst>
    <p:sldId id="256" r:id="rId2"/>
    <p:sldId id="275" r:id="rId3"/>
    <p:sldId id="296" r:id="rId4"/>
    <p:sldId id="306" r:id="rId5"/>
    <p:sldId id="305" r:id="rId6"/>
    <p:sldId id="309" r:id="rId7"/>
    <p:sldId id="30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p:restoredTop sz="94628"/>
  </p:normalViewPr>
  <p:slideViewPr>
    <p:cSldViewPr snapToGrid="0" snapToObjects="1">
      <p:cViewPr varScale="1">
        <p:scale>
          <a:sx n="110" d="100"/>
          <a:sy n="110"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2/18/19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2/18/19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2/18/19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2/18/19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2/18/19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2/18/19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2/18/19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Refine/OpenRefine/wiki/External-Resour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14: Critical Response Process</a:t>
            </a:r>
            <a:br>
              <a:rPr lang="en-US" dirty="0">
                <a:solidFill>
                  <a:schemeClr val="tx1"/>
                </a:solidFill>
              </a:rPr>
            </a:br>
            <a:r>
              <a:rPr lang="en-US" sz="2800" dirty="0">
                <a:solidFill>
                  <a:schemeClr val="tx1"/>
                </a:solidFill>
              </a:rPr>
              <a:t>Friday, February 15</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Critical response process</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Exploring</a:t>
            </a:r>
          </a:p>
          <a:p>
            <a:pPr lvl="1"/>
            <a:r>
              <a:rPr lang="en-US" dirty="0"/>
              <a:t>Epicycles of analysis: question, EDA, modeling, interpretation, communication</a:t>
            </a:r>
          </a:p>
          <a:p>
            <a:pPr lvl="1"/>
            <a:r>
              <a:rPr lang="en-US" dirty="0"/>
              <a:t>Characteristics of a good question, Exploratory data analysis checklist</a:t>
            </a:r>
          </a:p>
          <a:p>
            <a:r>
              <a:rPr lang="en-US" dirty="0"/>
              <a:t>Weeks 3 &amp; 4 </a:t>
            </a:r>
            <a:r>
              <a:rPr lang="en-US" dirty="0">
                <a:sym typeface="Wingdings" pitchFamily="2" charset="2"/>
              </a:rPr>
              <a:t> Module 2: 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pPr lvl="1"/>
            <a:r>
              <a:rPr lang="en-US" dirty="0">
                <a:sym typeface="Wingdings" pitchFamily="2" charset="2"/>
              </a:rPr>
              <a:t>Ethical considerations for web scraping</a:t>
            </a:r>
          </a:p>
          <a:p>
            <a:r>
              <a:rPr lang="en-US" dirty="0">
                <a:sym typeface="Wingdings" pitchFamily="2" charset="2"/>
              </a:rPr>
              <a:t>Weeks 5 &amp; 6  Module 3: Cleaning</a:t>
            </a:r>
          </a:p>
          <a:p>
            <a:pPr lvl="1"/>
            <a:r>
              <a:rPr lang="en-US" dirty="0"/>
              <a:t>Creating tidy data (pivoting, melting, stacking)</a:t>
            </a:r>
          </a:p>
          <a:p>
            <a:pPr lvl="1"/>
            <a:r>
              <a:rPr lang="en-US" dirty="0"/>
              <a:t>Handling missing data (dropping, filling, interpolation)</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5402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5 (Feb 11 – Feb 15) </a:t>
            </a:r>
            <a:r>
              <a:rPr lang="en-US" dirty="0">
                <a:sym typeface="Wingdings" pitchFamily="2" charset="2"/>
              </a:rPr>
              <a:t> Cleaning (Show)</a:t>
            </a:r>
            <a:endParaRPr lang="en-US" dirty="0"/>
          </a:p>
          <a:p>
            <a:pPr lvl="1"/>
            <a:r>
              <a:rPr lang="en-US" b="1" dirty="0"/>
              <a:t>Monday</a:t>
            </a:r>
            <a:r>
              <a:rPr lang="en-US" dirty="0"/>
              <a:t>: Creating tidy data</a:t>
            </a:r>
          </a:p>
          <a:p>
            <a:pPr lvl="1"/>
            <a:r>
              <a:rPr lang="en-US" b="1" dirty="0"/>
              <a:t>Wednesday</a:t>
            </a:r>
            <a:r>
              <a:rPr lang="en-US" dirty="0"/>
              <a:t>: Stacking, pivoting, and melting tutorial</a:t>
            </a:r>
          </a:p>
          <a:p>
            <a:pPr lvl="1"/>
            <a:r>
              <a:rPr lang="en-US" b="1" dirty="0"/>
              <a:t>Friday</a:t>
            </a:r>
            <a:r>
              <a:rPr lang="en-US" dirty="0"/>
              <a:t>: Weekly presentation on assignment work-in-progress</a:t>
            </a:r>
          </a:p>
          <a:p>
            <a:pPr lvl="1"/>
            <a:endParaRPr lang="en-US" dirty="0"/>
          </a:p>
          <a:p>
            <a:r>
              <a:rPr lang="en-US" dirty="0"/>
              <a:t>Module Assignment 03 due February 25</a:t>
            </a:r>
          </a:p>
          <a:p>
            <a:endParaRPr lang="en-US" dirty="0"/>
          </a:p>
          <a:p>
            <a:r>
              <a:rPr lang="en-US" dirty="0"/>
              <a:t>Week 6 (Feb 18 – Feb 22) </a:t>
            </a:r>
            <a:r>
              <a:rPr lang="en-US" dirty="0">
                <a:sym typeface="Wingdings" pitchFamily="2" charset="2"/>
              </a:rPr>
              <a:t> Cleaning (Tell)</a:t>
            </a:r>
          </a:p>
          <a:p>
            <a:pPr lvl="1"/>
            <a:r>
              <a:rPr lang="en-US" dirty="0">
                <a:sym typeface="Wingdings" pitchFamily="2" charset="2"/>
              </a:rPr>
              <a:t>Handling missing data: dropping, filling, interpolating</a:t>
            </a:r>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765352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03</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Monday, February 25 at 10:59am</a:t>
            </a:r>
          </a:p>
          <a:p>
            <a:endParaRPr lang="en-US" dirty="0"/>
          </a:p>
          <a:p>
            <a:r>
              <a:rPr lang="en-US" b="1" dirty="0"/>
              <a:t>Objective</a:t>
            </a:r>
            <a:r>
              <a:rPr lang="en-US" dirty="0"/>
              <a:t>: Tell a horror story about an untidy dataset and how you tamed it into a clean and tidy format</a:t>
            </a:r>
          </a:p>
          <a:p>
            <a:pPr lvl="1"/>
            <a:r>
              <a:rPr lang="en-US" dirty="0"/>
              <a:t>Reshaping into a cleaner format, handling missing data, filtering/relabeling bad data, </a:t>
            </a:r>
            <a:r>
              <a:rPr lang="en-US" i="1" dirty="0"/>
              <a:t>etc</a:t>
            </a:r>
            <a:r>
              <a:rPr lang="en-US" dirty="0"/>
              <a:t>.</a:t>
            </a:r>
          </a:p>
          <a:p>
            <a:pPr lvl="1"/>
            <a:r>
              <a:rPr lang="en-US" dirty="0">
                <a:sym typeface="Wingdings" pitchFamily="2" charset="2"/>
              </a:rPr>
              <a:t>Once you’ve cleaned it up, go through data interviewing and EDA processes</a:t>
            </a:r>
          </a:p>
          <a:p>
            <a:pPr lvl="1"/>
            <a:r>
              <a:rPr lang="en-US" dirty="0">
                <a:sym typeface="Wingdings" pitchFamily="2" charset="2"/>
              </a:rPr>
              <a:t>Write up a Medium post detailing the question you wanted to answer with this data, the problems with the raw data, the steps you took to clean it up, and the findings once it was clean</a:t>
            </a:r>
          </a:p>
          <a:p>
            <a:pPr lvl="1"/>
            <a:r>
              <a:rPr lang="en-US" dirty="0">
                <a:sym typeface="Wingdings" pitchFamily="2" charset="2"/>
              </a:rPr>
              <a:t>Use good blogging practices in terms of engaging headline, balance of prose/code/images, clear findings, </a:t>
            </a:r>
            <a:r>
              <a:rPr lang="en-US" i="1" dirty="0">
                <a:sym typeface="Wingdings" pitchFamily="2" charset="2"/>
              </a:rPr>
              <a:t>etc</a:t>
            </a:r>
            <a:r>
              <a:rPr lang="en-US" dirty="0">
                <a:sym typeface="Wingdings" pitchFamily="2" charset="2"/>
              </a:rPr>
              <a:t>.</a:t>
            </a:r>
          </a:p>
          <a:p>
            <a:pPr lvl="2"/>
            <a:r>
              <a:rPr lang="en-US" dirty="0">
                <a:sym typeface="Wingdings" pitchFamily="2" charset="2"/>
              </a:rPr>
              <a:t>Real bonus points if you write it up using conventions from horror fiction, film, </a:t>
            </a:r>
            <a:r>
              <a:rPr lang="en-US" i="1" dirty="0">
                <a:sym typeface="Wingdings" pitchFamily="2" charset="2"/>
              </a:rPr>
              <a:t>etc</a:t>
            </a:r>
            <a:r>
              <a:rPr lang="en-US" dirty="0">
                <a:sym typeface="Wingdings" pitchFamily="2" charset="2"/>
              </a:rPr>
              <a:t>. genres in convincing way</a:t>
            </a:r>
          </a:p>
          <a:p>
            <a:pPr lvl="1"/>
            <a:endParaRPr lang="en-US" dirty="0">
              <a:sym typeface="Wingdings" pitchFamily="2" charset="2"/>
            </a:endParaRPr>
          </a:p>
          <a:p>
            <a:r>
              <a:rPr lang="en-US" dirty="0">
                <a:sym typeface="Wingdings" pitchFamily="2" charset="2"/>
              </a:rPr>
              <a:t>Also check out the </a:t>
            </a:r>
            <a:r>
              <a:rPr lang="en-US" dirty="0" err="1">
                <a:sym typeface="Wingdings" pitchFamily="2" charset="2"/>
              </a:rPr>
              <a:t>OpenRefine</a:t>
            </a:r>
            <a:r>
              <a:rPr lang="en-US" dirty="0">
                <a:sym typeface="Wingdings" pitchFamily="2" charset="2"/>
              </a:rPr>
              <a:t> tool and resources on Canvas</a:t>
            </a:r>
          </a:p>
          <a:p>
            <a:pPr lvl="1"/>
            <a:r>
              <a:rPr lang="en-US" dirty="0">
                <a:sym typeface="Wingdings" pitchFamily="2" charset="2"/>
              </a:rPr>
              <a:t>How to replicate some of the </a:t>
            </a:r>
            <a:r>
              <a:rPr lang="en-US" dirty="0" err="1">
                <a:sym typeface="Wingdings" pitchFamily="2" charset="2"/>
              </a:rPr>
              <a:t>OpenRefine</a:t>
            </a:r>
            <a:r>
              <a:rPr lang="en-US" dirty="0">
                <a:sym typeface="Wingdings" pitchFamily="2" charset="2"/>
              </a:rPr>
              <a:t> tutorials using pandas</a:t>
            </a:r>
          </a:p>
          <a:p>
            <a:pPr lvl="1"/>
            <a:r>
              <a:rPr lang="en-US" dirty="0">
                <a:sym typeface="Wingdings" pitchFamily="2" charset="2"/>
                <a:hlinkClick r:id="rId2"/>
              </a:rPr>
              <a:t>https://github.com/OpenRefine/OpenRefine/wiki/External-Resources</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5904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do we bring something new to this story?</a:t>
            </a:r>
          </a:p>
          <a:p>
            <a:pPr lvl="1"/>
            <a:r>
              <a:rPr lang="en-US" dirty="0"/>
              <a:t>Other ways to convey findings through photography, graphics, interactivity, </a:t>
            </a:r>
            <a:r>
              <a:rPr lang="en-US" i="1" dirty="0"/>
              <a:t>etc</a:t>
            </a:r>
            <a:r>
              <a:rPr lang="en-US" dirty="0"/>
              <a:t>.</a:t>
            </a:r>
          </a:p>
          <a:p>
            <a:pPr>
              <a:buFont typeface="+mj-lt"/>
              <a:buAutoNum type="arabicPeriod"/>
            </a:pPr>
            <a:r>
              <a:rPr lang="en-US" b="1" dirty="0"/>
              <a:t>What’s a glimpse of wisdom we can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52908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3C19-157B-544F-BB77-8138E7A4BEDA}"/>
              </a:ext>
            </a:extLst>
          </p:cNvPr>
          <p:cNvSpPr>
            <a:spLocks noGrp="1"/>
          </p:cNvSpPr>
          <p:nvPr>
            <p:ph type="title"/>
          </p:nvPr>
        </p:nvSpPr>
        <p:spPr/>
        <p:txBody>
          <a:bodyPr/>
          <a:lstStyle/>
          <a:p>
            <a:r>
              <a:rPr lang="en-US" dirty="0"/>
              <a:t>Four core steps</a:t>
            </a:r>
          </a:p>
        </p:txBody>
      </p:sp>
      <p:sp>
        <p:nvSpPr>
          <p:cNvPr id="3" name="Content Placeholder 2">
            <a:extLst>
              <a:ext uri="{FF2B5EF4-FFF2-40B4-BE49-F238E27FC236}">
                <a16:creationId xmlns:a16="http://schemas.microsoft.com/office/drawing/2014/main" id="{F55A4B5C-6849-8647-84BE-BFB7A476086B}"/>
              </a:ext>
            </a:extLst>
          </p:cNvPr>
          <p:cNvSpPr>
            <a:spLocks noGrp="1"/>
          </p:cNvSpPr>
          <p:nvPr>
            <p:ph idx="1"/>
          </p:nvPr>
        </p:nvSpPr>
        <p:spPr/>
        <p:txBody>
          <a:bodyPr/>
          <a:lstStyle/>
          <a:p>
            <a:r>
              <a:rPr lang="en-US" b="1" dirty="0"/>
              <a:t>Step 0</a:t>
            </a:r>
            <a:r>
              <a:rPr lang="en-US" dirty="0"/>
              <a:t>: Artist makes a presentation</a:t>
            </a:r>
          </a:p>
          <a:p>
            <a:r>
              <a:rPr lang="en-US" b="1" dirty="0"/>
              <a:t>Step 1</a:t>
            </a:r>
            <a:r>
              <a:rPr lang="en-US" dirty="0"/>
              <a:t>: Statements of meaning</a:t>
            </a:r>
          </a:p>
          <a:p>
            <a:pPr lvl="1"/>
            <a:r>
              <a:rPr lang="en-US" dirty="0"/>
              <a:t>“What was stimulating, surprising, evocative, memorable, challenging, different for you?” </a:t>
            </a:r>
            <a:r>
              <a:rPr lang="en-US" dirty="0">
                <a:sym typeface="Wingdings" pitchFamily="2" charset="2"/>
              </a:rPr>
              <a:t> </a:t>
            </a:r>
            <a:r>
              <a:rPr lang="en-US" b="1" i="1" u="sng" dirty="0"/>
              <a:t>NOT</a:t>
            </a:r>
            <a:r>
              <a:rPr lang="en-US" dirty="0"/>
              <a:t> ”I liked…”</a:t>
            </a:r>
          </a:p>
          <a:p>
            <a:pPr lvl="1"/>
            <a:r>
              <a:rPr lang="en-US" dirty="0"/>
              <a:t>Facilitator should synthesize the diversity or convergence of themes</a:t>
            </a:r>
          </a:p>
          <a:p>
            <a:r>
              <a:rPr lang="en-US" b="1" dirty="0"/>
              <a:t>Step 2</a:t>
            </a:r>
            <a:r>
              <a:rPr lang="en-US" dirty="0"/>
              <a:t>: Artist as questioner</a:t>
            </a:r>
          </a:p>
          <a:p>
            <a:pPr lvl="1"/>
            <a:r>
              <a:rPr lang="en-US" dirty="0"/>
              <a:t>Creator asks questions they have about their work</a:t>
            </a:r>
          </a:p>
          <a:p>
            <a:pPr lvl="1"/>
            <a:r>
              <a:rPr lang="en-US" dirty="0"/>
              <a:t>Facilitator helps clarify </a:t>
            </a:r>
            <a:r>
              <a:rPr lang="en-US" dirty="0">
                <a:sym typeface="Wingdings" pitchFamily="2" charset="2"/>
              </a:rPr>
              <a:t> </a:t>
            </a:r>
            <a:r>
              <a:rPr lang="en-US" b="1" i="1" u="sng" dirty="0">
                <a:sym typeface="Wingdings" pitchFamily="2" charset="2"/>
              </a:rPr>
              <a:t>NOT</a:t>
            </a:r>
            <a:r>
              <a:rPr lang="en-US" dirty="0">
                <a:sym typeface="Wingdings" pitchFamily="2" charset="2"/>
              </a:rPr>
              <a:t> “What did you think?”</a:t>
            </a:r>
          </a:p>
          <a:p>
            <a:r>
              <a:rPr lang="en-US" b="1" dirty="0">
                <a:sym typeface="Wingdings" pitchFamily="2" charset="2"/>
              </a:rPr>
              <a:t>Step 3</a:t>
            </a:r>
            <a:r>
              <a:rPr lang="en-US" dirty="0">
                <a:sym typeface="Wingdings" pitchFamily="2" charset="2"/>
              </a:rPr>
              <a:t>: Neutral questions from responders</a:t>
            </a:r>
          </a:p>
          <a:p>
            <a:pPr lvl="1"/>
            <a:r>
              <a:rPr lang="en-US" dirty="0">
                <a:sym typeface="Wingdings" pitchFamily="2" charset="2"/>
              </a:rPr>
              <a:t>Responders ask informational or factual questions and facilitator helps ensure they are neutral</a:t>
            </a:r>
          </a:p>
          <a:p>
            <a:r>
              <a:rPr lang="en-US" b="1" dirty="0">
                <a:sym typeface="Wingdings" pitchFamily="2" charset="2"/>
              </a:rPr>
              <a:t>Step 4</a:t>
            </a:r>
            <a:r>
              <a:rPr lang="en-US" dirty="0">
                <a:sym typeface="Wingdings" pitchFamily="2" charset="2"/>
              </a:rPr>
              <a:t>: Permissioned opinions</a:t>
            </a:r>
          </a:p>
          <a:p>
            <a:pPr lvl="1"/>
            <a:r>
              <a:rPr lang="en-US" dirty="0">
                <a:sym typeface="Wingdings" pitchFamily="2" charset="2"/>
              </a:rPr>
              <a:t>Facilitator invites opinions with a specific protocol: “I have an opinion about X. Do you want to hear it?”</a:t>
            </a:r>
          </a:p>
          <a:p>
            <a:pPr lvl="1"/>
            <a:r>
              <a:rPr lang="en-US" dirty="0">
                <a:sym typeface="Wingdings" pitchFamily="2" charset="2"/>
              </a:rPr>
              <a:t>Artist’s decision to say “yes” or “no”</a:t>
            </a:r>
            <a:endParaRPr lang="en-US" dirty="0"/>
          </a:p>
        </p:txBody>
      </p:sp>
      <p:sp>
        <p:nvSpPr>
          <p:cNvPr id="4" name="Slide Number Placeholder 3">
            <a:extLst>
              <a:ext uri="{FF2B5EF4-FFF2-40B4-BE49-F238E27FC236}">
                <a16:creationId xmlns:a16="http://schemas.microsoft.com/office/drawing/2014/main" id="{46199A55-F461-4143-A3F5-050D9D89DC9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1737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3770</TotalTime>
  <Words>652</Words>
  <Application>Microsoft Macintosh PowerPoint</Application>
  <PresentationFormat>Widescreen</PresentationFormat>
  <Paragraphs>72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Corbel</vt:lpstr>
      <vt:lpstr>Courier</vt:lpstr>
      <vt:lpstr>Wingdings 2</vt:lpstr>
      <vt:lpstr>Quotable</vt:lpstr>
      <vt:lpstr>Class 14: Critical Response Process Friday, February 15</vt:lpstr>
      <vt:lpstr>Agenda</vt:lpstr>
      <vt:lpstr>Recap</vt:lpstr>
      <vt:lpstr>This week</vt:lpstr>
      <vt:lpstr>Module Assignment 03</vt:lpstr>
      <vt:lpstr>Six questions for better stories</vt:lpstr>
      <vt:lpstr>Four core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128</cp:revision>
  <dcterms:created xsi:type="dcterms:W3CDTF">2016-08-24T14:48:58Z</dcterms:created>
  <dcterms:modified xsi:type="dcterms:W3CDTF">2019-02-18T17:29:49Z</dcterms:modified>
</cp:coreProperties>
</file>