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1"/>
  </p:notesMasterIdLst>
  <p:sldIdLst>
    <p:sldId id="256" r:id="rId2"/>
    <p:sldId id="275" r:id="rId3"/>
    <p:sldId id="310" r:id="rId4"/>
    <p:sldId id="311" r:id="rId5"/>
    <p:sldId id="312" r:id="rId6"/>
    <p:sldId id="314" r:id="rId7"/>
    <p:sldId id="313" r:id="rId8"/>
    <p:sldId id="309" r:id="rId9"/>
    <p:sldId id="30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C48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p:restoredTop sz="94628"/>
  </p:normalViewPr>
  <p:slideViewPr>
    <p:cSldViewPr snapToGrid="0" snapToObjects="1">
      <p:cViewPr varScale="1">
        <p:scale>
          <a:sx n="110" d="100"/>
          <a:sy n="110" d="100"/>
        </p:scale>
        <p:origin x="184"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820EF-9615-9340-9696-8E29D255C29C}" type="datetimeFigureOut">
              <a:rPr lang="en-US" smtClean="0"/>
              <a:t>2/21/19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591CE-20BA-CB4C-B298-E658AA182758}" type="slidenum">
              <a:rPr lang="en-US" smtClean="0"/>
              <a:t>‹#›</a:t>
            </a:fld>
            <a:endParaRPr lang="en-US"/>
          </a:p>
        </p:txBody>
      </p:sp>
    </p:spTree>
    <p:extLst>
      <p:ext uri="{BB962C8B-B14F-4D97-AF65-F5344CB8AC3E}">
        <p14:creationId xmlns:p14="http://schemas.microsoft.com/office/powerpoint/2010/main" val="683860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3591CE-20BA-CB4C-B298-E658AA182758}" type="slidenum">
              <a:rPr lang="en-US" smtClean="0"/>
              <a:t>0</a:t>
            </a:fld>
            <a:endParaRPr lang="en-US"/>
          </a:p>
        </p:txBody>
      </p:sp>
    </p:spTree>
    <p:extLst>
      <p:ext uri="{BB962C8B-B14F-4D97-AF65-F5344CB8AC3E}">
        <p14:creationId xmlns:p14="http://schemas.microsoft.com/office/powerpoint/2010/main" val="30371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D9C48E"/>
          </a:solidFill>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864EC1-8966-704C-9B8B-CF3380F10423}"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3CFB64-0B48-9E45-B861-D8DE82785488}" type="datetime1">
              <a:rPr lang="en-US" smtClean="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A4DC287-4DAA-EF45-B0FC-84CA505543A0}"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75135E4-29DF-CA4B-B093-7D9A70E30E9D}" type="datetime1">
              <a:rPr lang="en-US" smtClean="0"/>
              <a:t>2/21/19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6A403E-07BE-E147-B4F0-7CB9D8782A2B}"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48B0FC-2CDF-AE4E-9E24-9802736DDA38}"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1420481"/>
            <a:ext cx="10554574"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AAA98-ACBF-DC42-B077-EDD1F6B9573A}"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54538-D509-7849-B63B-ADC00130C0E4}" type="datetime1">
              <a:rPr lang="en-US" smtClean="0"/>
              <a:t>2/21/19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0B39A5-8D4D-CC4A-92C4-3BE94EDF4628}" type="datetime1">
              <a:rPr lang="en-US" smtClean="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81"/>
            <a:ext cx="10571998"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56609-D2D6-B54F-A2C3-892F3AA6CDA9}" type="datetime1">
              <a:rPr lang="en-US" smtClean="0"/>
              <a:t>2/21/19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13716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0"/>
            <a:ext cx="10571998" cy="97045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D2DA7-7BB0-CC42-B014-187D031F2E14}" type="datetime1">
              <a:rPr lang="en-US" smtClean="0"/>
              <a:t>2/21/19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97359-CD91-B947-A62B-1612DC732B81}" type="datetime1">
              <a:rPr lang="en-US" smtClean="0"/>
              <a:t>2/21/19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2D3F7-0476-9B4D-B141-9332D2A5CEF8}" type="datetime1">
              <a:rPr lang="en-US" smtClean="0"/>
              <a:t>2/21/19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C844AC5-F82D-2546-A0BA-4CB124E81DB2}" type="datetime1">
              <a:rPr lang="en-US" smtClean="0"/>
              <a:t>2/21/19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DF101DF-BEDF-034B-B6BE-F262BE0BAA1A}" type="datetime1">
              <a:rPr lang="en-US" smtClean="0"/>
              <a:t>2/21/19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ian.keegan@colorado.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penRefine/OpenRefine/wiki/External-Resour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Class 17: Critical Response Process</a:t>
            </a:r>
            <a:br>
              <a:rPr lang="en-US" dirty="0">
                <a:solidFill>
                  <a:schemeClr val="tx1"/>
                </a:solidFill>
              </a:rPr>
            </a:br>
            <a:r>
              <a:rPr lang="en-US" sz="2800" dirty="0">
                <a:solidFill>
                  <a:schemeClr val="tx1"/>
                </a:solidFill>
              </a:rPr>
              <a:t>Friday, February 22</a:t>
            </a:r>
            <a:endParaRPr lang="en-US" dirty="0">
              <a:solidFill>
                <a:schemeClr val="tx1"/>
              </a:solidFill>
            </a:endParaRPr>
          </a:p>
        </p:txBody>
      </p:sp>
      <p:sp>
        <p:nvSpPr>
          <p:cNvPr id="3" name="Subtitle 2"/>
          <p:cNvSpPr>
            <a:spLocks noGrp="1"/>
          </p:cNvSpPr>
          <p:nvPr>
            <p:ph type="subTitle" idx="1"/>
          </p:nvPr>
        </p:nvSpPr>
        <p:spPr>
          <a:xfrm>
            <a:off x="810001" y="5280847"/>
            <a:ext cx="10572000" cy="1371600"/>
          </a:xfrm>
        </p:spPr>
        <p:txBody>
          <a:bodyPr>
            <a:noAutofit/>
          </a:bodyPr>
          <a:lstStyle/>
          <a:p>
            <a:r>
              <a:rPr lang="en-US" dirty="0"/>
              <a:t>INFO 3402: Information Expositions</a:t>
            </a:r>
            <a:br>
              <a:rPr lang="en-US" dirty="0"/>
            </a:br>
            <a:r>
              <a:rPr lang="en-US" dirty="0"/>
              <a:t>Professor Brian Keegan</a:t>
            </a:r>
            <a:br>
              <a:rPr lang="en-US" dirty="0"/>
            </a:br>
            <a:r>
              <a:rPr lang="en-US" dirty="0">
                <a:hlinkClick r:id="rId3"/>
              </a:rPr>
              <a:t>brian.keegan@colorado.edu</a:t>
            </a:r>
            <a:r>
              <a:rPr lang="en-US" dirty="0"/>
              <a:t> </a:t>
            </a:r>
          </a:p>
          <a:p>
            <a:endParaRPr lang="en-US" dirty="0"/>
          </a:p>
        </p:txBody>
      </p:sp>
      <p:pic>
        <p:nvPicPr>
          <p:cNvPr id="5" name="Picture 4" title="University of Colorado Boulde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444565" y="5280847"/>
            <a:ext cx="3747435" cy="914400"/>
          </a:xfrm>
          <a:prstGeom prst="rect">
            <a:avLst/>
          </a:prstGeom>
        </p:spPr>
      </p:pic>
    </p:spTree>
    <p:extLst>
      <p:ext uri="{BB962C8B-B14F-4D97-AF65-F5344CB8AC3E}">
        <p14:creationId xmlns:p14="http://schemas.microsoft.com/office/powerpoint/2010/main" val="14224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B56E-2696-CA43-BCC0-8D074FFEED4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DF5FCB-0A16-9F46-A4C9-51C0D138ED7A}"/>
              </a:ext>
            </a:extLst>
          </p:cNvPr>
          <p:cNvSpPr>
            <a:spLocks noGrp="1"/>
          </p:cNvSpPr>
          <p:nvPr>
            <p:ph idx="1"/>
          </p:nvPr>
        </p:nvSpPr>
        <p:spPr/>
        <p:txBody>
          <a:bodyPr/>
          <a:lstStyle/>
          <a:p>
            <a:r>
              <a:rPr lang="en-US" dirty="0"/>
              <a:t>11:00 – 11:05 </a:t>
            </a:r>
            <a:r>
              <a:rPr lang="en-US" dirty="0">
                <a:sym typeface="Wingdings" pitchFamily="2" charset="2"/>
              </a:rPr>
              <a:t></a:t>
            </a:r>
            <a:r>
              <a:rPr lang="en-US" dirty="0"/>
              <a:t> Review</a:t>
            </a:r>
          </a:p>
          <a:p>
            <a:r>
              <a:rPr lang="en-US" dirty="0"/>
              <a:t>11:05 – 11:50 </a:t>
            </a:r>
            <a:r>
              <a:rPr lang="en-US" dirty="0">
                <a:sym typeface="Wingdings" pitchFamily="2" charset="2"/>
              </a:rPr>
              <a:t> Critical response process</a:t>
            </a:r>
            <a:endParaRPr lang="en-US" dirty="0"/>
          </a:p>
        </p:txBody>
      </p:sp>
      <p:sp>
        <p:nvSpPr>
          <p:cNvPr id="4" name="Slide Number Placeholder 3">
            <a:extLst>
              <a:ext uri="{FF2B5EF4-FFF2-40B4-BE49-F238E27FC236}">
                <a16:creationId xmlns:a16="http://schemas.microsoft.com/office/drawing/2014/main" id="{E0315B02-BF11-8247-9542-3E5682BBF3E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7753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24FE-CCFD-284C-8BCB-1CD085D1F27D}"/>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206ECB94-F638-734A-9E98-98E1BA79A210}"/>
              </a:ext>
            </a:extLst>
          </p:cNvPr>
          <p:cNvSpPr>
            <a:spLocks noGrp="1"/>
          </p:cNvSpPr>
          <p:nvPr>
            <p:ph idx="1"/>
          </p:nvPr>
        </p:nvSpPr>
        <p:spPr/>
        <p:txBody>
          <a:bodyPr/>
          <a:lstStyle/>
          <a:p>
            <a:r>
              <a:rPr lang="en-US" dirty="0"/>
              <a:t>Weeks 1 &amp; 2 </a:t>
            </a:r>
            <a:r>
              <a:rPr lang="en-US" dirty="0">
                <a:sym typeface="Wingdings" pitchFamily="2" charset="2"/>
              </a:rPr>
              <a:t> </a:t>
            </a:r>
            <a:r>
              <a:rPr lang="en-US" dirty="0"/>
              <a:t>Module 1: Exploring</a:t>
            </a:r>
          </a:p>
          <a:p>
            <a:pPr lvl="1"/>
            <a:r>
              <a:rPr lang="en-US" dirty="0"/>
              <a:t>Epicycles of analysis: question, EDA, modeling, interpretation, communication</a:t>
            </a:r>
          </a:p>
          <a:p>
            <a:pPr lvl="1"/>
            <a:r>
              <a:rPr lang="en-US" dirty="0"/>
              <a:t>Characteristics of a good question, Exploratory data analysis checklist</a:t>
            </a:r>
          </a:p>
          <a:p>
            <a:r>
              <a:rPr lang="en-US" dirty="0"/>
              <a:t>Weeks 3 &amp; 4 </a:t>
            </a:r>
            <a:r>
              <a:rPr lang="en-US" dirty="0">
                <a:sym typeface="Wingdings" pitchFamily="2" charset="2"/>
              </a:rPr>
              <a:t> Module 2: Retrieving</a:t>
            </a:r>
          </a:p>
          <a:p>
            <a:pPr lvl="1"/>
            <a:r>
              <a:rPr lang="en-US" dirty="0">
                <a:sym typeface="Wingdings" pitchFamily="2" charset="2"/>
              </a:rPr>
              <a:t>Using </a:t>
            </a:r>
            <a:r>
              <a:rPr lang="en-US" dirty="0">
                <a:latin typeface="Courier" pitchFamily="2" charset="0"/>
                <a:sym typeface="Wingdings" pitchFamily="2" charset="2"/>
              </a:rPr>
              <a:t>requests</a:t>
            </a:r>
            <a:r>
              <a:rPr lang="en-US" dirty="0">
                <a:sym typeface="Wingdings" pitchFamily="2" charset="2"/>
              </a:rPr>
              <a:t>, </a:t>
            </a:r>
            <a:r>
              <a:rPr lang="en-US" dirty="0" err="1">
                <a:latin typeface="Courier" pitchFamily="2" charset="0"/>
                <a:sym typeface="Wingdings" pitchFamily="2" charset="2"/>
              </a:rPr>
              <a:t>BeautifulSoup</a:t>
            </a:r>
            <a:r>
              <a:rPr lang="en-US" dirty="0">
                <a:sym typeface="Wingdings" pitchFamily="2" charset="2"/>
              </a:rPr>
              <a:t>, </a:t>
            </a:r>
            <a:r>
              <a:rPr lang="en-US" i="1" dirty="0">
                <a:sym typeface="Wingdings" pitchFamily="2" charset="2"/>
              </a:rPr>
              <a:t>etc. </a:t>
            </a:r>
            <a:r>
              <a:rPr lang="en-US" dirty="0">
                <a:sym typeface="Wingdings" pitchFamily="2" charset="2"/>
              </a:rPr>
              <a:t>to scrape data from websites and APIs</a:t>
            </a:r>
          </a:p>
          <a:p>
            <a:pPr lvl="1"/>
            <a:r>
              <a:rPr lang="en-US" dirty="0">
                <a:sym typeface="Wingdings" pitchFamily="2" charset="2"/>
              </a:rPr>
              <a:t>Ethical considerations for web scraping</a:t>
            </a:r>
          </a:p>
          <a:p>
            <a:r>
              <a:rPr lang="en-US" dirty="0">
                <a:sym typeface="Wingdings" pitchFamily="2" charset="2"/>
              </a:rPr>
              <a:t>Weeks 5 &amp; 6  Module 3: Cleaning</a:t>
            </a:r>
          </a:p>
          <a:p>
            <a:pPr lvl="1"/>
            <a:r>
              <a:rPr lang="en-US" dirty="0"/>
              <a:t>Creating tidy data (pivoting, melting, stacking)</a:t>
            </a:r>
          </a:p>
          <a:p>
            <a:pPr lvl="1"/>
            <a:r>
              <a:rPr lang="en-US" dirty="0"/>
              <a:t>Handling missing data (dropping, filling, interpolation)</a:t>
            </a:r>
          </a:p>
        </p:txBody>
      </p:sp>
      <p:sp>
        <p:nvSpPr>
          <p:cNvPr id="4" name="Slide Number Placeholder 3">
            <a:extLst>
              <a:ext uri="{FF2B5EF4-FFF2-40B4-BE49-F238E27FC236}">
                <a16:creationId xmlns:a16="http://schemas.microsoft.com/office/drawing/2014/main" id="{78D3A387-83CE-0243-9CED-0272DA47F25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4853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0D0-A910-9F4D-8B7E-8522F9CE85D4}"/>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AAEF8A6C-E62D-5E4C-BCCE-502DE13CD9B0}"/>
              </a:ext>
            </a:extLst>
          </p:cNvPr>
          <p:cNvSpPr>
            <a:spLocks noGrp="1"/>
          </p:cNvSpPr>
          <p:nvPr>
            <p:ph idx="1"/>
          </p:nvPr>
        </p:nvSpPr>
        <p:spPr/>
        <p:txBody>
          <a:bodyPr/>
          <a:lstStyle/>
          <a:p>
            <a:r>
              <a:rPr lang="en-US" dirty="0"/>
              <a:t>Week 6 (Feb 18 – Feb 22) </a:t>
            </a:r>
            <a:r>
              <a:rPr lang="en-US" dirty="0">
                <a:sym typeface="Wingdings" pitchFamily="2" charset="2"/>
              </a:rPr>
              <a:t> Cleaning (Tell)</a:t>
            </a:r>
          </a:p>
          <a:p>
            <a:pPr lvl="1"/>
            <a:r>
              <a:rPr lang="en-US" b="1" dirty="0"/>
              <a:t>Monday</a:t>
            </a:r>
            <a:r>
              <a:rPr lang="en-US" dirty="0"/>
              <a:t>: Dropping, filling, and interpolating cross-sectional and temporal data</a:t>
            </a:r>
          </a:p>
          <a:p>
            <a:pPr lvl="1"/>
            <a:r>
              <a:rPr lang="en-US" b="1" dirty="0"/>
              <a:t>Wednesday</a:t>
            </a:r>
            <a:r>
              <a:rPr lang="en-US" dirty="0"/>
              <a:t>: Missing data tutorial</a:t>
            </a:r>
          </a:p>
          <a:p>
            <a:pPr lvl="1"/>
            <a:r>
              <a:rPr lang="en-US" b="1" dirty="0"/>
              <a:t>Friday</a:t>
            </a:r>
            <a:r>
              <a:rPr lang="en-US" dirty="0"/>
              <a:t>: Weekly presentation on assignment work-in-progress</a:t>
            </a:r>
          </a:p>
          <a:p>
            <a:pPr lvl="1"/>
            <a:endParaRPr lang="en-US" dirty="0"/>
          </a:p>
          <a:p>
            <a:r>
              <a:rPr lang="en-US" dirty="0"/>
              <a:t>Module Assignment 03 due February 25</a:t>
            </a:r>
          </a:p>
          <a:p>
            <a:endParaRPr lang="en-US" dirty="0"/>
          </a:p>
          <a:p>
            <a:r>
              <a:rPr lang="en-US" dirty="0"/>
              <a:t>Week 7 (Feb 25 – Mar 1) </a:t>
            </a:r>
            <a:r>
              <a:rPr lang="en-US" dirty="0">
                <a:sym typeface="Wingdings" pitchFamily="2" charset="2"/>
              </a:rPr>
              <a:t> Combining (Show)</a:t>
            </a:r>
            <a:endParaRPr lang="en-US" dirty="0"/>
          </a:p>
          <a:p>
            <a:pPr lvl="1"/>
            <a:r>
              <a:rPr lang="en-US" dirty="0">
                <a:sym typeface="Wingdings" pitchFamily="2" charset="2"/>
              </a:rPr>
              <a:t>Joining data together, trade-offs of different joins, cleaning up after a join</a:t>
            </a:r>
          </a:p>
        </p:txBody>
      </p:sp>
      <p:sp>
        <p:nvSpPr>
          <p:cNvPr id="4" name="Slide Number Placeholder 3">
            <a:extLst>
              <a:ext uri="{FF2B5EF4-FFF2-40B4-BE49-F238E27FC236}">
                <a16:creationId xmlns:a16="http://schemas.microsoft.com/office/drawing/2014/main" id="{8693A265-D62C-6C44-A7BB-00855FB94FF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14519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2524-84D1-6D4F-8FB3-23F38C418CF4}"/>
              </a:ext>
            </a:extLst>
          </p:cNvPr>
          <p:cNvSpPr>
            <a:spLocks noGrp="1"/>
          </p:cNvSpPr>
          <p:nvPr>
            <p:ph type="title"/>
          </p:nvPr>
        </p:nvSpPr>
        <p:spPr/>
        <p:txBody>
          <a:bodyPr/>
          <a:lstStyle/>
          <a:p>
            <a:r>
              <a:rPr lang="en-US" dirty="0"/>
              <a:t>Module Assignment 03</a:t>
            </a:r>
          </a:p>
        </p:txBody>
      </p:sp>
      <p:sp>
        <p:nvSpPr>
          <p:cNvPr id="3" name="Content Placeholder 2">
            <a:extLst>
              <a:ext uri="{FF2B5EF4-FFF2-40B4-BE49-F238E27FC236}">
                <a16:creationId xmlns:a16="http://schemas.microsoft.com/office/drawing/2014/main" id="{CDE6EBAA-2669-F340-B9EA-56CB9200D91E}"/>
              </a:ext>
            </a:extLst>
          </p:cNvPr>
          <p:cNvSpPr>
            <a:spLocks noGrp="1"/>
          </p:cNvSpPr>
          <p:nvPr>
            <p:ph idx="1"/>
          </p:nvPr>
        </p:nvSpPr>
        <p:spPr>
          <a:xfrm>
            <a:off x="818712" y="1589187"/>
            <a:ext cx="10554574" cy="4572000"/>
          </a:xfrm>
        </p:spPr>
        <p:txBody>
          <a:bodyPr>
            <a:noAutofit/>
          </a:bodyPr>
          <a:lstStyle/>
          <a:p>
            <a:r>
              <a:rPr lang="en-US" dirty="0"/>
              <a:t>Due Monday, February 25 at 10:59am</a:t>
            </a:r>
          </a:p>
          <a:p>
            <a:endParaRPr lang="en-US" dirty="0"/>
          </a:p>
          <a:p>
            <a:r>
              <a:rPr lang="en-US" b="1" dirty="0"/>
              <a:t>Objective</a:t>
            </a:r>
            <a:r>
              <a:rPr lang="en-US" dirty="0"/>
              <a:t>: Tell a horror story about an untidy dataset and how you tamed it into a clean and tidy format</a:t>
            </a:r>
          </a:p>
          <a:p>
            <a:pPr lvl="1"/>
            <a:r>
              <a:rPr lang="en-US" dirty="0"/>
              <a:t>Reshaping into a cleaner format, handling missing data, filtering/relabeling bad data, </a:t>
            </a:r>
            <a:r>
              <a:rPr lang="en-US" i="1" dirty="0"/>
              <a:t>etc</a:t>
            </a:r>
            <a:r>
              <a:rPr lang="en-US" dirty="0"/>
              <a:t>.</a:t>
            </a:r>
          </a:p>
          <a:p>
            <a:pPr lvl="1"/>
            <a:r>
              <a:rPr lang="en-US" dirty="0">
                <a:sym typeface="Wingdings" pitchFamily="2" charset="2"/>
              </a:rPr>
              <a:t>Once you’ve cleaned it up, go through data interviewing and EDA processes</a:t>
            </a:r>
          </a:p>
          <a:p>
            <a:pPr lvl="1"/>
            <a:r>
              <a:rPr lang="en-US" dirty="0">
                <a:sym typeface="Wingdings" pitchFamily="2" charset="2"/>
              </a:rPr>
              <a:t>Write up a Medium post detailing the question you wanted to answer with this data, the problems with the raw data, the steps you took to clean it up, and the findings once it was clean</a:t>
            </a:r>
          </a:p>
          <a:p>
            <a:pPr lvl="1"/>
            <a:r>
              <a:rPr lang="en-US" dirty="0">
                <a:sym typeface="Wingdings" pitchFamily="2" charset="2"/>
              </a:rPr>
              <a:t>Use good blogging practices in terms of engaging headline, balance of prose/code/images, clear findings, </a:t>
            </a:r>
            <a:r>
              <a:rPr lang="en-US" i="1" dirty="0">
                <a:sym typeface="Wingdings" pitchFamily="2" charset="2"/>
              </a:rPr>
              <a:t>etc</a:t>
            </a:r>
            <a:r>
              <a:rPr lang="en-US" dirty="0">
                <a:sym typeface="Wingdings" pitchFamily="2" charset="2"/>
              </a:rPr>
              <a:t>.</a:t>
            </a:r>
          </a:p>
          <a:p>
            <a:pPr lvl="2"/>
            <a:r>
              <a:rPr lang="en-US" dirty="0">
                <a:sym typeface="Wingdings" pitchFamily="2" charset="2"/>
              </a:rPr>
              <a:t>Real bonus points if you write it up using conventions from horror fiction, film, </a:t>
            </a:r>
            <a:r>
              <a:rPr lang="en-US" i="1" dirty="0">
                <a:sym typeface="Wingdings" pitchFamily="2" charset="2"/>
              </a:rPr>
              <a:t>etc</a:t>
            </a:r>
            <a:r>
              <a:rPr lang="en-US" dirty="0">
                <a:sym typeface="Wingdings" pitchFamily="2" charset="2"/>
              </a:rPr>
              <a:t>. genres in convincing way</a:t>
            </a:r>
          </a:p>
          <a:p>
            <a:pPr lvl="1"/>
            <a:endParaRPr lang="en-US" dirty="0">
              <a:sym typeface="Wingdings" pitchFamily="2" charset="2"/>
            </a:endParaRPr>
          </a:p>
          <a:p>
            <a:r>
              <a:rPr lang="en-US" dirty="0">
                <a:sym typeface="Wingdings" pitchFamily="2" charset="2"/>
              </a:rPr>
              <a:t>Also check out the </a:t>
            </a:r>
            <a:r>
              <a:rPr lang="en-US" dirty="0" err="1">
                <a:sym typeface="Wingdings" pitchFamily="2" charset="2"/>
              </a:rPr>
              <a:t>OpenRefine</a:t>
            </a:r>
            <a:r>
              <a:rPr lang="en-US" dirty="0">
                <a:sym typeface="Wingdings" pitchFamily="2" charset="2"/>
              </a:rPr>
              <a:t> tool and resources on Canvas</a:t>
            </a:r>
          </a:p>
          <a:p>
            <a:pPr lvl="1"/>
            <a:r>
              <a:rPr lang="en-US" dirty="0">
                <a:sym typeface="Wingdings" pitchFamily="2" charset="2"/>
              </a:rPr>
              <a:t>How to replicate some of the </a:t>
            </a:r>
            <a:r>
              <a:rPr lang="en-US" dirty="0" err="1">
                <a:sym typeface="Wingdings" pitchFamily="2" charset="2"/>
              </a:rPr>
              <a:t>OpenRefine</a:t>
            </a:r>
            <a:r>
              <a:rPr lang="en-US" dirty="0">
                <a:sym typeface="Wingdings" pitchFamily="2" charset="2"/>
              </a:rPr>
              <a:t> tutorials using pandas</a:t>
            </a:r>
          </a:p>
          <a:p>
            <a:pPr lvl="1"/>
            <a:r>
              <a:rPr lang="en-US" dirty="0">
                <a:sym typeface="Wingdings" pitchFamily="2" charset="2"/>
                <a:hlinkClick r:id="rId2"/>
              </a:rPr>
              <a:t>https://github.com/OpenRefine/OpenRefine/wiki/External-Resources</a:t>
            </a:r>
            <a:r>
              <a:rPr lang="en-US" dirty="0">
                <a:sym typeface="Wingdings" pitchFamily="2" charset="2"/>
              </a:rPr>
              <a:t> </a:t>
            </a:r>
            <a:endParaRPr lang="en-US" dirty="0"/>
          </a:p>
        </p:txBody>
      </p:sp>
      <p:sp>
        <p:nvSpPr>
          <p:cNvPr id="4" name="Slide Number Placeholder 3">
            <a:extLst>
              <a:ext uri="{FF2B5EF4-FFF2-40B4-BE49-F238E27FC236}">
                <a16:creationId xmlns:a16="http://schemas.microsoft.com/office/drawing/2014/main" id="{D1F396A0-4B2C-C840-A4F8-D03605194F7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1660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EAD8-8D41-4F42-926C-DD26466DDD37}"/>
              </a:ext>
            </a:extLst>
          </p:cNvPr>
          <p:cNvSpPr>
            <a:spLocks noGrp="1"/>
          </p:cNvSpPr>
          <p:nvPr>
            <p:ph type="title"/>
          </p:nvPr>
        </p:nvSpPr>
        <p:spPr/>
        <p:txBody>
          <a:bodyPr/>
          <a:lstStyle/>
          <a:p>
            <a:r>
              <a:rPr lang="en-US" dirty="0"/>
              <a:t>…Drumroll…</a:t>
            </a:r>
          </a:p>
        </p:txBody>
      </p:sp>
      <p:sp>
        <p:nvSpPr>
          <p:cNvPr id="3" name="Content Placeholder 2">
            <a:extLst>
              <a:ext uri="{FF2B5EF4-FFF2-40B4-BE49-F238E27FC236}">
                <a16:creationId xmlns:a16="http://schemas.microsoft.com/office/drawing/2014/main" id="{767B4AE8-AD0A-834A-B94B-8C757FC4AE86}"/>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F075B0F-0166-684F-928A-A50F35AF6B41}"/>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14384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740C-8542-0E4B-B570-C8FAD8A9501F}"/>
              </a:ext>
            </a:extLst>
          </p:cNvPr>
          <p:cNvSpPr>
            <a:spLocks noGrp="1"/>
          </p:cNvSpPr>
          <p:nvPr>
            <p:ph type="title"/>
          </p:nvPr>
        </p:nvSpPr>
        <p:spPr/>
        <p:txBody>
          <a:bodyPr/>
          <a:lstStyle/>
          <a:p>
            <a:r>
              <a:rPr lang="en-US" dirty="0"/>
              <a:t>This week’s artists</a:t>
            </a:r>
          </a:p>
        </p:txBody>
      </p:sp>
      <p:sp>
        <p:nvSpPr>
          <p:cNvPr id="3" name="Content Placeholder 2">
            <a:extLst>
              <a:ext uri="{FF2B5EF4-FFF2-40B4-BE49-F238E27FC236}">
                <a16:creationId xmlns:a16="http://schemas.microsoft.com/office/drawing/2014/main" id="{783A965F-E9A6-9041-9E46-F7094BF79D7E}"/>
              </a:ext>
            </a:extLst>
          </p:cNvPr>
          <p:cNvSpPr>
            <a:spLocks noGrp="1"/>
          </p:cNvSpPr>
          <p:nvPr>
            <p:ph idx="1"/>
          </p:nvPr>
        </p:nvSpPr>
        <p:spPr/>
        <p:txBody>
          <a:bodyPr/>
          <a:lstStyle/>
          <a:p>
            <a:r>
              <a:rPr lang="en-US" dirty="0"/>
              <a:t>Marissa Kelley</a:t>
            </a:r>
          </a:p>
          <a:p>
            <a:r>
              <a:rPr lang="en-US" dirty="0"/>
              <a:t>Steven </a:t>
            </a:r>
            <a:r>
              <a:rPr lang="en-US" dirty="0" err="1"/>
              <a:t>Rothaus</a:t>
            </a:r>
            <a:endParaRPr lang="en-US" dirty="0"/>
          </a:p>
          <a:p>
            <a:r>
              <a:rPr lang="en-US" dirty="0"/>
              <a:t>Hannah Weber</a:t>
            </a:r>
          </a:p>
          <a:p>
            <a:r>
              <a:rPr lang="en-US" dirty="0"/>
              <a:t>Nathan Duffy</a:t>
            </a:r>
          </a:p>
        </p:txBody>
      </p:sp>
      <p:sp>
        <p:nvSpPr>
          <p:cNvPr id="4" name="Slide Number Placeholder 3">
            <a:extLst>
              <a:ext uri="{FF2B5EF4-FFF2-40B4-BE49-F238E27FC236}">
                <a16:creationId xmlns:a16="http://schemas.microsoft.com/office/drawing/2014/main" id="{EFB4D889-0B21-9A41-9C64-25BE67A3E39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49128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0004-365F-4042-AE5A-4DB8148B68DA}"/>
              </a:ext>
            </a:extLst>
          </p:cNvPr>
          <p:cNvSpPr>
            <a:spLocks noGrp="1"/>
          </p:cNvSpPr>
          <p:nvPr>
            <p:ph type="title"/>
          </p:nvPr>
        </p:nvSpPr>
        <p:spPr/>
        <p:txBody>
          <a:bodyPr/>
          <a:lstStyle/>
          <a:p>
            <a:r>
              <a:rPr lang="en-US" dirty="0"/>
              <a:t>Six questions for better stories</a:t>
            </a:r>
          </a:p>
        </p:txBody>
      </p:sp>
      <p:sp>
        <p:nvSpPr>
          <p:cNvPr id="3" name="Content Placeholder 2">
            <a:extLst>
              <a:ext uri="{FF2B5EF4-FFF2-40B4-BE49-F238E27FC236}">
                <a16:creationId xmlns:a16="http://schemas.microsoft.com/office/drawing/2014/main" id="{23DE83D0-2D12-2547-B9D9-B87FC4BA02D1}"/>
              </a:ext>
            </a:extLst>
          </p:cNvPr>
          <p:cNvSpPr>
            <a:spLocks noGrp="1"/>
          </p:cNvSpPr>
          <p:nvPr>
            <p:ph idx="1"/>
          </p:nvPr>
        </p:nvSpPr>
        <p:spPr/>
        <p:txBody>
          <a:bodyPr>
            <a:normAutofit lnSpcReduction="10000"/>
          </a:bodyPr>
          <a:lstStyle/>
          <a:p>
            <a:pPr>
              <a:buFont typeface="+mj-lt"/>
              <a:buAutoNum type="arabicPeriod"/>
            </a:pPr>
            <a:r>
              <a:rPr lang="en-US" b="1" dirty="0"/>
              <a:t>How would you tell this story to a friend?</a:t>
            </a:r>
          </a:p>
          <a:p>
            <a:pPr lvl="1"/>
            <a:r>
              <a:rPr lang="en-US" dirty="0"/>
              <a:t>What are most interesting and relevant parts? Why should someone you care about care about your story?</a:t>
            </a:r>
          </a:p>
          <a:p>
            <a:pPr>
              <a:buFont typeface="+mj-lt"/>
              <a:buAutoNum type="arabicPeriod"/>
            </a:pPr>
            <a:r>
              <a:rPr lang="en-US" b="1" dirty="0"/>
              <a:t>What would be a headline for this story?</a:t>
            </a:r>
          </a:p>
          <a:p>
            <a:pPr lvl="1"/>
            <a:r>
              <a:rPr lang="en-US" dirty="0"/>
              <a:t>Can you engage someone with only 5–6 words?</a:t>
            </a:r>
          </a:p>
          <a:p>
            <a:pPr>
              <a:buFont typeface="+mj-lt"/>
              <a:buAutoNum type="arabicPeriod"/>
            </a:pPr>
            <a:r>
              <a:rPr lang="en-US" b="1" dirty="0"/>
              <a:t>What surprised you?</a:t>
            </a:r>
          </a:p>
          <a:p>
            <a:pPr lvl="1"/>
            <a:r>
              <a:rPr lang="en-US" dirty="0"/>
              <a:t>Make sure quirks, surprises, jarring, unexpected, interesting elements find their way in</a:t>
            </a:r>
          </a:p>
          <a:p>
            <a:pPr>
              <a:buFont typeface="+mj-lt"/>
              <a:buAutoNum type="arabicPeriod"/>
            </a:pPr>
            <a:r>
              <a:rPr lang="en-US" b="1" dirty="0"/>
              <a:t>What are unanswered questions?</a:t>
            </a:r>
          </a:p>
          <a:p>
            <a:pPr lvl="1"/>
            <a:r>
              <a:rPr lang="en-US" dirty="0"/>
              <a:t>What still cannot be explained? What would it take to fill in these holes?</a:t>
            </a:r>
          </a:p>
          <a:p>
            <a:pPr>
              <a:buFont typeface="+mj-lt"/>
              <a:buAutoNum type="arabicPeriod"/>
            </a:pPr>
            <a:r>
              <a:rPr lang="en-US" b="1" dirty="0"/>
              <a:t>How can you tell this story in another way?</a:t>
            </a:r>
          </a:p>
          <a:p>
            <a:pPr lvl="1"/>
            <a:r>
              <a:rPr lang="en-US" dirty="0"/>
              <a:t>Other ways to share findings through other perspectives, photography, graphics, interactivity, </a:t>
            </a:r>
            <a:r>
              <a:rPr lang="en-US" i="1" dirty="0"/>
              <a:t>etc</a:t>
            </a:r>
            <a:r>
              <a:rPr lang="en-US" dirty="0"/>
              <a:t>.</a:t>
            </a:r>
          </a:p>
          <a:p>
            <a:pPr>
              <a:buFont typeface="+mj-lt"/>
              <a:buAutoNum type="arabicPeriod"/>
            </a:pPr>
            <a:r>
              <a:rPr lang="en-US" b="1" dirty="0"/>
              <a:t>What kinds of wisdom does this story offer?</a:t>
            </a:r>
          </a:p>
          <a:p>
            <a:pPr lvl="1"/>
            <a:r>
              <a:rPr lang="en-US" dirty="0"/>
              <a:t>Universal themes like loyalty, betrayal, resilience</a:t>
            </a:r>
          </a:p>
        </p:txBody>
      </p:sp>
      <p:sp>
        <p:nvSpPr>
          <p:cNvPr id="4" name="Slide Number Placeholder 3">
            <a:extLst>
              <a:ext uri="{FF2B5EF4-FFF2-40B4-BE49-F238E27FC236}">
                <a16:creationId xmlns:a16="http://schemas.microsoft.com/office/drawing/2014/main" id="{16553C61-2FB5-3E46-BDA5-6A4BDEDB2C5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Rectangle 4">
            <a:extLst>
              <a:ext uri="{FF2B5EF4-FFF2-40B4-BE49-F238E27FC236}">
                <a16:creationId xmlns:a16="http://schemas.microsoft.com/office/drawing/2014/main" id="{D97CA9E5-9826-9A43-85AE-4CEF53FC0FE1}"/>
              </a:ext>
            </a:extLst>
          </p:cNvPr>
          <p:cNvSpPr/>
          <p:nvPr/>
        </p:nvSpPr>
        <p:spPr>
          <a:xfrm>
            <a:off x="0" y="6581001"/>
            <a:ext cx="10998927" cy="276999"/>
          </a:xfrm>
          <a:prstGeom prst="rect">
            <a:avLst/>
          </a:prstGeom>
        </p:spPr>
        <p:txBody>
          <a:bodyPr wrap="square">
            <a:spAutoFit/>
          </a:bodyPr>
          <a:lstStyle/>
          <a:p>
            <a:r>
              <a:rPr lang="en-US" sz="1200" dirty="0"/>
              <a:t>Adapted from Huang (2011). “6 questions that can help journalists find focus, tell better stories.” </a:t>
            </a:r>
            <a:r>
              <a:rPr lang="en-US" sz="1200" i="1" dirty="0"/>
              <a:t>Poynter</a:t>
            </a:r>
            <a:r>
              <a:rPr lang="en-US" sz="1200" dirty="0"/>
              <a:t>.</a:t>
            </a:r>
          </a:p>
        </p:txBody>
      </p:sp>
    </p:spTree>
    <p:extLst>
      <p:ext uri="{BB962C8B-B14F-4D97-AF65-F5344CB8AC3E}">
        <p14:creationId xmlns:p14="http://schemas.microsoft.com/office/powerpoint/2010/main" val="352908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3C19-157B-544F-BB77-8138E7A4BEDA}"/>
              </a:ext>
            </a:extLst>
          </p:cNvPr>
          <p:cNvSpPr>
            <a:spLocks noGrp="1"/>
          </p:cNvSpPr>
          <p:nvPr>
            <p:ph type="title"/>
          </p:nvPr>
        </p:nvSpPr>
        <p:spPr/>
        <p:txBody>
          <a:bodyPr/>
          <a:lstStyle/>
          <a:p>
            <a:r>
              <a:rPr lang="en-US" dirty="0"/>
              <a:t>Four core steps</a:t>
            </a:r>
          </a:p>
        </p:txBody>
      </p:sp>
      <p:sp>
        <p:nvSpPr>
          <p:cNvPr id="3" name="Content Placeholder 2">
            <a:extLst>
              <a:ext uri="{FF2B5EF4-FFF2-40B4-BE49-F238E27FC236}">
                <a16:creationId xmlns:a16="http://schemas.microsoft.com/office/drawing/2014/main" id="{F55A4B5C-6849-8647-84BE-BFB7A476086B}"/>
              </a:ext>
            </a:extLst>
          </p:cNvPr>
          <p:cNvSpPr>
            <a:spLocks noGrp="1"/>
          </p:cNvSpPr>
          <p:nvPr>
            <p:ph idx="1"/>
          </p:nvPr>
        </p:nvSpPr>
        <p:spPr/>
        <p:txBody>
          <a:bodyPr/>
          <a:lstStyle/>
          <a:p>
            <a:r>
              <a:rPr lang="en-US" b="1" dirty="0"/>
              <a:t>Step 0</a:t>
            </a:r>
            <a:r>
              <a:rPr lang="en-US" dirty="0"/>
              <a:t>: Artist makes a presentation</a:t>
            </a:r>
          </a:p>
          <a:p>
            <a:r>
              <a:rPr lang="en-US" b="1" dirty="0"/>
              <a:t>Step 1</a:t>
            </a:r>
            <a:r>
              <a:rPr lang="en-US" dirty="0"/>
              <a:t>: Statements of meaning</a:t>
            </a:r>
          </a:p>
          <a:p>
            <a:pPr lvl="1"/>
            <a:r>
              <a:rPr lang="en-US" dirty="0"/>
              <a:t>“What was stimulating, surprising, evocative, memorable, challenging, different for you?” </a:t>
            </a:r>
            <a:r>
              <a:rPr lang="en-US" dirty="0">
                <a:sym typeface="Wingdings" pitchFamily="2" charset="2"/>
              </a:rPr>
              <a:t> </a:t>
            </a:r>
            <a:r>
              <a:rPr lang="en-US" b="1" i="1" u="sng" dirty="0"/>
              <a:t>NOT</a:t>
            </a:r>
            <a:r>
              <a:rPr lang="en-US" dirty="0"/>
              <a:t> ”I liked…”</a:t>
            </a:r>
          </a:p>
          <a:p>
            <a:pPr lvl="1"/>
            <a:r>
              <a:rPr lang="en-US" dirty="0"/>
              <a:t>Facilitator should synthesize the diversity or convergence of themes</a:t>
            </a:r>
          </a:p>
          <a:p>
            <a:r>
              <a:rPr lang="en-US" b="1" dirty="0"/>
              <a:t>Step 2</a:t>
            </a:r>
            <a:r>
              <a:rPr lang="en-US" dirty="0"/>
              <a:t>: Artist as questioner</a:t>
            </a:r>
          </a:p>
          <a:p>
            <a:pPr lvl="1"/>
            <a:r>
              <a:rPr lang="en-US" dirty="0"/>
              <a:t>Creator asks questions they have about their work</a:t>
            </a:r>
          </a:p>
          <a:p>
            <a:pPr lvl="1"/>
            <a:r>
              <a:rPr lang="en-US" dirty="0"/>
              <a:t>Facilitator helps clarify </a:t>
            </a:r>
            <a:r>
              <a:rPr lang="en-US" dirty="0">
                <a:sym typeface="Wingdings" pitchFamily="2" charset="2"/>
              </a:rPr>
              <a:t> </a:t>
            </a:r>
            <a:r>
              <a:rPr lang="en-US" b="1" i="1" u="sng" dirty="0">
                <a:sym typeface="Wingdings" pitchFamily="2" charset="2"/>
              </a:rPr>
              <a:t>NOT</a:t>
            </a:r>
            <a:r>
              <a:rPr lang="en-US" dirty="0">
                <a:sym typeface="Wingdings" pitchFamily="2" charset="2"/>
              </a:rPr>
              <a:t> “What did you think?”</a:t>
            </a:r>
          </a:p>
          <a:p>
            <a:r>
              <a:rPr lang="en-US" b="1" dirty="0">
                <a:sym typeface="Wingdings" pitchFamily="2" charset="2"/>
              </a:rPr>
              <a:t>Step 3</a:t>
            </a:r>
            <a:r>
              <a:rPr lang="en-US" dirty="0">
                <a:sym typeface="Wingdings" pitchFamily="2" charset="2"/>
              </a:rPr>
              <a:t>: Neutral questions from responders</a:t>
            </a:r>
          </a:p>
          <a:p>
            <a:pPr lvl="1"/>
            <a:r>
              <a:rPr lang="en-US" dirty="0">
                <a:sym typeface="Wingdings" pitchFamily="2" charset="2"/>
              </a:rPr>
              <a:t>Responders ask informational or factual questions and facilitator helps ensure they are neutral</a:t>
            </a:r>
          </a:p>
          <a:p>
            <a:r>
              <a:rPr lang="en-US" b="1" dirty="0">
                <a:sym typeface="Wingdings" pitchFamily="2" charset="2"/>
              </a:rPr>
              <a:t>Step 4</a:t>
            </a:r>
            <a:r>
              <a:rPr lang="en-US" dirty="0">
                <a:sym typeface="Wingdings" pitchFamily="2" charset="2"/>
              </a:rPr>
              <a:t>: Permissioned opinions</a:t>
            </a:r>
          </a:p>
          <a:p>
            <a:pPr lvl="1"/>
            <a:r>
              <a:rPr lang="en-US" dirty="0">
                <a:sym typeface="Wingdings" pitchFamily="2" charset="2"/>
              </a:rPr>
              <a:t>Facilitator invites opinions with a specific protocol: “I have an opinion about X. Do you want to hear it?”</a:t>
            </a:r>
          </a:p>
          <a:p>
            <a:pPr lvl="1"/>
            <a:r>
              <a:rPr lang="en-US" dirty="0">
                <a:sym typeface="Wingdings" pitchFamily="2" charset="2"/>
              </a:rPr>
              <a:t>Artist’s decision to say “yes” or “no”</a:t>
            </a:r>
            <a:endParaRPr lang="en-US" dirty="0"/>
          </a:p>
        </p:txBody>
      </p:sp>
      <p:sp>
        <p:nvSpPr>
          <p:cNvPr id="4" name="Slide Number Placeholder 3">
            <a:extLst>
              <a:ext uri="{FF2B5EF4-FFF2-40B4-BE49-F238E27FC236}">
                <a16:creationId xmlns:a16="http://schemas.microsoft.com/office/drawing/2014/main" id="{46199A55-F461-4143-A3F5-050D9D89DC9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7173701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 Boulder">
      <a:dk1>
        <a:srgbClr val="000000"/>
      </a:dk1>
      <a:lt1>
        <a:srgbClr val="FFFFFF"/>
      </a:lt1>
      <a:dk2>
        <a:srgbClr val="212121"/>
      </a:dk2>
      <a:lt2>
        <a:srgbClr val="565A5C"/>
      </a:lt2>
      <a:accent1>
        <a:srgbClr val="CFB87C"/>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3782</TotalTime>
  <Words>681</Words>
  <Application>Microsoft Macintosh PowerPoint</Application>
  <PresentationFormat>Widescreen</PresentationFormat>
  <Paragraphs>80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Corbel</vt:lpstr>
      <vt:lpstr>Courier</vt:lpstr>
      <vt:lpstr>Wingdings 2</vt:lpstr>
      <vt:lpstr>Quotable</vt:lpstr>
      <vt:lpstr>Class 17: Critical Response Process Friday, February 22</vt:lpstr>
      <vt:lpstr>Agenda</vt:lpstr>
      <vt:lpstr>Recap</vt:lpstr>
      <vt:lpstr>This week</vt:lpstr>
      <vt:lpstr>Module Assignment 03</vt:lpstr>
      <vt:lpstr>…Drumroll…</vt:lpstr>
      <vt:lpstr>This week’s artists</vt:lpstr>
      <vt:lpstr>Six questions for better stories</vt:lpstr>
      <vt:lpstr>Four core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Keegan</dc:creator>
  <cp:lastModifiedBy>Brian Keegan</cp:lastModifiedBy>
  <cp:revision>130</cp:revision>
  <dcterms:created xsi:type="dcterms:W3CDTF">2016-08-24T14:48:58Z</dcterms:created>
  <dcterms:modified xsi:type="dcterms:W3CDTF">2019-02-22T03:02:12Z</dcterms:modified>
</cp:coreProperties>
</file>