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3"/>
  </p:notesMasterIdLst>
  <p:sldIdLst>
    <p:sldId id="256" r:id="rId2"/>
    <p:sldId id="275" r:id="rId3"/>
    <p:sldId id="310" r:id="rId4"/>
    <p:sldId id="311" r:id="rId5"/>
    <p:sldId id="312" r:id="rId6"/>
    <p:sldId id="313" r:id="rId7"/>
    <p:sldId id="314" r:id="rId8"/>
    <p:sldId id="315" r:id="rId9"/>
    <p:sldId id="316" r:id="rId10"/>
    <p:sldId id="319" r:id="rId11"/>
    <p:sldId id="31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p:restoredTop sz="94626"/>
  </p:normalViewPr>
  <p:slideViewPr>
    <p:cSldViewPr snapToGrid="0" snapToObjects="1">
      <p:cViewPr varScale="1">
        <p:scale>
          <a:sx n="121" d="100"/>
          <a:sy n="121" d="100"/>
        </p:scale>
        <p:origin x="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3/15/19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3/15/19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3/15/19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3/15/19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3/15/19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3/15/19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3/15/19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3/15/19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3/15/19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3/15/19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3/15/19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version/0.23/groupb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24: </a:t>
            </a:r>
            <a:r>
              <a:rPr lang="en-US" sz="4800" dirty="0">
                <a:solidFill>
                  <a:schemeClr val="tx1"/>
                </a:solidFill>
              </a:rPr>
              <a:t>Grouping and Aggregating</a:t>
            </a:r>
            <a:br>
              <a:rPr lang="en-US" dirty="0">
                <a:solidFill>
                  <a:schemeClr val="tx1"/>
                </a:solidFill>
              </a:rPr>
            </a:br>
            <a:r>
              <a:rPr lang="en-US" sz="2800" dirty="0">
                <a:solidFill>
                  <a:schemeClr val="tx1"/>
                </a:solidFill>
              </a:rPr>
              <a:t>Monday, March 11</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F6CB-E094-0645-9169-3808B8833B24}"/>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4FFDA276-45B2-4046-AB3E-8B50901A98C2}"/>
              </a:ext>
            </a:extLst>
          </p:cNvPr>
          <p:cNvSpPr>
            <a:spLocks noGrp="1"/>
          </p:cNvSpPr>
          <p:nvPr>
            <p:ph idx="1"/>
          </p:nvPr>
        </p:nvSpPr>
        <p:spPr/>
        <p:txBody>
          <a:bodyPr/>
          <a:lstStyle/>
          <a:p>
            <a:r>
              <a:rPr lang="en-US" dirty="0"/>
              <a:t>Read the pandas documentation, “Group By: split-apply-combine”</a:t>
            </a:r>
          </a:p>
          <a:p>
            <a:pPr lvl="1"/>
            <a:r>
              <a:rPr lang="en-US" dirty="0">
                <a:hlinkClick r:id="rId2"/>
              </a:rPr>
              <a:t>https://pandas.pydata.org/pandas-docs/version/0.23/groupby.html</a:t>
            </a:r>
            <a:r>
              <a:rPr lang="en-US" dirty="0"/>
              <a:t> </a:t>
            </a:r>
          </a:p>
          <a:p>
            <a:pPr lvl="1"/>
            <a:endParaRPr lang="en-US" dirty="0"/>
          </a:p>
          <a:p>
            <a:r>
              <a:rPr lang="en-US" dirty="0"/>
              <a:t>Additional tutorials available under Supplementary Readings on Canvas</a:t>
            </a:r>
          </a:p>
        </p:txBody>
      </p:sp>
      <p:sp>
        <p:nvSpPr>
          <p:cNvPr id="4" name="Slide Number Placeholder 3">
            <a:extLst>
              <a:ext uri="{FF2B5EF4-FFF2-40B4-BE49-F238E27FC236}">
                <a16:creationId xmlns:a16="http://schemas.microsoft.com/office/drawing/2014/main" id="{6FE46873-64A5-1947-B562-E45B272B2D3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8921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B419-E271-6F4B-9A30-46AC19653B32}"/>
              </a:ext>
            </a:extLst>
          </p:cNvPr>
          <p:cNvSpPr>
            <a:spLocks noGrp="1"/>
          </p:cNvSpPr>
          <p:nvPr>
            <p:ph type="title"/>
          </p:nvPr>
        </p:nvSpPr>
        <p:spPr/>
        <p:txBody>
          <a:bodyPr/>
          <a:lstStyle/>
          <a:p>
            <a:r>
              <a:rPr lang="en-US" dirty="0"/>
              <a:t>Notebook example</a:t>
            </a:r>
          </a:p>
        </p:txBody>
      </p:sp>
      <p:sp>
        <p:nvSpPr>
          <p:cNvPr id="3" name="Content Placeholder 2">
            <a:extLst>
              <a:ext uri="{FF2B5EF4-FFF2-40B4-BE49-F238E27FC236}">
                <a16:creationId xmlns:a16="http://schemas.microsoft.com/office/drawing/2014/main" id="{BF5F635F-DBEA-5049-9841-814B0F436A91}"/>
              </a:ext>
            </a:extLst>
          </p:cNvPr>
          <p:cNvSpPr>
            <a:spLocks noGrp="1"/>
          </p:cNvSpPr>
          <p:nvPr>
            <p:ph idx="1"/>
          </p:nvPr>
        </p:nvSpPr>
        <p:spPr/>
        <p:txBody>
          <a:bodyPr/>
          <a:lstStyle/>
          <a:p>
            <a:r>
              <a:rPr lang="en-US" dirty="0"/>
              <a:t>“Class 24 – Grouping and aggregating </a:t>
            </a:r>
            <a:r>
              <a:rPr lang="en-US" dirty="0" err="1"/>
              <a:t>data.ipynb</a:t>
            </a:r>
            <a:r>
              <a:rPr lang="en-US" dirty="0"/>
              <a:t>”</a:t>
            </a:r>
          </a:p>
          <a:p>
            <a:r>
              <a:rPr lang="en-US" dirty="0" err="1"/>
              <a:t>immunization_schools.xlsx</a:t>
            </a:r>
            <a:endParaRPr lang="en-US" dirty="0"/>
          </a:p>
          <a:p>
            <a:r>
              <a:rPr lang="en-US" dirty="0" err="1"/>
              <a:t>building_codes.xlsx</a:t>
            </a:r>
            <a:endParaRPr lang="en-US" dirty="0"/>
          </a:p>
        </p:txBody>
      </p:sp>
      <p:sp>
        <p:nvSpPr>
          <p:cNvPr id="4" name="Slide Number Placeholder 3">
            <a:extLst>
              <a:ext uri="{FF2B5EF4-FFF2-40B4-BE49-F238E27FC236}">
                <a16:creationId xmlns:a16="http://schemas.microsoft.com/office/drawing/2014/main" id="{989E1515-962D-FB4D-A8BD-60FF05E37D1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25022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11:10 </a:t>
            </a:r>
            <a:r>
              <a:rPr lang="en-US" dirty="0">
                <a:sym typeface="Wingdings" pitchFamily="2" charset="2"/>
              </a:rPr>
              <a:t></a:t>
            </a:r>
            <a:r>
              <a:rPr lang="en-US" dirty="0"/>
              <a:t> Review</a:t>
            </a:r>
          </a:p>
          <a:p>
            <a:r>
              <a:rPr lang="en-US" dirty="0"/>
              <a:t>11:10 – 11:15 </a:t>
            </a:r>
            <a:r>
              <a:rPr lang="en-US" dirty="0">
                <a:sym typeface="Wingdings" pitchFamily="2" charset="2"/>
              </a:rPr>
              <a:t> Lecture</a:t>
            </a:r>
          </a:p>
          <a:p>
            <a:r>
              <a:rPr lang="en-US" dirty="0">
                <a:sym typeface="Wingdings" pitchFamily="2" charset="2"/>
              </a:rPr>
              <a:t>11:15 – 11:50  Notebook</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a:t>
            </a:r>
            <a:r>
              <a:rPr lang="en-US" b="1" u="sng" dirty="0"/>
              <a:t>Exploring</a:t>
            </a:r>
          </a:p>
          <a:p>
            <a:pPr lvl="1"/>
            <a:r>
              <a:rPr lang="en-US" dirty="0"/>
              <a:t>Characteristics of a good question, Exploratory data analysis checklist</a:t>
            </a:r>
          </a:p>
          <a:p>
            <a:r>
              <a:rPr lang="en-US" dirty="0"/>
              <a:t>Weeks 3 &amp; 4 </a:t>
            </a:r>
            <a:r>
              <a:rPr lang="en-US" dirty="0">
                <a:sym typeface="Wingdings" pitchFamily="2" charset="2"/>
              </a:rPr>
              <a:t> Module 2: </a:t>
            </a:r>
            <a:r>
              <a:rPr lang="en-US" b="1" u="sng" dirty="0">
                <a:sym typeface="Wingdings" pitchFamily="2" charset="2"/>
              </a:rPr>
              <a:t>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r>
              <a:rPr lang="en-US" dirty="0">
                <a:sym typeface="Wingdings" pitchFamily="2" charset="2"/>
              </a:rPr>
              <a:t>Weeks 5 &amp; 6  Module 3: </a:t>
            </a:r>
            <a:r>
              <a:rPr lang="en-US" b="1" u="sng" dirty="0">
                <a:sym typeface="Wingdings" pitchFamily="2" charset="2"/>
              </a:rPr>
              <a:t>Cleaning</a:t>
            </a:r>
          </a:p>
          <a:p>
            <a:pPr lvl="1"/>
            <a:r>
              <a:rPr lang="en-US" dirty="0"/>
              <a:t>Creating tidy data (pivoting, melting, stacking) and handling missing data (dropping, filling, interpolation)</a:t>
            </a:r>
          </a:p>
          <a:p>
            <a:r>
              <a:rPr lang="en-US" dirty="0"/>
              <a:t>Weeks 7 &amp; 8 </a:t>
            </a:r>
            <a:r>
              <a:rPr lang="en-US" dirty="0">
                <a:sym typeface="Wingdings" pitchFamily="2" charset="2"/>
              </a:rPr>
              <a:t> Module 4: </a:t>
            </a:r>
            <a:r>
              <a:rPr lang="en-US" b="1" u="sng" dirty="0">
                <a:sym typeface="Wingdings" pitchFamily="2" charset="2"/>
              </a:rPr>
              <a:t>Combining</a:t>
            </a:r>
          </a:p>
          <a:p>
            <a:pPr lvl="1"/>
            <a:r>
              <a:rPr lang="en-US" dirty="0">
                <a:sym typeface="Wingdings" pitchFamily="2" charset="2"/>
              </a:rPr>
              <a:t>Evaluating types of joins, deanonymization attacks, data aggregators</a:t>
            </a:r>
          </a:p>
          <a:p>
            <a:r>
              <a:rPr lang="en-US" dirty="0"/>
              <a:t>Weeks 9 &amp; 10 </a:t>
            </a:r>
            <a:r>
              <a:rPr lang="en-US" dirty="0">
                <a:sym typeface="Wingdings" pitchFamily="2" charset="2"/>
              </a:rPr>
              <a:t> Module 5: </a:t>
            </a:r>
            <a:r>
              <a:rPr lang="en-US" b="1" u="sng" dirty="0">
                <a:sym typeface="Wingdings" pitchFamily="2" charset="2"/>
              </a:rPr>
              <a:t>Aggregating</a:t>
            </a:r>
          </a:p>
          <a:p>
            <a:pPr lvl="1"/>
            <a:r>
              <a:rPr lang="en-US" dirty="0" err="1">
                <a:sym typeface="Wingdings" pitchFamily="2" charset="2"/>
              </a:rPr>
              <a:t>Groupby</a:t>
            </a:r>
            <a:r>
              <a:rPr lang="en-US" dirty="0">
                <a:sym typeface="Wingdings" pitchFamily="2" charset="2"/>
              </a:rPr>
              <a:t>-aggregation, split-apply-combine, viewpoint diversity, moral matrices</a:t>
            </a:r>
            <a:endParaRPr lang="en-US" dirty="0"/>
          </a:p>
          <a:p>
            <a:pPr lvl="1"/>
            <a:endParaRPr lang="en-US" dirty="0"/>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741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Upcoming events</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Module Assignment 04 due Friday, March 15 at 11:59pm</a:t>
            </a:r>
          </a:p>
          <a:p>
            <a:r>
              <a:rPr lang="en-US" dirty="0"/>
              <a:t>Module Assignment 05 due Monday, April 1 by 10:59am</a:t>
            </a:r>
          </a:p>
          <a:p>
            <a:r>
              <a:rPr lang="en-US" dirty="0"/>
              <a:t>Final Project Proposal due Monday, April 8 by 10:59am</a:t>
            </a:r>
          </a:p>
          <a:p>
            <a:pPr lvl="1"/>
            <a:endParaRPr lang="en-US" dirty="0">
              <a:sym typeface="Wingdings" pitchFamily="2" charset="2"/>
            </a:endParaRPr>
          </a:p>
          <a:p>
            <a:r>
              <a:rPr lang="en-US" dirty="0">
                <a:sym typeface="Wingdings" pitchFamily="2" charset="2"/>
              </a:rPr>
              <a:t>Three modules until end of class!</a:t>
            </a:r>
          </a:p>
          <a:p>
            <a:pPr lvl="1"/>
            <a:r>
              <a:rPr lang="en-US" dirty="0">
                <a:sym typeface="Wingdings" pitchFamily="2" charset="2"/>
              </a:rPr>
              <a:t>Weeks 9-10: </a:t>
            </a:r>
            <a:r>
              <a:rPr lang="en-US" b="1" u="sng" dirty="0">
                <a:sym typeface="Wingdings" pitchFamily="2" charset="2"/>
              </a:rPr>
              <a:t>Aggregating</a:t>
            </a:r>
            <a:r>
              <a:rPr lang="en-US" dirty="0">
                <a:sym typeface="Wingdings" pitchFamily="2" charset="2"/>
              </a:rPr>
              <a:t>  </a:t>
            </a:r>
            <a:r>
              <a:rPr lang="en-US" dirty="0" err="1">
                <a:sym typeface="Wingdings" pitchFamily="2" charset="2"/>
              </a:rPr>
              <a:t>groupby</a:t>
            </a:r>
            <a:r>
              <a:rPr lang="en-US" dirty="0">
                <a:sym typeface="Wingdings" pitchFamily="2" charset="2"/>
              </a:rPr>
              <a:t>-aggregation, viewpoint diversity, moral matrices</a:t>
            </a:r>
          </a:p>
          <a:p>
            <a:pPr lvl="1"/>
            <a:r>
              <a:rPr lang="en-US" dirty="0">
                <a:sym typeface="Wingdings" pitchFamily="2" charset="2"/>
              </a:rPr>
              <a:t>Week 11: Spring Break!</a:t>
            </a:r>
          </a:p>
          <a:p>
            <a:pPr lvl="1"/>
            <a:r>
              <a:rPr lang="en-US" dirty="0">
                <a:sym typeface="Wingdings" pitchFamily="2" charset="2"/>
              </a:rPr>
              <a:t>Weeks 12-13: </a:t>
            </a:r>
            <a:r>
              <a:rPr lang="en-US" b="1" u="sng" dirty="0">
                <a:sym typeface="Wingdings" pitchFamily="2" charset="2"/>
              </a:rPr>
              <a:t>Inferring</a:t>
            </a:r>
            <a:r>
              <a:rPr lang="en-US" dirty="0">
                <a:sym typeface="Wingdings" pitchFamily="2" charset="2"/>
              </a:rPr>
              <a:t>  hypothesis testing, regression, causation, counterfactuals</a:t>
            </a:r>
          </a:p>
          <a:p>
            <a:pPr lvl="1"/>
            <a:r>
              <a:rPr lang="en-US" dirty="0">
                <a:sym typeface="Wingdings" pitchFamily="2" charset="2"/>
              </a:rPr>
              <a:t>Weeks 14-15: </a:t>
            </a:r>
            <a:r>
              <a:rPr lang="en-US" b="1" u="sng" dirty="0">
                <a:sym typeface="Wingdings" pitchFamily="2" charset="2"/>
              </a:rPr>
              <a:t>Extrapolating</a:t>
            </a:r>
            <a:r>
              <a:rPr lang="en-US" dirty="0">
                <a:sym typeface="Wingdings" pitchFamily="2" charset="2"/>
              </a:rPr>
              <a:t>  forecasting, prediction, paradoxes, logical fallacies</a:t>
            </a:r>
          </a:p>
          <a:p>
            <a:pPr lvl="1"/>
            <a:r>
              <a:rPr lang="en-US" dirty="0">
                <a:sym typeface="Wingdings" pitchFamily="2" charset="2"/>
              </a:rPr>
              <a:t>Week 16: Final Project Presentations</a:t>
            </a:r>
            <a:endParaRPr lang="en-US" dirty="0"/>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324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4</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Friday, March 15 at 11:59pm as a blog post submitted to class Medium publication</a:t>
            </a:r>
          </a:p>
          <a:p>
            <a:r>
              <a:rPr lang="en-US" b="1" dirty="0"/>
              <a:t>Objective</a:t>
            </a:r>
            <a:r>
              <a:rPr lang="en-US" dirty="0"/>
              <a:t>: Combine a diary study with a speculative analysis about how you could be re-identified</a:t>
            </a:r>
            <a:endParaRPr lang="en-US" i="1" dirty="0"/>
          </a:p>
          <a:p>
            <a:r>
              <a:rPr lang="en-US" b="1" dirty="0"/>
              <a:t>Diary study</a:t>
            </a:r>
            <a:r>
              <a:rPr lang="en-US" dirty="0"/>
              <a:t>: What are traces of data you generated by or about you in all your behavior over a week? What would those data look like if you were in charge of designing them?</a:t>
            </a:r>
          </a:p>
          <a:p>
            <a:pPr lvl="1"/>
            <a:r>
              <a:rPr lang="en-US" dirty="0"/>
              <a:t>Searches, clicks, impressions, engagements, logins, mobility</a:t>
            </a:r>
          </a:p>
          <a:p>
            <a:pPr lvl="1"/>
            <a:r>
              <a:rPr lang="en-US" dirty="0"/>
              <a:t>Find examples of what these data look like now (documentation, etc.)</a:t>
            </a:r>
          </a:p>
          <a:p>
            <a:r>
              <a:rPr lang="en-US" b="1" dirty="0"/>
              <a:t>Speculative analysis</a:t>
            </a:r>
            <a:r>
              <a:rPr lang="en-US" dirty="0"/>
              <a:t>: How could these different pieces of data be combined? What kinds of stories could they tell about your behavior ? </a:t>
            </a:r>
          </a:p>
          <a:p>
            <a:pPr lvl="1"/>
            <a:r>
              <a:rPr lang="en-US" dirty="0"/>
              <a:t>Fake up some data, perform the appropriate joins, and walk through an EDA that shows some behavioral patterns</a:t>
            </a:r>
          </a:p>
          <a:p>
            <a:r>
              <a:rPr lang="en-US" b="1" dirty="0"/>
              <a:t>Reflection</a:t>
            </a:r>
            <a:r>
              <a:rPr lang="en-US" dirty="0"/>
              <a:t>: What—if anything—could you do to prevent this data from being generated or joined? What would you need to change about your behavior, about the data being collected, about the ways it’s analyzed, </a:t>
            </a:r>
            <a:r>
              <a:rPr lang="en-US" i="1" dirty="0"/>
              <a:t>etc</a:t>
            </a:r>
            <a:r>
              <a:rPr lang="en-US" dirty="0"/>
              <a:t>.?</a:t>
            </a:r>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775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5</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lstStyle/>
          <a:p>
            <a:r>
              <a:rPr lang="en-US" dirty="0"/>
              <a:t>Due Monday, April 1 by 10:59am on Medium (yes, this is the Monday after Spring Break)</a:t>
            </a:r>
          </a:p>
          <a:p>
            <a:endParaRPr lang="en-US" b="1" dirty="0"/>
          </a:p>
          <a:p>
            <a:r>
              <a:rPr lang="en-US" b="1" dirty="0"/>
              <a:t>Objective</a:t>
            </a:r>
            <a:r>
              <a:rPr lang="en-US" dirty="0"/>
              <a:t>: EDA about a contentious social issue and write up results using viewpoint diversity strategies</a:t>
            </a:r>
          </a:p>
          <a:p>
            <a:endParaRPr lang="en-US" dirty="0"/>
          </a:p>
          <a:p>
            <a:r>
              <a:rPr lang="en-US" dirty="0"/>
              <a:t>How can you communicate your results to get around cognitive biases and other defensive mechanisms?</a:t>
            </a:r>
          </a:p>
          <a:p>
            <a:pPr lvl="1"/>
            <a:r>
              <a:rPr lang="en-US" dirty="0"/>
              <a:t>More on this next week</a:t>
            </a:r>
          </a:p>
          <a:p>
            <a:pPr lvl="1"/>
            <a:endParaRPr lang="en-US" dirty="0"/>
          </a:p>
          <a:p>
            <a:r>
              <a:rPr lang="en-US" dirty="0"/>
              <a:t>Start thinking now about an issue you want to explore, what data exists, </a:t>
            </a:r>
            <a:r>
              <a:rPr lang="en-US" i="1" dirty="0"/>
              <a:t>etc</a:t>
            </a:r>
            <a:r>
              <a:rPr lang="en-US" dirty="0"/>
              <a:t>.</a:t>
            </a:r>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3811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lstStyle/>
          <a:p>
            <a:r>
              <a:rPr lang="en-US" dirty="0"/>
              <a:t>New Critical Response Process schedule after spring break</a:t>
            </a:r>
          </a:p>
          <a:p>
            <a:pPr lvl="1"/>
            <a:r>
              <a:rPr lang="en-US" dirty="0"/>
              <a:t>CRP on final project progress: April 5, April 19</a:t>
            </a:r>
          </a:p>
          <a:p>
            <a:pPr lvl="1"/>
            <a:r>
              <a:rPr lang="en-US" dirty="0"/>
              <a:t>CRP on module assignments: March 22, April 12, April 26</a:t>
            </a:r>
          </a:p>
          <a:p>
            <a:pPr lvl="1"/>
            <a:endParaRPr lang="en-US" dirty="0"/>
          </a:p>
          <a:p>
            <a:r>
              <a:rPr lang="en-US" dirty="0"/>
              <a:t>Third of class present on final project proposal/progress each session (5% of final grade)</a:t>
            </a:r>
          </a:p>
          <a:p>
            <a:pPr lvl="1"/>
            <a:r>
              <a:rPr lang="en-US" dirty="0"/>
              <a:t>Slide presentation with background/motivation, research question/hypothesis, data, methods, findings, discussion</a:t>
            </a:r>
          </a:p>
          <a:p>
            <a:pPr lvl="1"/>
            <a:endParaRPr lang="en-US" dirty="0"/>
          </a:p>
          <a:p>
            <a:r>
              <a:rPr lang="en-US" dirty="0"/>
              <a:t>Final project presentations in-class Week 16 (April 29, May 1) (10% of final grade)</a:t>
            </a:r>
          </a:p>
          <a:p>
            <a:pPr lvl="1"/>
            <a:r>
              <a:rPr lang="en-US" dirty="0"/>
              <a:t>Stand-up presentation in style of a TED talk</a:t>
            </a:r>
          </a:p>
          <a:p>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6692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6AE9-45CC-DF4B-B48B-121756AC35BC}"/>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825E23A0-0305-2241-A6E8-F8D52CB9272B}"/>
              </a:ext>
            </a:extLst>
          </p:cNvPr>
          <p:cNvSpPr>
            <a:spLocks noGrp="1"/>
          </p:cNvSpPr>
          <p:nvPr>
            <p:ph idx="1"/>
          </p:nvPr>
        </p:nvSpPr>
        <p:spPr>
          <a:xfrm>
            <a:off x="818712" y="1420481"/>
            <a:ext cx="5533320" cy="4572000"/>
          </a:xfrm>
        </p:spPr>
        <p:txBody>
          <a:bodyPr/>
          <a:lstStyle/>
          <a:p>
            <a:r>
              <a:rPr lang="en-US" dirty="0"/>
              <a:t>Joining was combining different </a:t>
            </a:r>
            <a:r>
              <a:rPr lang="en-US" b="1" u="sng" dirty="0"/>
              <a:t>columns</a:t>
            </a:r>
            <a:r>
              <a:rPr lang="en-US" dirty="0"/>
              <a:t> of data together</a:t>
            </a:r>
          </a:p>
          <a:p>
            <a:pPr lvl="1"/>
            <a:r>
              <a:rPr lang="en-US" dirty="0"/>
              <a:t>This can introduce duplicates and null values</a:t>
            </a:r>
          </a:p>
          <a:p>
            <a:pPr lvl="1"/>
            <a:endParaRPr lang="en-US" dirty="0"/>
          </a:p>
          <a:p>
            <a:r>
              <a:rPr lang="en-US" dirty="0"/>
              <a:t>Many forms of data have duplicate values that we want to summarize</a:t>
            </a:r>
          </a:p>
          <a:p>
            <a:pPr lvl="1"/>
            <a:r>
              <a:rPr lang="en-US" i="1" dirty="0"/>
              <a:t>Extremely </a:t>
            </a:r>
            <a:r>
              <a:rPr lang="en-US" dirty="0"/>
              <a:t>similar to pivot tables</a:t>
            </a:r>
          </a:p>
          <a:p>
            <a:pPr lvl="1"/>
            <a:r>
              <a:rPr lang="en-US" dirty="0"/>
              <a:t>Schools within the same district, events on the same date, actions by the same account</a:t>
            </a:r>
          </a:p>
          <a:p>
            <a:pPr lvl="1"/>
            <a:endParaRPr lang="en-US" dirty="0"/>
          </a:p>
          <a:p>
            <a:r>
              <a:rPr lang="en-US" dirty="0"/>
              <a:t>Think about this as combining different </a:t>
            </a:r>
            <a:r>
              <a:rPr lang="en-US" b="1" u="sng" dirty="0"/>
              <a:t>rows</a:t>
            </a:r>
            <a:r>
              <a:rPr lang="en-US" dirty="0"/>
              <a:t> of data together</a:t>
            </a:r>
          </a:p>
        </p:txBody>
      </p:sp>
      <p:sp>
        <p:nvSpPr>
          <p:cNvPr id="4" name="Slide Number Placeholder 3">
            <a:extLst>
              <a:ext uri="{FF2B5EF4-FFF2-40B4-BE49-F238E27FC236}">
                <a16:creationId xmlns:a16="http://schemas.microsoft.com/office/drawing/2014/main" id="{F0097461-AB05-FB48-9B83-9A2C8201535B}"/>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e 4">
            <a:extLst>
              <a:ext uri="{FF2B5EF4-FFF2-40B4-BE49-F238E27FC236}">
                <a16:creationId xmlns:a16="http://schemas.microsoft.com/office/drawing/2014/main" id="{CF1C8657-77C2-AE43-BF9C-C9764A6B2DE1}"/>
              </a:ext>
            </a:extLst>
          </p:cNvPr>
          <p:cNvGraphicFramePr>
            <a:graphicFrameLocks noGrp="1"/>
          </p:cNvGraphicFramePr>
          <p:nvPr>
            <p:extLst>
              <p:ext uri="{D42A27DB-BD31-4B8C-83A1-F6EECF244321}">
                <p14:modId xmlns:p14="http://schemas.microsoft.com/office/powerpoint/2010/main" val="1122303421"/>
              </p:ext>
            </p:extLst>
          </p:nvPr>
        </p:nvGraphicFramePr>
        <p:xfrm>
          <a:off x="10014049" y="1563344"/>
          <a:ext cx="2046606" cy="148336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graphicFrame>
        <p:nvGraphicFramePr>
          <p:cNvPr id="6" name="Table 5">
            <a:extLst>
              <a:ext uri="{FF2B5EF4-FFF2-40B4-BE49-F238E27FC236}">
                <a16:creationId xmlns:a16="http://schemas.microsoft.com/office/drawing/2014/main" id="{530CBC1D-F0A4-6348-A576-900D0680C8CE}"/>
              </a:ext>
            </a:extLst>
          </p:cNvPr>
          <p:cNvGraphicFramePr>
            <a:graphicFrameLocks noGrp="1"/>
          </p:cNvGraphicFramePr>
          <p:nvPr>
            <p:extLst>
              <p:ext uri="{D42A27DB-BD31-4B8C-83A1-F6EECF244321}">
                <p14:modId xmlns:p14="http://schemas.microsoft.com/office/powerpoint/2010/main" val="775906843"/>
              </p:ext>
            </p:extLst>
          </p:nvPr>
        </p:nvGraphicFramePr>
        <p:xfrm>
          <a:off x="7802153" y="1563344"/>
          <a:ext cx="1010603" cy="1483360"/>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267270158"/>
                    </a:ext>
                  </a:extLst>
                </a:gridCol>
                <a:gridCol w="347980">
                  <a:extLst>
                    <a:ext uri="{9D8B030D-6E8A-4147-A177-3AD203B41FA5}">
                      <a16:colId xmlns:a16="http://schemas.microsoft.com/office/drawing/2014/main" val="1490448584"/>
                    </a:ext>
                  </a:extLst>
                </a:gridCol>
                <a:gridCol w="305118">
                  <a:extLst>
                    <a:ext uri="{9D8B030D-6E8A-4147-A177-3AD203B41FA5}">
                      <a16:colId xmlns:a16="http://schemas.microsoft.com/office/drawing/2014/main" val="1267165566"/>
                    </a:ext>
                  </a:extLst>
                </a:gridCol>
              </a:tblGrid>
              <a:tr h="370840">
                <a:tc>
                  <a:txBody>
                    <a:bodyPr/>
                    <a:lstStyle/>
                    <a:p>
                      <a:r>
                        <a:rPr lang="en-US" dirty="0">
                          <a:solidFill>
                            <a:srgbClr val="FF0000"/>
                          </a:solidFill>
                        </a:rPr>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sp>
        <p:nvSpPr>
          <p:cNvPr id="7" name="Down Arrow 6">
            <a:extLst>
              <a:ext uri="{FF2B5EF4-FFF2-40B4-BE49-F238E27FC236}">
                <a16:creationId xmlns:a16="http://schemas.microsoft.com/office/drawing/2014/main" id="{5E904CF2-C515-134F-AC56-0D3C9B6EFEC5}"/>
              </a:ext>
            </a:extLst>
          </p:cNvPr>
          <p:cNvSpPr/>
          <p:nvPr/>
        </p:nvSpPr>
        <p:spPr>
          <a:xfrm rot="16200000">
            <a:off x="9061568" y="1827118"/>
            <a:ext cx="703668" cy="95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0F5091AB-4DE4-D546-965F-C249B6EC4619}"/>
              </a:ext>
            </a:extLst>
          </p:cNvPr>
          <p:cNvGraphicFramePr>
            <a:graphicFrameLocks noGrp="1"/>
          </p:cNvGraphicFramePr>
          <p:nvPr>
            <p:extLst>
              <p:ext uri="{D42A27DB-BD31-4B8C-83A1-F6EECF244321}">
                <p14:modId xmlns:p14="http://schemas.microsoft.com/office/powerpoint/2010/main" val="3926995048"/>
              </p:ext>
            </p:extLst>
          </p:nvPr>
        </p:nvGraphicFramePr>
        <p:xfrm>
          <a:off x="6154604" y="1563344"/>
          <a:ext cx="1393508" cy="148336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solidFill>
                            <a:srgbClr val="FF0000"/>
                          </a:solidFill>
                        </a:rPr>
                        <a:t>d</a:t>
                      </a:r>
                    </a:p>
                  </a:txBody>
                  <a:tcPr/>
                </a:tc>
                <a:extLst>
                  <a:ext uri="{0D108BD9-81ED-4DB2-BD59-A6C34878D82A}">
                    <a16:rowId xmlns:a16="http://schemas.microsoft.com/office/drawing/2014/main" val="2930656874"/>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6436276"/>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4799402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1672781"/>
                  </a:ext>
                </a:extLst>
              </a:tr>
            </a:tbl>
          </a:graphicData>
        </a:graphic>
      </p:graphicFrame>
      <p:graphicFrame>
        <p:nvGraphicFramePr>
          <p:cNvPr id="9" name="Table 8">
            <a:extLst>
              <a:ext uri="{FF2B5EF4-FFF2-40B4-BE49-F238E27FC236}">
                <a16:creationId xmlns:a16="http://schemas.microsoft.com/office/drawing/2014/main" id="{B003C65F-FCA1-1541-BA27-15791B55F077}"/>
              </a:ext>
            </a:extLst>
          </p:cNvPr>
          <p:cNvGraphicFramePr>
            <a:graphicFrameLocks noGrp="1"/>
          </p:cNvGraphicFramePr>
          <p:nvPr>
            <p:extLst>
              <p:ext uri="{D42A27DB-BD31-4B8C-83A1-F6EECF244321}">
                <p14:modId xmlns:p14="http://schemas.microsoft.com/office/powerpoint/2010/main" val="4115487869"/>
              </p:ext>
            </p:extLst>
          </p:nvPr>
        </p:nvGraphicFramePr>
        <p:xfrm>
          <a:off x="6851358" y="3706481"/>
          <a:ext cx="1393508" cy="296672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357505">
                  <a:extLst>
                    <a:ext uri="{9D8B030D-6E8A-4147-A177-3AD203B41FA5}">
                      <a16:colId xmlns:a16="http://schemas.microsoft.com/office/drawing/2014/main" val="3539077951"/>
                    </a:ext>
                  </a:extLst>
                </a:gridCol>
                <a:gridCol w="330518">
                  <a:extLst>
                    <a:ext uri="{9D8B030D-6E8A-4147-A177-3AD203B41FA5}">
                      <a16:colId xmlns:a16="http://schemas.microsoft.com/office/drawing/2014/main" val="1820969789"/>
                    </a:ext>
                  </a:extLst>
                </a:gridCol>
                <a:gridCol w="357505">
                  <a:extLst>
                    <a:ext uri="{9D8B030D-6E8A-4147-A177-3AD203B41FA5}">
                      <a16:colId xmlns:a16="http://schemas.microsoft.com/office/drawing/2014/main" val="226727015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solidFill>
                            <a:schemeClr val="tx1"/>
                          </a:solidFill>
                        </a:rPr>
                        <a:t>d</a:t>
                      </a:r>
                    </a:p>
                  </a:txBody>
                  <a:tcPr/>
                </a:tc>
                <a:extLst>
                  <a:ext uri="{0D108BD9-81ED-4DB2-BD59-A6C34878D82A}">
                    <a16:rowId xmlns:a16="http://schemas.microsoft.com/office/drawing/2014/main" val="2930656874"/>
                  </a:ext>
                </a:extLst>
              </a:tr>
              <a:tr h="370840">
                <a:tc>
                  <a:txBody>
                    <a:bodyPr/>
                    <a:lstStyle/>
                    <a:p>
                      <a:r>
                        <a:rPr lang="en-US" b="1" dirty="0">
                          <a:solidFill>
                            <a:srgbClr val="FF0000"/>
                          </a:solidFill>
                        </a:rPr>
                        <a:t>x</a:t>
                      </a:r>
                    </a:p>
                  </a:txBody>
                  <a:tcPr/>
                </a:tc>
                <a:tc>
                  <a:txBody>
                    <a:bodyPr/>
                    <a:lstStyle/>
                    <a:p>
                      <a:endParaRPr lang="en-US" dirty="0"/>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986436276"/>
                  </a:ext>
                </a:extLst>
              </a:tr>
              <a:tr h="370840">
                <a:tc>
                  <a:txBody>
                    <a:bodyPr/>
                    <a:lstStyle/>
                    <a:p>
                      <a:r>
                        <a:rPr lang="en-US" b="1" dirty="0">
                          <a:solidFill>
                            <a:srgbClr val="FF0000"/>
                          </a:solidFill>
                        </a:rPr>
                        <a:t>x</a:t>
                      </a:r>
                    </a:p>
                  </a:txBody>
                  <a:tcPr/>
                </a:tc>
                <a:tc>
                  <a:txBody>
                    <a:bodyPr/>
                    <a:lstStyle/>
                    <a:p>
                      <a:endParaRPr lang="en-US" dirty="0"/>
                    </a:p>
                  </a:txBody>
                  <a:tcPr/>
                </a:tc>
                <a:tc>
                  <a:txBody>
                    <a:bodyPr/>
                    <a:lstStyle/>
                    <a:p>
                      <a:endParaRPr lang="en-US" dirty="0"/>
                    </a:p>
                  </a:txBody>
                  <a:tcPr/>
                </a:tc>
                <a:tc>
                  <a:txBody>
                    <a:bodyPr/>
                    <a:lstStyle/>
                    <a:p>
                      <a:r>
                        <a:rPr lang="en-US" dirty="0"/>
                        <a:t>2</a:t>
                      </a:r>
                    </a:p>
                  </a:txBody>
                  <a:tcPr/>
                </a:tc>
                <a:extLst>
                  <a:ext uri="{0D108BD9-81ED-4DB2-BD59-A6C34878D82A}">
                    <a16:rowId xmlns:a16="http://schemas.microsoft.com/office/drawing/2014/main" val="3479940213"/>
                  </a:ext>
                </a:extLst>
              </a:tr>
              <a:tr h="370840">
                <a:tc>
                  <a:txBody>
                    <a:bodyPr/>
                    <a:lstStyle/>
                    <a:p>
                      <a:r>
                        <a:rPr lang="en-US" b="1" dirty="0">
                          <a:solidFill>
                            <a:srgbClr val="FF0000"/>
                          </a:solidFill>
                        </a:rPr>
                        <a:t>x</a:t>
                      </a:r>
                    </a:p>
                  </a:txBody>
                  <a:tcPr/>
                </a:tc>
                <a:tc>
                  <a:txBody>
                    <a:bodyPr/>
                    <a:lstStyle/>
                    <a:p>
                      <a:endParaRPr lang="en-US" dirty="0"/>
                    </a:p>
                  </a:txBody>
                  <a:tcPr/>
                </a:tc>
                <a:tc>
                  <a:txBody>
                    <a:bodyPr/>
                    <a:lstStyle/>
                    <a:p>
                      <a:endParaRPr lang="en-US" dirty="0"/>
                    </a:p>
                  </a:txBody>
                  <a:tcPr/>
                </a:tc>
                <a:tc>
                  <a:txBody>
                    <a:bodyPr/>
                    <a:lstStyle/>
                    <a:p>
                      <a:r>
                        <a:rPr lang="en-US" dirty="0"/>
                        <a:t>3</a:t>
                      </a:r>
                    </a:p>
                  </a:txBody>
                  <a:tcPr/>
                </a:tc>
                <a:extLst>
                  <a:ext uri="{0D108BD9-81ED-4DB2-BD59-A6C34878D82A}">
                    <a16:rowId xmlns:a16="http://schemas.microsoft.com/office/drawing/2014/main" val="4261672781"/>
                  </a:ext>
                </a:extLst>
              </a:tr>
              <a:tr h="370840">
                <a:tc>
                  <a:txBody>
                    <a:bodyPr/>
                    <a:lstStyle/>
                    <a:p>
                      <a:r>
                        <a:rPr lang="en-US" b="1" dirty="0">
                          <a:solidFill>
                            <a:srgbClr val="FF0000"/>
                          </a:solidFill>
                        </a:rPr>
                        <a:t>y</a:t>
                      </a:r>
                    </a:p>
                  </a:txBody>
                  <a:tcPr/>
                </a:tc>
                <a:tc>
                  <a:txBody>
                    <a:bodyPr/>
                    <a:lstStyle/>
                    <a:p>
                      <a:endParaRPr lang="en-US" dirty="0"/>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2651600436"/>
                  </a:ext>
                </a:extLst>
              </a:tr>
              <a:tr h="370840">
                <a:tc>
                  <a:txBody>
                    <a:bodyPr/>
                    <a:lstStyle/>
                    <a:p>
                      <a:r>
                        <a:rPr lang="en-US" b="1" dirty="0">
                          <a:solidFill>
                            <a:srgbClr val="FF0000"/>
                          </a:solidFill>
                        </a:rPr>
                        <a:t>y</a:t>
                      </a:r>
                    </a:p>
                  </a:txBody>
                  <a:tcPr/>
                </a:tc>
                <a:tc>
                  <a:txBody>
                    <a:bodyPr/>
                    <a:lstStyle/>
                    <a:p>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172335277"/>
                  </a:ext>
                </a:extLst>
              </a:tr>
              <a:tr h="370840">
                <a:tc>
                  <a:txBody>
                    <a:bodyPr/>
                    <a:lstStyle/>
                    <a:p>
                      <a:r>
                        <a:rPr lang="en-US" b="1" dirty="0">
                          <a:solidFill>
                            <a:srgbClr val="FF0000"/>
                          </a:solidFill>
                        </a:rPr>
                        <a:t>y</a:t>
                      </a:r>
                    </a:p>
                  </a:txBody>
                  <a:tcPr/>
                </a:tc>
                <a:tc>
                  <a:txBody>
                    <a:bodyPr/>
                    <a:lstStyle/>
                    <a:p>
                      <a:endParaRPr lang="en-US" dirty="0"/>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1346347837"/>
                  </a:ext>
                </a:extLst>
              </a:tr>
              <a:tr h="370840">
                <a:tc>
                  <a:txBody>
                    <a:bodyPr/>
                    <a:lstStyle/>
                    <a:p>
                      <a:r>
                        <a:rPr lang="en-US" b="1" dirty="0">
                          <a:solidFill>
                            <a:srgbClr val="FF0000"/>
                          </a:solidFill>
                        </a:rPr>
                        <a:t>y</a:t>
                      </a:r>
                    </a:p>
                  </a:txBody>
                  <a:tcPr/>
                </a:tc>
                <a:tc>
                  <a:txBody>
                    <a:bodyPr/>
                    <a:lstStyle/>
                    <a:p>
                      <a:endParaRPr lang="en-US" dirty="0"/>
                    </a:p>
                  </a:txBody>
                  <a:tcPr/>
                </a:tc>
                <a:tc>
                  <a:txBody>
                    <a:bodyPr/>
                    <a:lstStyle/>
                    <a:p>
                      <a:endParaRPr lang="en-US"/>
                    </a:p>
                  </a:txBody>
                  <a:tcPr/>
                </a:tc>
                <a:tc>
                  <a:txBody>
                    <a:bodyPr/>
                    <a:lstStyle/>
                    <a:p>
                      <a:r>
                        <a:rPr lang="en-US" dirty="0"/>
                        <a:t>8</a:t>
                      </a:r>
                    </a:p>
                  </a:txBody>
                  <a:tcPr/>
                </a:tc>
                <a:extLst>
                  <a:ext uri="{0D108BD9-81ED-4DB2-BD59-A6C34878D82A}">
                    <a16:rowId xmlns:a16="http://schemas.microsoft.com/office/drawing/2014/main" val="373568137"/>
                  </a:ext>
                </a:extLst>
              </a:tr>
            </a:tbl>
          </a:graphicData>
        </a:graphic>
      </p:graphicFrame>
      <p:sp>
        <p:nvSpPr>
          <p:cNvPr id="10" name="Down Arrow 9">
            <a:extLst>
              <a:ext uri="{FF2B5EF4-FFF2-40B4-BE49-F238E27FC236}">
                <a16:creationId xmlns:a16="http://schemas.microsoft.com/office/drawing/2014/main" id="{66D51A7F-6FF7-304E-8A1C-A7945A6B0EB7}"/>
              </a:ext>
            </a:extLst>
          </p:cNvPr>
          <p:cNvSpPr/>
          <p:nvPr/>
        </p:nvSpPr>
        <p:spPr>
          <a:xfrm rot="16200000">
            <a:off x="8583662" y="4711935"/>
            <a:ext cx="703668" cy="95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A326F3F9-E2D0-0E40-87A1-94E1309E6E25}"/>
              </a:ext>
            </a:extLst>
          </p:cNvPr>
          <p:cNvGraphicFramePr>
            <a:graphicFrameLocks noGrp="1"/>
          </p:cNvGraphicFramePr>
          <p:nvPr>
            <p:extLst>
              <p:ext uri="{D42A27DB-BD31-4B8C-83A1-F6EECF244321}">
                <p14:modId xmlns:p14="http://schemas.microsoft.com/office/powerpoint/2010/main" val="3201330977"/>
              </p:ext>
            </p:extLst>
          </p:nvPr>
        </p:nvGraphicFramePr>
        <p:xfrm>
          <a:off x="9626126" y="4633581"/>
          <a:ext cx="2056765" cy="1112520"/>
        </p:xfrm>
        <a:graphic>
          <a:graphicData uri="http://schemas.openxmlformats.org/drawingml/2006/table">
            <a:tbl>
              <a:tblPr firstRow="1" bandRow="1">
                <a:tableStyleId>{5C22544A-7EE6-4342-B048-85BDC9FD1C3A}</a:tableStyleId>
              </a:tblPr>
              <a:tblGrid>
                <a:gridCol w="347980">
                  <a:extLst>
                    <a:ext uri="{9D8B030D-6E8A-4147-A177-3AD203B41FA5}">
                      <a16:colId xmlns:a16="http://schemas.microsoft.com/office/drawing/2014/main" val="3674120635"/>
                    </a:ext>
                  </a:extLst>
                </a:gridCol>
                <a:gridCol w="824230">
                  <a:extLst>
                    <a:ext uri="{9D8B030D-6E8A-4147-A177-3AD203B41FA5}">
                      <a16:colId xmlns:a16="http://schemas.microsoft.com/office/drawing/2014/main" val="3539077951"/>
                    </a:ext>
                  </a:extLst>
                </a:gridCol>
                <a:gridCol w="884555">
                  <a:extLst>
                    <a:ext uri="{9D8B030D-6E8A-4147-A177-3AD203B41FA5}">
                      <a16:colId xmlns:a16="http://schemas.microsoft.com/office/drawing/2014/main" val="2267270158"/>
                    </a:ext>
                  </a:extLst>
                </a:gridCol>
              </a:tblGrid>
              <a:tr h="370840">
                <a:tc>
                  <a:txBody>
                    <a:bodyPr/>
                    <a:lstStyle/>
                    <a:p>
                      <a:r>
                        <a:rPr lang="en-US" dirty="0"/>
                        <a:t>a</a:t>
                      </a:r>
                    </a:p>
                  </a:txBody>
                  <a:tcPr/>
                </a:tc>
                <a:tc>
                  <a:txBody>
                    <a:bodyPr/>
                    <a:lstStyle/>
                    <a:p>
                      <a:r>
                        <a:rPr lang="en-US" dirty="0" err="1"/>
                        <a:t>avg_d</a:t>
                      </a:r>
                      <a:endParaRPr lang="en-US" dirty="0"/>
                    </a:p>
                  </a:txBody>
                  <a:tcPr/>
                </a:tc>
                <a:tc>
                  <a:txBody>
                    <a:bodyPr/>
                    <a:lstStyle/>
                    <a:p>
                      <a:r>
                        <a:rPr lang="en-US" dirty="0" err="1">
                          <a:solidFill>
                            <a:schemeClr val="tx1"/>
                          </a:solidFill>
                        </a:rPr>
                        <a:t>sum_d</a:t>
                      </a:r>
                      <a:endParaRPr lang="en-US" dirty="0">
                        <a:solidFill>
                          <a:schemeClr val="tx1"/>
                        </a:solidFill>
                      </a:endParaRPr>
                    </a:p>
                  </a:txBody>
                  <a:tcPr/>
                </a:tc>
                <a:extLst>
                  <a:ext uri="{0D108BD9-81ED-4DB2-BD59-A6C34878D82A}">
                    <a16:rowId xmlns:a16="http://schemas.microsoft.com/office/drawing/2014/main" val="2930656874"/>
                  </a:ext>
                </a:extLst>
              </a:tr>
              <a:tr h="370840">
                <a:tc>
                  <a:txBody>
                    <a:bodyPr/>
                    <a:lstStyle/>
                    <a:p>
                      <a:r>
                        <a:rPr lang="en-US" b="1" dirty="0">
                          <a:solidFill>
                            <a:srgbClr val="FF0000"/>
                          </a:solidFill>
                        </a:rPr>
                        <a:t>x</a:t>
                      </a:r>
                    </a:p>
                  </a:txBody>
                  <a:tcPr/>
                </a:tc>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3986436276"/>
                  </a:ext>
                </a:extLst>
              </a:tr>
              <a:tr h="370840">
                <a:tc>
                  <a:txBody>
                    <a:bodyPr/>
                    <a:lstStyle/>
                    <a:p>
                      <a:r>
                        <a:rPr lang="en-US" b="1" dirty="0">
                          <a:solidFill>
                            <a:srgbClr val="FF0000"/>
                          </a:solidFill>
                        </a:rPr>
                        <a:t>y</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3479940213"/>
                  </a:ext>
                </a:extLst>
              </a:tr>
            </a:tbl>
          </a:graphicData>
        </a:graphic>
      </p:graphicFrame>
    </p:spTree>
    <p:extLst>
      <p:ext uri="{BB962C8B-B14F-4D97-AF65-F5344CB8AC3E}">
        <p14:creationId xmlns:p14="http://schemas.microsoft.com/office/powerpoint/2010/main" val="42903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C2B8-7A04-0E4F-B82B-C510567C73D9}"/>
              </a:ext>
            </a:extLst>
          </p:cNvPr>
          <p:cNvSpPr>
            <a:spLocks noGrp="1"/>
          </p:cNvSpPr>
          <p:nvPr>
            <p:ph type="title"/>
          </p:nvPr>
        </p:nvSpPr>
        <p:spPr/>
        <p:txBody>
          <a:bodyPr/>
          <a:lstStyle/>
          <a:p>
            <a:r>
              <a:rPr lang="en-US" dirty="0"/>
              <a:t>Split-Apply-Combine</a:t>
            </a:r>
          </a:p>
        </p:txBody>
      </p:sp>
      <p:pic>
        <p:nvPicPr>
          <p:cNvPr id="5" name="Content Placeholder 4">
            <a:extLst>
              <a:ext uri="{FF2B5EF4-FFF2-40B4-BE49-F238E27FC236}">
                <a16:creationId xmlns:a16="http://schemas.microsoft.com/office/drawing/2014/main" id="{F8886E8D-F30E-7541-ADDD-A29098A123A9}"/>
              </a:ext>
            </a:extLst>
          </p:cNvPr>
          <p:cNvPicPr>
            <a:picLocks noGrp="1" noChangeAspect="1"/>
          </p:cNvPicPr>
          <p:nvPr>
            <p:ph idx="1"/>
          </p:nvPr>
        </p:nvPicPr>
        <p:blipFill>
          <a:blip r:embed="rId2"/>
          <a:stretch>
            <a:fillRect/>
          </a:stretch>
        </p:blipFill>
        <p:spPr>
          <a:xfrm>
            <a:off x="3048000" y="1420813"/>
            <a:ext cx="6096000" cy="4572000"/>
          </a:xfrm>
          <a:prstGeom prst="rect">
            <a:avLst/>
          </a:prstGeom>
        </p:spPr>
      </p:pic>
      <p:sp>
        <p:nvSpPr>
          <p:cNvPr id="4" name="Slide Number Placeholder 3">
            <a:extLst>
              <a:ext uri="{FF2B5EF4-FFF2-40B4-BE49-F238E27FC236}">
                <a16:creationId xmlns:a16="http://schemas.microsoft.com/office/drawing/2014/main" id="{4710B935-1670-9F41-95A6-DC1884F85AA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35821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6801</TotalTime>
  <Words>786</Words>
  <Application>Microsoft Macintosh PowerPoint</Application>
  <PresentationFormat>Widescreen</PresentationFormat>
  <Paragraphs>128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Courier</vt:lpstr>
      <vt:lpstr>Wingdings 2</vt:lpstr>
      <vt:lpstr>Quotable</vt:lpstr>
      <vt:lpstr>Class 24: Grouping and Aggregating Monday, March 11</vt:lpstr>
      <vt:lpstr>Agenda</vt:lpstr>
      <vt:lpstr>Recap</vt:lpstr>
      <vt:lpstr>Upcoming events</vt:lpstr>
      <vt:lpstr>Module Assignment 4</vt:lpstr>
      <vt:lpstr>Module Assignment 5</vt:lpstr>
      <vt:lpstr>Final project</vt:lpstr>
      <vt:lpstr>Aggregation</vt:lpstr>
      <vt:lpstr>Split-Apply-Combine</vt:lpstr>
      <vt:lpstr>Readings</vt:lpstr>
      <vt:lpstr>Notebook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106</cp:revision>
  <dcterms:created xsi:type="dcterms:W3CDTF">2016-08-24T14:48:58Z</dcterms:created>
  <dcterms:modified xsi:type="dcterms:W3CDTF">2019-03-18T16:18:32Z</dcterms:modified>
</cp:coreProperties>
</file>