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1"/>
  </p:notesMasterIdLst>
  <p:sldIdLst>
    <p:sldId id="256" r:id="rId2"/>
    <p:sldId id="268" r:id="rId3"/>
    <p:sldId id="310" r:id="rId4"/>
    <p:sldId id="311" r:id="rId5"/>
    <p:sldId id="313" r:id="rId6"/>
    <p:sldId id="314" r:id="rId7"/>
    <p:sldId id="273" r:id="rId8"/>
    <p:sldId id="271" r:id="rId9"/>
    <p:sldId id="272" r:id="rId10"/>
    <p:sldId id="275" r:id="rId11"/>
    <p:sldId id="274" r:id="rId12"/>
    <p:sldId id="417" r:id="rId13"/>
    <p:sldId id="418" r:id="rId14"/>
    <p:sldId id="419" r:id="rId15"/>
    <p:sldId id="420" r:id="rId16"/>
    <p:sldId id="277" r:id="rId17"/>
    <p:sldId id="421" r:id="rId18"/>
    <p:sldId id="278" r:id="rId19"/>
    <p:sldId id="42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p:restoredTop sz="80952" autoAdjust="0"/>
  </p:normalViewPr>
  <p:slideViewPr>
    <p:cSldViewPr snapToGrid="0" snapToObjects="1">
      <p:cViewPr varScale="1">
        <p:scale>
          <a:sx n="102" d="100"/>
          <a:sy n="102" d="100"/>
        </p:scale>
        <p:origin x="1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3/18/19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3591CE-20BA-CB4C-B298-E658AA182758}" type="slidenum">
              <a:rPr lang="en-US" smtClean="0"/>
              <a:t>11</a:t>
            </a:fld>
            <a:endParaRPr lang="en-US"/>
          </a:p>
        </p:txBody>
      </p:sp>
    </p:spTree>
    <p:extLst>
      <p:ext uri="{BB962C8B-B14F-4D97-AF65-F5344CB8AC3E}">
        <p14:creationId xmlns:p14="http://schemas.microsoft.com/office/powerpoint/2010/main" val="382784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3591CE-20BA-CB4C-B298-E658AA182758}" type="slidenum">
              <a:rPr lang="en-US" smtClean="0"/>
              <a:t>16</a:t>
            </a:fld>
            <a:endParaRPr lang="en-US"/>
          </a:p>
        </p:txBody>
      </p:sp>
    </p:spTree>
    <p:extLst>
      <p:ext uri="{BB962C8B-B14F-4D97-AF65-F5344CB8AC3E}">
        <p14:creationId xmlns:p14="http://schemas.microsoft.com/office/powerpoint/2010/main" val="2883092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3591CE-20BA-CB4C-B298-E658AA182758}" type="slidenum">
              <a:rPr lang="en-US" smtClean="0"/>
              <a:t>18</a:t>
            </a:fld>
            <a:endParaRPr lang="en-US"/>
          </a:p>
        </p:txBody>
      </p:sp>
    </p:spTree>
    <p:extLst>
      <p:ext uri="{BB962C8B-B14F-4D97-AF65-F5344CB8AC3E}">
        <p14:creationId xmlns:p14="http://schemas.microsoft.com/office/powerpoint/2010/main" val="57280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3/18/19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3/18/19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3/18/19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3/18/19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3/18/19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3/18/19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List_of_cognitive_bias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cognitive_bi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etterhumans.coach.me/cognitive-bias-cheat-sheet-55a472476b1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27: Biases &amp; backfire effects</a:t>
            </a:r>
            <a:br>
              <a:rPr lang="en-US" dirty="0">
                <a:solidFill>
                  <a:schemeClr val="tx1"/>
                </a:solidFill>
              </a:rPr>
            </a:br>
            <a:r>
              <a:rPr lang="en-US" sz="2800" dirty="0">
                <a:solidFill>
                  <a:schemeClr val="tx1"/>
                </a:solidFill>
              </a:rPr>
              <a:t>Monday, March 18</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Representations of Data</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82E8-231E-4F60-B7C1-CA9D8343B2BE}"/>
              </a:ext>
            </a:extLst>
          </p:cNvPr>
          <p:cNvSpPr>
            <a:spLocks noGrp="1"/>
          </p:cNvSpPr>
          <p:nvPr>
            <p:ph type="title"/>
          </p:nvPr>
        </p:nvSpPr>
        <p:spPr/>
        <p:txBody>
          <a:bodyPr/>
          <a:lstStyle/>
          <a:p>
            <a:r>
              <a:rPr lang="en-US" dirty="0"/>
              <a:t>Dunning-Kruger effect</a:t>
            </a:r>
          </a:p>
        </p:txBody>
      </p:sp>
      <p:sp>
        <p:nvSpPr>
          <p:cNvPr id="4" name="Slide Number Placeholder 3">
            <a:extLst>
              <a:ext uri="{FF2B5EF4-FFF2-40B4-BE49-F238E27FC236}">
                <a16:creationId xmlns:a16="http://schemas.microsoft.com/office/drawing/2014/main" id="{1FACC2FE-6EF6-4E54-BC21-42330E7EAEE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Content Placeholder 6">
            <a:extLst>
              <a:ext uri="{FF2B5EF4-FFF2-40B4-BE49-F238E27FC236}">
                <a16:creationId xmlns:a16="http://schemas.microsoft.com/office/drawing/2014/main" id="{0CFED7F0-E88A-4B96-AFBF-6C8FEAAE6489}"/>
              </a:ext>
            </a:extLst>
          </p:cNvPr>
          <p:cNvSpPr>
            <a:spLocks noGrp="1"/>
          </p:cNvSpPr>
          <p:nvPr>
            <p:ph sz="half" idx="1"/>
          </p:nvPr>
        </p:nvSpPr>
        <p:spPr/>
        <p:txBody>
          <a:bodyPr/>
          <a:lstStyle/>
          <a:p>
            <a:r>
              <a:rPr lang="en-US" dirty="0"/>
              <a:t>“Double curse of incompetence”</a:t>
            </a:r>
          </a:p>
          <a:p>
            <a:pPr lvl="1"/>
            <a:r>
              <a:rPr lang="en-US" dirty="0"/>
              <a:t>People’s incompetence inhibits accomplishment</a:t>
            </a:r>
          </a:p>
          <a:p>
            <a:pPr lvl="1"/>
            <a:r>
              <a:rPr lang="en-US" dirty="0"/>
              <a:t>Ignorance of incompetence leads them to over-estimate their performance</a:t>
            </a:r>
          </a:p>
          <a:p>
            <a:pPr lvl="1"/>
            <a:endParaRPr lang="en-US" dirty="0"/>
          </a:p>
          <a:p>
            <a:r>
              <a:rPr lang="en-US" dirty="0"/>
              <a:t>Compounded by “undue modesty” of competent people underestimating their performance</a:t>
            </a:r>
          </a:p>
        </p:txBody>
      </p:sp>
      <p:pic>
        <p:nvPicPr>
          <p:cNvPr id="8" name="Content Placeholder 4">
            <a:extLst>
              <a:ext uri="{FF2B5EF4-FFF2-40B4-BE49-F238E27FC236}">
                <a16:creationId xmlns:a16="http://schemas.microsoft.com/office/drawing/2014/main" id="{FAA94AC4-EF26-4F02-93A0-8775F128383B}"/>
              </a:ext>
            </a:extLst>
          </p:cNvPr>
          <p:cNvPicPr>
            <a:picLocks noGrp="1" noChangeAspect="1"/>
          </p:cNvPicPr>
          <p:nvPr>
            <p:ph sz="half" idx="2"/>
          </p:nvPr>
        </p:nvPicPr>
        <p:blipFill>
          <a:blip r:embed="rId2"/>
          <a:stretch>
            <a:fillRect/>
          </a:stretch>
        </p:blipFill>
        <p:spPr>
          <a:xfrm>
            <a:off x="6213775" y="2222500"/>
            <a:ext cx="5142900" cy="3638550"/>
          </a:xfrm>
          <a:prstGeom prst="rect">
            <a:avLst/>
          </a:prstGeom>
        </p:spPr>
      </p:pic>
      <p:sp>
        <p:nvSpPr>
          <p:cNvPr id="9" name="TextBox 8">
            <a:extLst>
              <a:ext uri="{FF2B5EF4-FFF2-40B4-BE49-F238E27FC236}">
                <a16:creationId xmlns:a16="http://schemas.microsoft.com/office/drawing/2014/main" id="{56367197-6C46-427C-9711-9E410C0B321B}"/>
              </a:ext>
            </a:extLst>
          </p:cNvPr>
          <p:cNvSpPr txBox="1"/>
          <p:nvPr/>
        </p:nvSpPr>
        <p:spPr>
          <a:xfrm>
            <a:off x="8671324" y="5861050"/>
            <a:ext cx="2685351" cy="215444"/>
          </a:xfrm>
          <a:prstGeom prst="rect">
            <a:avLst/>
          </a:prstGeom>
          <a:noFill/>
        </p:spPr>
        <p:txBody>
          <a:bodyPr wrap="none" rtlCol="0">
            <a:spAutoFit/>
          </a:bodyPr>
          <a:lstStyle/>
          <a:p>
            <a:pPr algn="r"/>
            <a:r>
              <a:rPr lang="en-US" sz="800" dirty="0"/>
              <a:t>Figure 1 from Dunning, Johnson, </a:t>
            </a:r>
            <a:r>
              <a:rPr lang="en-US" sz="800" dirty="0" err="1"/>
              <a:t>Ehrlinger</a:t>
            </a:r>
            <a:r>
              <a:rPr lang="en-US" sz="800" dirty="0"/>
              <a:t>, &amp; Kruger (2003).</a:t>
            </a:r>
          </a:p>
        </p:txBody>
      </p:sp>
    </p:spTree>
    <p:extLst>
      <p:ext uri="{BB962C8B-B14F-4D97-AF65-F5344CB8AC3E}">
        <p14:creationId xmlns:p14="http://schemas.microsoft.com/office/powerpoint/2010/main" val="350147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0A14-15F9-404B-AA4D-3DB1BB615AB2}"/>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C3A969DF-FC0F-4E67-8468-A5E1C9FA51CD}"/>
              </a:ext>
            </a:extLst>
          </p:cNvPr>
          <p:cNvSpPr>
            <a:spLocks noGrp="1"/>
          </p:cNvSpPr>
          <p:nvPr>
            <p:ph idx="1"/>
          </p:nvPr>
        </p:nvSpPr>
        <p:spPr/>
        <p:txBody>
          <a:bodyPr/>
          <a:lstStyle/>
          <a:p>
            <a:r>
              <a:rPr lang="en-US" dirty="0"/>
              <a:t>Break out into groups for 15 minutes</a:t>
            </a:r>
          </a:p>
          <a:p>
            <a:endParaRPr lang="en-US" dirty="0"/>
          </a:p>
          <a:p>
            <a:r>
              <a:rPr lang="en-US" dirty="0"/>
              <a:t>Review the “List of cognitive biases” from Wikipedia</a:t>
            </a:r>
          </a:p>
          <a:p>
            <a:pPr lvl="1"/>
            <a:r>
              <a:rPr lang="en-US" dirty="0">
                <a:hlinkClick r:id="rId2"/>
              </a:rPr>
              <a:t>https://en.wikipedia.org/wiki/List_of_cognitive_biases</a:t>
            </a:r>
            <a:endParaRPr lang="en-US" dirty="0"/>
          </a:p>
          <a:p>
            <a:endParaRPr lang="en-US" dirty="0"/>
          </a:p>
          <a:p>
            <a:r>
              <a:rPr lang="en-US" dirty="0"/>
              <a:t>Map a recent experience onto one example from each of the three Wikipedia sections</a:t>
            </a:r>
          </a:p>
          <a:p>
            <a:pPr lvl="1"/>
            <a:r>
              <a:rPr lang="en-US" dirty="0"/>
              <a:t>Decision-making/behavioral biases, social biases, memory biases</a:t>
            </a:r>
          </a:p>
          <a:p>
            <a:endParaRPr lang="en-US" dirty="0"/>
          </a:p>
          <a:p>
            <a:r>
              <a:rPr lang="en-US" dirty="0"/>
              <a:t>What interventions could potentially limit this bias?</a:t>
            </a:r>
          </a:p>
          <a:p>
            <a:endParaRPr lang="en-US" dirty="0"/>
          </a:p>
          <a:p>
            <a:r>
              <a:rPr lang="en-US" dirty="0"/>
              <a:t>Report out your best example</a:t>
            </a:r>
          </a:p>
          <a:p>
            <a:endParaRPr lang="en-US" dirty="0"/>
          </a:p>
        </p:txBody>
      </p:sp>
      <p:sp>
        <p:nvSpPr>
          <p:cNvPr id="4" name="Slide Number Placeholder 3">
            <a:extLst>
              <a:ext uri="{FF2B5EF4-FFF2-40B4-BE49-F238E27FC236}">
                <a16:creationId xmlns:a16="http://schemas.microsoft.com/office/drawing/2014/main" id="{60118F38-3D79-4703-8BF4-61DCA58362B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4731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7C40-8F7C-D444-ADDC-7195EC441E0C}"/>
              </a:ext>
            </a:extLst>
          </p:cNvPr>
          <p:cNvSpPr>
            <a:spLocks noGrp="1"/>
          </p:cNvSpPr>
          <p:nvPr>
            <p:ph type="title"/>
          </p:nvPr>
        </p:nvSpPr>
        <p:spPr/>
        <p:txBody>
          <a:bodyPr/>
          <a:lstStyle/>
          <a:p>
            <a:r>
              <a:rPr lang="en-US" dirty="0"/>
              <a:t>Origins of misinformation</a:t>
            </a:r>
          </a:p>
        </p:txBody>
      </p:sp>
      <p:sp>
        <p:nvSpPr>
          <p:cNvPr id="3" name="Content Placeholder 2">
            <a:extLst>
              <a:ext uri="{FF2B5EF4-FFF2-40B4-BE49-F238E27FC236}">
                <a16:creationId xmlns:a16="http://schemas.microsoft.com/office/drawing/2014/main" id="{837658CD-C0DF-F24D-A672-A66D5FB0909A}"/>
              </a:ext>
            </a:extLst>
          </p:cNvPr>
          <p:cNvSpPr>
            <a:spLocks noGrp="1"/>
          </p:cNvSpPr>
          <p:nvPr>
            <p:ph idx="1"/>
          </p:nvPr>
        </p:nvSpPr>
        <p:spPr>
          <a:xfrm>
            <a:off x="818711" y="1420481"/>
            <a:ext cx="10771605" cy="4572000"/>
          </a:xfrm>
        </p:spPr>
        <p:txBody>
          <a:bodyPr/>
          <a:lstStyle/>
          <a:p>
            <a:r>
              <a:rPr lang="en-US" b="1" dirty="0"/>
              <a:t>Rumors and fiction</a:t>
            </a:r>
            <a:r>
              <a:rPr lang="en-US" dirty="0"/>
              <a:t>: emotionally arousing stories most likely to spread, incorporating fictitious knowledge with their assumptions, fiction can convey pseudo-scientific ideas</a:t>
            </a:r>
          </a:p>
          <a:p>
            <a:r>
              <a:rPr lang="en-US" b="1" dirty="0"/>
              <a:t>Governments and politicians</a:t>
            </a:r>
            <a:r>
              <a:rPr lang="en-US" dirty="0"/>
              <a:t>: politicians introduce misleading or false information to win support for or against policies</a:t>
            </a:r>
          </a:p>
          <a:p>
            <a:r>
              <a:rPr lang="en-US" b="1" dirty="0"/>
              <a:t>Vested interests</a:t>
            </a:r>
            <a:r>
              <a:rPr lang="en-US" dirty="0"/>
              <a:t>: fear, uncertainty, and doubt (FUD) or “</a:t>
            </a:r>
            <a:r>
              <a:rPr lang="en-US" dirty="0" err="1"/>
              <a:t>agnogenesis</a:t>
            </a:r>
            <a:r>
              <a:rPr lang="en-US" dirty="0"/>
              <a:t>” strategies to conspire to avoid regulation/oversight</a:t>
            </a:r>
          </a:p>
          <a:p>
            <a:r>
              <a:rPr lang="en-US" b="1" dirty="0"/>
              <a:t>Media</a:t>
            </a:r>
            <a:r>
              <a:rPr lang="en-US" dirty="0"/>
              <a:t>: oversimplification, misrepresentation, overdramatization; misplaced focus on balance</a:t>
            </a:r>
          </a:p>
          <a:p>
            <a:endParaRPr lang="en-US" dirty="0"/>
          </a:p>
          <a:p>
            <a:r>
              <a:rPr lang="en-US" dirty="0"/>
              <a:t>Selective exposure (“echo chambers”) is media consumption biased towards similar &amp; affirming perspectives</a:t>
            </a:r>
          </a:p>
          <a:p>
            <a:r>
              <a:rPr lang="en-US" dirty="0"/>
              <a:t>Strategic extremism relies on selectively channeling ideas to supporters without alienating others</a:t>
            </a:r>
          </a:p>
        </p:txBody>
      </p:sp>
      <p:sp>
        <p:nvSpPr>
          <p:cNvPr id="4" name="Slide Number Placeholder 3">
            <a:extLst>
              <a:ext uri="{FF2B5EF4-FFF2-40B4-BE49-F238E27FC236}">
                <a16:creationId xmlns:a16="http://schemas.microsoft.com/office/drawing/2014/main" id="{1A0AE31C-E8A7-E846-8A38-B276EDA9871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a:extLst>
              <a:ext uri="{FF2B5EF4-FFF2-40B4-BE49-F238E27FC236}">
                <a16:creationId xmlns:a16="http://schemas.microsoft.com/office/drawing/2014/main" id="{54280234-DAD4-4F2B-8746-9F6F93D0514A}"/>
              </a:ext>
            </a:extLst>
          </p:cNvPr>
          <p:cNvSpPr txBox="1"/>
          <p:nvPr/>
        </p:nvSpPr>
        <p:spPr>
          <a:xfrm>
            <a:off x="9261390" y="1253056"/>
            <a:ext cx="2930610" cy="338554"/>
          </a:xfrm>
          <a:prstGeom prst="rect">
            <a:avLst/>
          </a:prstGeom>
          <a:noFill/>
        </p:spPr>
        <p:txBody>
          <a:bodyPr wrap="none" rtlCol="0">
            <a:spAutoFit/>
          </a:bodyPr>
          <a:lstStyle/>
          <a:p>
            <a:pPr algn="r"/>
            <a:r>
              <a:rPr lang="en-US" sz="800" dirty="0"/>
              <a:t>Lewandowsky, </a:t>
            </a:r>
            <a:r>
              <a:rPr lang="en-US" sz="800" i="1" dirty="0"/>
              <a:t>et al</a:t>
            </a:r>
            <a:r>
              <a:rPr lang="en-US" sz="800" dirty="0"/>
              <a:t>. (2012). “Misinformation and Its Correction.” </a:t>
            </a:r>
          </a:p>
          <a:p>
            <a:pPr algn="r"/>
            <a:r>
              <a:rPr lang="en-US" sz="800" i="1" dirty="0"/>
              <a:t>Psychological Science in the Public Interest</a:t>
            </a:r>
            <a:r>
              <a:rPr lang="en-US" sz="800" dirty="0"/>
              <a:t>, 13(3): 106-131.</a:t>
            </a:r>
          </a:p>
        </p:txBody>
      </p:sp>
    </p:spTree>
    <p:extLst>
      <p:ext uri="{BB962C8B-B14F-4D97-AF65-F5344CB8AC3E}">
        <p14:creationId xmlns:p14="http://schemas.microsoft.com/office/powerpoint/2010/main" val="336847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8070-3336-DB4B-BA43-478FFD42EB9A}"/>
              </a:ext>
            </a:extLst>
          </p:cNvPr>
          <p:cNvSpPr>
            <a:spLocks noGrp="1"/>
          </p:cNvSpPr>
          <p:nvPr>
            <p:ph type="title"/>
          </p:nvPr>
        </p:nvSpPr>
        <p:spPr/>
        <p:txBody>
          <a:bodyPr/>
          <a:lstStyle/>
          <a:p>
            <a:r>
              <a:rPr lang="en-US" dirty="0"/>
              <a:t>Recipients’ strategies for assessing truth</a:t>
            </a:r>
          </a:p>
        </p:txBody>
      </p:sp>
      <p:sp>
        <p:nvSpPr>
          <p:cNvPr id="3" name="Content Placeholder 2">
            <a:extLst>
              <a:ext uri="{FF2B5EF4-FFF2-40B4-BE49-F238E27FC236}">
                <a16:creationId xmlns:a16="http://schemas.microsoft.com/office/drawing/2014/main" id="{112C13C8-6883-8447-B612-709CFB9A8210}"/>
              </a:ext>
            </a:extLst>
          </p:cNvPr>
          <p:cNvSpPr>
            <a:spLocks noGrp="1"/>
          </p:cNvSpPr>
          <p:nvPr>
            <p:ph idx="1"/>
          </p:nvPr>
        </p:nvSpPr>
        <p:spPr/>
        <p:txBody>
          <a:bodyPr/>
          <a:lstStyle/>
          <a:p>
            <a:r>
              <a:rPr lang="en-US" dirty="0"/>
              <a:t>Is this information compatible with other things I believe to be true?</a:t>
            </a:r>
          </a:p>
          <a:p>
            <a:pPr lvl="1"/>
            <a:r>
              <a:rPr lang="en-US" dirty="0"/>
              <a:t>Logical compatibility, avoiding inconsistencies, low-effort search, elicits positive feelings</a:t>
            </a:r>
          </a:p>
          <a:p>
            <a:endParaRPr lang="en-US" dirty="0"/>
          </a:p>
          <a:p>
            <a:r>
              <a:rPr lang="en-US" dirty="0"/>
              <a:t>Is this information internally coherent?</a:t>
            </a:r>
          </a:p>
          <a:p>
            <a:pPr lvl="1"/>
            <a:r>
              <a:rPr lang="en-US" dirty="0"/>
              <a:t>Fits with other narratives, easy-to-remember and process</a:t>
            </a:r>
          </a:p>
          <a:p>
            <a:endParaRPr lang="en-US" dirty="0"/>
          </a:p>
          <a:p>
            <a:r>
              <a:rPr lang="en-US" dirty="0"/>
              <a:t>Does this information come from a credible source?</a:t>
            </a:r>
          </a:p>
          <a:p>
            <a:pPr lvl="1"/>
            <a:r>
              <a:rPr lang="en-US" dirty="0"/>
              <a:t>Perceptions of credibility and expertise; lack of attention to situational indicators; focus on gist more than source</a:t>
            </a:r>
          </a:p>
          <a:p>
            <a:endParaRPr lang="en-US" dirty="0"/>
          </a:p>
          <a:p>
            <a:r>
              <a:rPr lang="en-US" dirty="0"/>
              <a:t>Do other people—especially people I trust—believe this information?</a:t>
            </a:r>
          </a:p>
          <a:p>
            <a:pPr lvl="1"/>
            <a:r>
              <a:rPr lang="en-US" dirty="0"/>
              <a:t>Repeated exposure; social consensus; pluralistic ignorance; false consensus effect</a:t>
            </a:r>
          </a:p>
        </p:txBody>
      </p:sp>
      <p:sp>
        <p:nvSpPr>
          <p:cNvPr id="4" name="Slide Number Placeholder 3">
            <a:extLst>
              <a:ext uri="{FF2B5EF4-FFF2-40B4-BE49-F238E27FC236}">
                <a16:creationId xmlns:a16="http://schemas.microsoft.com/office/drawing/2014/main" id="{C3B6326F-DF47-E64B-8C5C-5E76E2F951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a:extLst>
              <a:ext uri="{FF2B5EF4-FFF2-40B4-BE49-F238E27FC236}">
                <a16:creationId xmlns:a16="http://schemas.microsoft.com/office/drawing/2014/main" id="{038BBC9B-B584-4867-98EF-924A08784F3C}"/>
              </a:ext>
            </a:extLst>
          </p:cNvPr>
          <p:cNvSpPr txBox="1"/>
          <p:nvPr/>
        </p:nvSpPr>
        <p:spPr>
          <a:xfrm>
            <a:off x="9261390" y="1253056"/>
            <a:ext cx="2930610" cy="338554"/>
          </a:xfrm>
          <a:prstGeom prst="rect">
            <a:avLst/>
          </a:prstGeom>
          <a:noFill/>
        </p:spPr>
        <p:txBody>
          <a:bodyPr wrap="none" rtlCol="0">
            <a:spAutoFit/>
          </a:bodyPr>
          <a:lstStyle/>
          <a:p>
            <a:pPr algn="r"/>
            <a:r>
              <a:rPr lang="en-US" sz="800" dirty="0"/>
              <a:t>Lewandowsky, </a:t>
            </a:r>
            <a:r>
              <a:rPr lang="en-US" sz="800" i="1" dirty="0"/>
              <a:t>et al</a:t>
            </a:r>
            <a:r>
              <a:rPr lang="en-US" sz="800" dirty="0"/>
              <a:t>. (2012). “Misinformation and Its Correction.” </a:t>
            </a:r>
          </a:p>
          <a:p>
            <a:pPr algn="r"/>
            <a:r>
              <a:rPr lang="en-US" sz="800" i="1" dirty="0"/>
              <a:t>Psychological Science in the Public Interest</a:t>
            </a:r>
            <a:r>
              <a:rPr lang="en-US" sz="800" dirty="0"/>
              <a:t>, 13(3): 106-131.</a:t>
            </a:r>
          </a:p>
        </p:txBody>
      </p:sp>
    </p:spTree>
    <p:extLst>
      <p:ext uri="{BB962C8B-B14F-4D97-AF65-F5344CB8AC3E}">
        <p14:creationId xmlns:p14="http://schemas.microsoft.com/office/powerpoint/2010/main" val="47270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9B0D-9670-F44B-9F0C-2D6023871DA7}"/>
              </a:ext>
            </a:extLst>
          </p:cNvPr>
          <p:cNvSpPr>
            <a:spLocks noGrp="1"/>
          </p:cNvSpPr>
          <p:nvPr>
            <p:ph type="title"/>
          </p:nvPr>
        </p:nvSpPr>
        <p:spPr/>
        <p:txBody>
          <a:bodyPr/>
          <a:lstStyle/>
          <a:p>
            <a:r>
              <a:rPr lang="en-US" dirty="0"/>
              <a:t>Continued influence effect</a:t>
            </a:r>
          </a:p>
        </p:txBody>
      </p:sp>
      <p:sp>
        <p:nvSpPr>
          <p:cNvPr id="3" name="Content Placeholder 2">
            <a:extLst>
              <a:ext uri="{FF2B5EF4-FFF2-40B4-BE49-F238E27FC236}">
                <a16:creationId xmlns:a16="http://schemas.microsoft.com/office/drawing/2014/main" id="{7C6B62E1-5153-5D48-9C65-56A57FCCE05C}"/>
              </a:ext>
            </a:extLst>
          </p:cNvPr>
          <p:cNvSpPr>
            <a:spLocks noGrp="1"/>
          </p:cNvSpPr>
          <p:nvPr>
            <p:ph idx="1"/>
          </p:nvPr>
        </p:nvSpPr>
        <p:spPr/>
        <p:txBody>
          <a:bodyPr/>
          <a:lstStyle/>
          <a:p>
            <a:r>
              <a:rPr lang="en-US" dirty="0"/>
              <a:t>Retractions rarely have intended effect of eliminating reliance on misinformation</a:t>
            </a:r>
          </a:p>
          <a:p>
            <a:pPr lvl="1"/>
            <a:r>
              <a:rPr lang="en-US" dirty="0"/>
              <a:t>Enhanced negation, temporal and contextual proximity, clarifying correction all fail to significantly improve</a:t>
            </a:r>
          </a:p>
          <a:p>
            <a:pPr lvl="1"/>
            <a:endParaRPr lang="en-US" dirty="0"/>
          </a:p>
          <a:p>
            <a:r>
              <a:rPr lang="en-US" b="1" dirty="0"/>
              <a:t>Mental models</a:t>
            </a:r>
            <a:r>
              <a:rPr lang="en-US" dirty="0"/>
              <a:t>: people fill in gaps in understanding with inaccurate but congruent information</a:t>
            </a:r>
          </a:p>
          <a:p>
            <a:r>
              <a:rPr lang="en-US" b="1" dirty="0"/>
              <a:t>Retrieval failure</a:t>
            </a:r>
            <a:r>
              <a:rPr lang="en-US" dirty="0"/>
              <a:t>: confusion/misattribution, early &amp; plausible info retrieved first, negation is a poor update</a:t>
            </a:r>
          </a:p>
          <a:p>
            <a:r>
              <a:rPr lang="en-US" b="1" dirty="0"/>
              <a:t>Familiarity</a:t>
            </a:r>
            <a:r>
              <a:rPr lang="en-US" dirty="0"/>
              <a:t>: if thoughts flow smoothly, why question them?; myths remembered more than facts</a:t>
            </a:r>
          </a:p>
          <a:p>
            <a:r>
              <a:rPr lang="en-US" b="1" dirty="0"/>
              <a:t>Reactance</a:t>
            </a:r>
            <a:r>
              <a:rPr lang="en-US" dirty="0"/>
              <a:t>: people do not want to be told what to think or how to act</a:t>
            </a:r>
          </a:p>
          <a:p>
            <a:endParaRPr lang="en-US" b="1" dirty="0"/>
          </a:p>
          <a:p>
            <a:r>
              <a:rPr lang="en-US" dirty="0"/>
              <a:t>Pre-exposure warnings; repeated retractions; provide alternative narratives</a:t>
            </a:r>
          </a:p>
        </p:txBody>
      </p:sp>
      <p:sp>
        <p:nvSpPr>
          <p:cNvPr id="4" name="Slide Number Placeholder 3">
            <a:extLst>
              <a:ext uri="{FF2B5EF4-FFF2-40B4-BE49-F238E27FC236}">
                <a16:creationId xmlns:a16="http://schemas.microsoft.com/office/drawing/2014/main" id="{18900B76-1E45-5A4F-9128-AE940FCD84E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TextBox 4">
            <a:extLst>
              <a:ext uri="{FF2B5EF4-FFF2-40B4-BE49-F238E27FC236}">
                <a16:creationId xmlns:a16="http://schemas.microsoft.com/office/drawing/2014/main" id="{CADD7DC9-E328-47C2-BF7B-43AC26D56B9F}"/>
              </a:ext>
            </a:extLst>
          </p:cNvPr>
          <p:cNvSpPr txBox="1"/>
          <p:nvPr/>
        </p:nvSpPr>
        <p:spPr>
          <a:xfrm>
            <a:off x="9261390" y="1253056"/>
            <a:ext cx="2930610" cy="338554"/>
          </a:xfrm>
          <a:prstGeom prst="rect">
            <a:avLst/>
          </a:prstGeom>
          <a:noFill/>
        </p:spPr>
        <p:txBody>
          <a:bodyPr wrap="none" rtlCol="0">
            <a:spAutoFit/>
          </a:bodyPr>
          <a:lstStyle/>
          <a:p>
            <a:pPr algn="r"/>
            <a:r>
              <a:rPr lang="en-US" sz="800" dirty="0"/>
              <a:t>Lewandowsky, </a:t>
            </a:r>
            <a:r>
              <a:rPr lang="en-US" sz="800" i="1" dirty="0"/>
              <a:t>et al</a:t>
            </a:r>
            <a:r>
              <a:rPr lang="en-US" sz="800" dirty="0"/>
              <a:t>. (2012). “Misinformation and Its Correction.” </a:t>
            </a:r>
          </a:p>
          <a:p>
            <a:pPr algn="r"/>
            <a:r>
              <a:rPr lang="en-US" sz="800" i="1" dirty="0"/>
              <a:t>Psychological Science in the Public Interest</a:t>
            </a:r>
            <a:r>
              <a:rPr lang="en-US" sz="800" dirty="0"/>
              <a:t>, 13(3): 106-131.</a:t>
            </a:r>
          </a:p>
        </p:txBody>
      </p:sp>
    </p:spTree>
    <p:extLst>
      <p:ext uri="{BB962C8B-B14F-4D97-AF65-F5344CB8AC3E}">
        <p14:creationId xmlns:p14="http://schemas.microsoft.com/office/powerpoint/2010/main" val="153070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6043-3762-1E49-BE57-BEDF88BCDA54}"/>
              </a:ext>
            </a:extLst>
          </p:cNvPr>
          <p:cNvSpPr>
            <a:spLocks noGrp="1"/>
          </p:cNvSpPr>
          <p:nvPr>
            <p:ph type="title"/>
          </p:nvPr>
        </p:nvSpPr>
        <p:spPr/>
        <p:txBody>
          <a:bodyPr/>
          <a:lstStyle/>
          <a:p>
            <a:r>
              <a:rPr lang="en-US" dirty="0"/>
              <a:t>Skepticism of alternative worldviews</a:t>
            </a:r>
          </a:p>
        </p:txBody>
      </p:sp>
      <p:sp>
        <p:nvSpPr>
          <p:cNvPr id="3" name="Content Placeholder 2">
            <a:extLst>
              <a:ext uri="{FF2B5EF4-FFF2-40B4-BE49-F238E27FC236}">
                <a16:creationId xmlns:a16="http://schemas.microsoft.com/office/drawing/2014/main" id="{D756C63C-B4CE-2C40-A91A-75779F16E4A7}"/>
              </a:ext>
            </a:extLst>
          </p:cNvPr>
          <p:cNvSpPr>
            <a:spLocks noGrp="1"/>
          </p:cNvSpPr>
          <p:nvPr>
            <p:ph idx="1"/>
          </p:nvPr>
        </p:nvSpPr>
        <p:spPr/>
        <p:txBody>
          <a:bodyPr/>
          <a:lstStyle/>
          <a:p>
            <a:r>
              <a:rPr lang="en-US" dirty="0"/>
              <a:t>Worldview/ideology plays an important role in persistence of misinformation</a:t>
            </a:r>
          </a:p>
          <a:p>
            <a:r>
              <a:rPr lang="en-US" dirty="0"/>
              <a:t>Retractions fail to reduce reliance on misinformation when retraction violates personal beliefs</a:t>
            </a:r>
          </a:p>
          <a:p>
            <a:r>
              <a:rPr lang="en-US" dirty="0"/>
              <a:t>Backfire effects: corrections cause people will refer more to misinformation in line with beliefs</a:t>
            </a:r>
          </a:p>
          <a:p>
            <a:endParaRPr lang="en-US" dirty="0"/>
          </a:p>
          <a:p>
            <a:r>
              <a:rPr lang="en-US" dirty="0"/>
              <a:t>Tame worldview by affirming it</a:t>
            </a:r>
          </a:p>
        </p:txBody>
      </p:sp>
      <p:sp>
        <p:nvSpPr>
          <p:cNvPr id="4" name="Slide Number Placeholder 3">
            <a:extLst>
              <a:ext uri="{FF2B5EF4-FFF2-40B4-BE49-F238E27FC236}">
                <a16:creationId xmlns:a16="http://schemas.microsoft.com/office/drawing/2014/main" id="{F0841904-4D4B-3148-A5AA-5337A3ECB70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a:extLst>
              <a:ext uri="{FF2B5EF4-FFF2-40B4-BE49-F238E27FC236}">
                <a16:creationId xmlns:a16="http://schemas.microsoft.com/office/drawing/2014/main" id="{8A0AB3F0-4BDD-4FAE-86CE-2B8DD1B853A9}"/>
              </a:ext>
            </a:extLst>
          </p:cNvPr>
          <p:cNvSpPr txBox="1"/>
          <p:nvPr/>
        </p:nvSpPr>
        <p:spPr>
          <a:xfrm>
            <a:off x="9261390" y="1253056"/>
            <a:ext cx="2930610" cy="338554"/>
          </a:xfrm>
          <a:prstGeom prst="rect">
            <a:avLst/>
          </a:prstGeom>
          <a:noFill/>
        </p:spPr>
        <p:txBody>
          <a:bodyPr wrap="none" rtlCol="0">
            <a:spAutoFit/>
          </a:bodyPr>
          <a:lstStyle/>
          <a:p>
            <a:pPr algn="r"/>
            <a:r>
              <a:rPr lang="en-US" sz="800" dirty="0"/>
              <a:t>Lewandowsky, </a:t>
            </a:r>
            <a:r>
              <a:rPr lang="en-US" sz="800" i="1" dirty="0"/>
              <a:t>et al</a:t>
            </a:r>
            <a:r>
              <a:rPr lang="en-US" sz="800" dirty="0"/>
              <a:t>. (2012). “Misinformation and Its Correction.” </a:t>
            </a:r>
          </a:p>
          <a:p>
            <a:pPr algn="r"/>
            <a:r>
              <a:rPr lang="en-US" sz="800" i="1" dirty="0"/>
              <a:t>Psychological Science in the Public Interest</a:t>
            </a:r>
            <a:r>
              <a:rPr lang="en-US" sz="800" dirty="0"/>
              <a:t>, 13(3): 106-131.</a:t>
            </a:r>
          </a:p>
        </p:txBody>
      </p:sp>
    </p:spTree>
    <p:extLst>
      <p:ext uri="{BB962C8B-B14F-4D97-AF65-F5344CB8AC3E}">
        <p14:creationId xmlns:p14="http://schemas.microsoft.com/office/powerpoint/2010/main" val="242718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898B-8EC1-4C43-842C-0FB7295D8A6A}"/>
              </a:ext>
            </a:extLst>
          </p:cNvPr>
          <p:cNvSpPr>
            <a:spLocks noGrp="1"/>
          </p:cNvSpPr>
          <p:nvPr>
            <p:ph type="title"/>
          </p:nvPr>
        </p:nvSpPr>
        <p:spPr/>
        <p:txBody>
          <a:bodyPr/>
          <a:lstStyle/>
          <a:p>
            <a:r>
              <a:rPr lang="en-US" dirty="0"/>
              <a:t>Backfire effects</a:t>
            </a:r>
          </a:p>
        </p:txBody>
      </p:sp>
      <p:sp>
        <p:nvSpPr>
          <p:cNvPr id="3" name="Content Placeholder 2">
            <a:extLst>
              <a:ext uri="{FF2B5EF4-FFF2-40B4-BE49-F238E27FC236}">
                <a16:creationId xmlns:a16="http://schemas.microsoft.com/office/drawing/2014/main" id="{8FF41DBA-F38C-4A23-BD2C-3FF8439E30E3}"/>
              </a:ext>
            </a:extLst>
          </p:cNvPr>
          <p:cNvSpPr>
            <a:spLocks noGrp="1"/>
          </p:cNvSpPr>
          <p:nvPr>
            <p:ph idx="1"/>
          </p:nvPr>
        </p:nvSpPr>
        <p:spPr/>
        <p:txBody>
          <a:bodyPr/>
          <a:lstStyle/>
          <a:p>
            <a:r>
              <a:rPr lang="en-US" b="1" u="sng" dirty="0"/>
              <a:t>Familiarity Backfire Effect</a:t>
            </a:r>
            <a:r>
              <a:rPr lang="en-US" dirty="0"/>
              <a:t>: Mentioning the myth can familiarize/legitimize it</a:t>
            </a:r>
          </a:p>
          <a:p>
            <a:pPr lvl="1"/>
            <a:r>
              <a:rPr lang="en-US" dirty="0"/>
              <a:t>Don’t mention the myth, but focus on the facts</a:t>
            </a:r>
          </a:p>
          <a:p>
            <a:pPr lvl="1"/>
            <a:endParaRPr lang="en-US" dirty="0"/>
          </a:p>
          <a:p>
            <a:r>
              <a:rPr lang="en-US" b="1" u="sng" dirty="0"/>
              <a:t>Overkill Backfire Effect</a:t>
            </a:r>
            <a:r>
              <a:rPr lang="en-US" dirty="0"/>
              <a:t>: Simple myths are more attractive than complicated/overwhelming corrections</a:t>
            </a:r>
          </a:p>
          <a:p>
            <a:pPr lvl="1"/>
            <a:r>
              <a:rPr lang="en-US" dirty="0"/>
              <a:t>Corrections should be easy to process, avoid dramatic or derogatory language </a:t>
            </a:r>
            <a:r>
              <a:rPr lang="en-US" dirty="0">
                <a:sym typeface="Wingdings" panose="05000000000000000000" pitchFamily="2" charset="2"/>
              </a:rPr>
              <a:t> keep it simple</a:t>
            </a:r>
          </a:p>
          <a:p>
            <a:pPr lvl="1"/>
            <a:endParaRPr lang="en-US" dirty="0">
              <a:sym typeface="Wingdings" panose="05000000000000000000" pitchFamily="2" charset="2"/>
            </a:endParaRPr>
          </a:p>
          <a:p>
            <a:r>
              <a:rPr lang="en-US" b="1" u="sng" dirty="0">
                <a:sym typeface="Wingdings" panose="05000000000000000000" pitchFamily="2" charset="2"/>
              </a:rPr>
              <a:t>Worldview Backfire Effect</a:t>
            </a:r>
            <a:r>
              <a:rPr lang="en-US" b="1" dirty="0">
                <a:sym typeface="Wingdings" panose="05000000000000000000" pitchFamily="2" charset="2"/>
              </a:rPr>
              <a:t>: </a:t>
            </a:r>
            <a:r>
              <a:rPr lang="en-US" dirty="0">
                <a:sym typeface="Wingdings" panose="05000000000000000000" pitchFamily="2" charset="2"/>
              </a:rPr>
              <a:t>People seek and process information to confirm their identity</a:t>
            </a:r>
          </a:p>
          <a:p>
            <a:pPr lvl="1"/>
            <a:r>
              <a:rPr lang="en-US" dirty="0"/>
              <a:t>Cut losses on unswayable minority, explicitly affirm identity when presenting worldview-threatening messages</a:t>
            </a:r>
          </a:p>
          <a:p>
            <a:pPr lvl="1"/>
            <a:endParaRPr lang="en-US" dirty="0"/>
          </a:p>
          <a:p>
            <a:r>
              <a:rPr lang="en-US" b="1" u="sng" dirty="0" err="1"/>
              <a:t>Sensemaking</a:t>
            </a:r>
            <a:r>
              <a:rPr lang="en-US" b="1" u="sng"/>
              <a:t> Backfire Effect</a:t>
            </a:r>
            <a:r>
              <a:rPr lang="en-US" dirty="0"/>
              <a:t>: People prefer an incorrect explanation over an incomplete explanation</a:t>
            </a:r>
          </a:p>
          <a:p>
            <a:pPr lvl="1"/>
            <a:r>
              <a:rPr lang="en-US" dirty="0"/>
              <a:t>Debunking must fill in gap and explain features/anomalies of a story</a:t>
            </a:r>
          </a:p>
        </p:txBody>
      </p:sp>
      <p:sp>
        <p:nvSpPr>
          <p:cNvPr id="4" name="Slide Number Placeholder 3">
            <a:extLst>
              <a:ext uri="{FF2B5EF4-FFF2-40B4-BE49-F238E27FC236}">
                <a16:creationId xmlns:a16="http://schemas.microsoft.com/office/drawing/2014/main" id="{A0D4BE72-2393-41D9-89E7-4CF7A3398510}"/>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TextBox 4">
            <a:extLst>
              <a:ext uri="{FF2B5EF4-FFF2-40B4-BE49-F238E27FC236}">
                <a16:creationId xmlns:a16="http://schemas.microsoft.com/office/drawing/2014/main" id="{BDE2C2D2-EB27-4DFC-B470-E9581C204E2B}"/>
              </a:ext>
            </a:extLst>
          </p:cNvPr>
          <p:cNvSpPr txBox="1"/>
          <p:nvPr/>
        </p:nvSpPr>
        <p:spPr>
          <a:xfrm>
            <a:off x="9261390" y="1253056"/>
            <a:ext cx="2930610" cy="338554"/>
          </a:xfrm>
          <a:prstGeom prst="rect">
            <a:avLst/>
          </a:prstGeom>
          <a:noFill/>
        </p:spPr>
        <p:txBody>
          <a:bodyPr wrap="none" rtlCol="0">
            <a:spAutoFit/>
          </a:bodyPr>
          <a:lstStyle/>
          <a:p>
            <a:pPr algn="r"/>
            <a:r>
              <a:rPr lang="en-US" sz="800" dirty="0"/>
              <a:t>Lewandowsky, </a:t>
            </a:r>
            <a:r>
              <a:rPr lang="en-US" sz="800" i="1" dirty="0"/>
              <a:t>et al</a:t>
            </a:r>
            <a:r>
              <a:rPr lang="en-US" sz="800" dirty="0"/>
              <a:t>. (2012). “Misinformation and Its Correction.” </a:t>
            </a:r>
          </a:p>
          <a:p>
            <a:pPr algn="r"/>
            <a:r>
              <a:rPr lang="en-US" sz="800" i="1" dirty="0"/>
              <a:t>Psychological Science in the Public Interest</a:t>
            </a:r>
            <a:r>
              <a:rPr lang="en-US" sz="800" dirty="0"/>
              <a:t>, 13(3): 106-131.</a:t>
            </a:r>
          </a:p>
        </p:txBody>
      </p:sp>
    </p:spTree>
    <p:extLst>
      <p:ext uri="{BB962C8B-B14F-4D97-AF65-F5344CB8AC3E}">
        <p14:creationId xmlns:p14="http://schemas.microsoft.com/office/powerpoint/2010/main" val="118259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7592-FF38-914C-BE8A-8DAB05E45A6A}"/>
              </a:ext>
            </a:extLst>
          </p:cNvPr>
          <p:cNvSpPr>
            <a:spLocks noGrp="1"/>
          </p:cNvSpPr>
          <p:nvPr>
            <p:ph type="title"/>
          </p:nvPr>
        </p:nvSpPr>
        <p:spPr/>
        <p:txBody>
          <a:bodyPr/>
          <a:lstStyle/>
          <a:p>
            <a:r>
              <a:rPr lang="en-US" dirty="0"/>
              <a:t>Solutions</a:t>
            </a:r>
          </a:p>
        </p:txBody>
      </p:sp>
      <p:sp>
        <p:nvSpPr>
          <p:cNvPr id="4" name="Slide Number Placeholder 3">
            <a:extLst>
              <a:ext uri="{FF2B5EF4-FFF2-40B4-BE49-F238E27FC236}">
                <a16:creationId xmlns:a16="http://schemas.microsoft.com/office/drawing/2014/main" id="{943A64ED-A064-6846-99E8-E6EB2E63B26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Content Placeholder 6">
            <a:extLst>
              <a:ext uri="{FF2B5EF4-FFF2-40B4-BE49-F238E27FC236}">
                <a16:creationId xmlns:a16="http://schemas.microsoft.com/office/drawing/2014/main" id="{F606A78B-25BD-404B-A3F3-5CA3B69EEA3F}"/>
              </a:ext>
            </a:extLst>
          </p:cNvPr>
          <p:cNvSpPr>
            <a:spLocks noGrp="1"/>
          </p:cNvSpPr>
          <p:nvPr>
            <p:ph sz="half" idx="1"/>
          </p:nvPr>
        </p:nvSpPr>
        <p:spPr>
          <a:xfrm>
            <a:off x="818712" y="1267638"/>
            <a:ext cx="4902788" cy="5415004"/>
          </a:xfrm>
        </p:spPr>
        <p:txBody>
          <a:bodyPr/>
          <a:lstStyle/>
          <a:p>
            <a:r>
              <a:rPr lang="en-US" dirty="0"/>
              <a:t>Fill gaps in mental models with alternatives</a:t>
            </a:r>
          </a:p>
          <a:p>
            <a:r>
              <a:rPr lang="en-US" dirty="0"/>
              <a:t>Use repeated retractions (but carefully)</a:t>
            </a:r>
          </a:p>
          <a:p>
            <a:r>
              <a:rPr lang="en-US" dirty="0"/>
              <a:t>Emphasize facts over the myth</a:t>
            </a:r>
          </a:p>
          <a:p>
            <a:r>
              <a:rPr lang="en-US" dirty="0"/>
              <a:t>Provide warnings before mentioning myths</a:t>
            </a:r>
          </a:p>
          <a:p>
            <a:r>
              <a:rPr lang="en-US" dirty="0"/>
              <a:t>Use simple &amp; brief material</a:t>
            </a:r>
          </a:p>
          <a:p>
            <a:r>
              <a:rPr lang="en-US" dirty="0"/>
              <a:t>Consider worldviews of audience</a:t>
            </a:r>
          </a:p>
          <a:p>
            <a:r>
              <a:rPr lang="en-US" dirty="0"/>
              <a:t>Present worldview-affirming arguments</a:t>
            </a:r>
          </a:p>
          <a:p>
            <a:r>
              <a:rPr lang="en-US" dirty="0"/>
              <a:t>Choice architectures rather than debiasing</a:t>
            </a:r>
          </a:p>
        </p:txBody>
      </p:sp>
      <p:pic>
        <p:nvPicPr>
          <p:cNvPr id="8" name="Content Placeholder 4">
            <a:extLst>
              <a:ext uri="{FF2B5EF4-FFF2-40B4-BE49-F238E27FC236}">
                <a16:creationId xmlns:a16="http://schemas.microsoft.com/office/drawing/2014/main" id="{D0D25CDA-6A3A-1547-A799-3CC35A1DCD41}"/>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tretch>
            <a:fillRect/>
          </a:stretch>
        </p:blipFill>
        <p:spPr>
          <a:xfrm>
            <a:off x="5721500" y="0"/>
            <a:ext cx="6470500" cy="6858000"/>
          </a:xfrm>
          <a:prstGeom prst="rect">
            <a:avLst/>
          </a:prstGeom>
        </p:spPr>
      </p:pic>
      <p:sp>
        <p:nvSpPr>
          <p:cNvPr id="6" name="TextBox 5">
            <a:extLst>
              <a:ext uri="{FF2B5EF4-FFF2-40B4-BE49-F238E27FC236}">
                <a16:creationId xmlns:a16="http://schemas.microsoft.com/office/drawing/2014/main" id="{53E5E1BE-ED12-44AC-8547-286AAFF88FC2}"/>
              </a:ext>
            </a:extLst>
          </p:cNvPr>
          <p:cNvSpPr txBox="1"/>
          <p:nvPr/>
        </p:nvSpPr>
        <p:spPr>
          <a:xfrm>
            <a:off x="0" y="6513365"/>
            <a:ext cx="2930610" cy="338554"/>
          </a:xfrm>
          <a:prstGeom prst="rect">
            <a:avLst/>
          </a:prstGeom>
          <a:noFill/>
        </p:spPr>
        <p:txBody>
          <a:bodyPr wrap="none" rtlCol="0">
            <a:spAutoFit/>
          </a:bodyPr>
          <a:lstStyle/>
          <a:p>
            <a:r>
              <a:rPr lang="en-US" sz="800" dirty="0"/>
              <a:t>Lewandowsky, </a:t>
            </a:r>
            <a:r>
              <a:rPr lang="en-US" sz="800" i="1" dirty="0"/>
              <a:t>et al</a:t>
            </a:r>
            <a:r>
              <a:rPr lang="en-US" sz="800" dirty="0"/>
              <a:t>. (2012). “Misinformation and Its Correction.” </a:t>
            </a:r>
          </a:p>
          <a:p>
            <a:r>
              <a:rPr lang="en-US" sz="800" i="1" dirty="0"/>
              <a:t>Psychological Science in the Public Interest</a:t>
            </a:r>
            <a:r>
              <a:rPr lang="en-US" sz="800" dirty="0"/>
              <a:t>, 13(3): 106-131.</a:t>
            </a:r>
          </a:p>
        </p:txBody>
      </p:sp>
    </p:spTree>
    <p:extLst>
      <p:ext uri="{BB962C8B-B14F-4D97-AF65-F5344CB8AC3E}">
        <p14:creationId xmlns:p14="http://schemas.microsoft.com/office/powerpoint/2010/main" val="3600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678B-FC5D-4734-981E-FC52EF5B634D}"/>
              </a:ext>
            </a:extLst>
          </p:cNvPr>
          <p:cNvSpPr>
            <a:spLocks noGrp="1"/>
          </p:cNvSpPr>
          <p:nvPr>
            <p:ph type="title"/>
          </p:nvPr>
        </p:nvSpPr>
        <p:spPr/>
        <p:txBody>
          <a:bodyPr/>
          <a:lstStyle/>
          <a:p>
            <a:r>
              <a:rPr lang="en-US" dirty="0"/>
              <a:t>Activity 2</a:t>
            </a:r>
          </a:p>
        </p:txBody>
      </p:sp>
      <p:sp>
        <p:nvSpPr>
          <p:cNvPr id="3" name="Content Placeholder 2">
            <a:extLst>
              <a:ext uri="{FF2B5EF4-FFF2-40B4-BE49-F238E27FC236}">
                <a16:creationId xmlns:a16="http://schemas.microsoft.com/office/drawing/2014/main" id="{131E5CAA-6274-4245-BE65-7A446191C4B8}"/>
              </a:ext>
            </a:extLst>
          </p:cNvPr>
          <p:cNvSpPr>
            <a:spLocks noGrp="1"/>
          </p:cNvSpPr>
          <p:nvPr>
            <p:ph idx="1"/>
          </p:nvPr>
        </p:nvSpPr>
        <p:spPr/>
        <p:txBody>
          <a:bodyPr/>
          <a:lstStyle/>
          <a:p>
            <a:r>
              <a:rPr lang="en-US" dirty="0"/>
              <a:t>Break out into groups for 15 minutes</a:t>
            </a:r>
          </a:p>
          <a:p>
            <a:endParaRPr lang="en-US" dirty="0"/>
          </a:p>
          <a:p>
            <a:r>
              <a:rPr lang="en-US" dirty="0"/>
              <a:t>Identify an issue with lots of misinformation: climate change, vaccine safety, Obama birth certificate, </a:t>
            </a:r>
            <a:r>
              <a:rPr lang="en-US" i="1" dirty="0"/>
              <a:t>etc</a:t>
            </a:r>
            <a:r>
              <a:rPr lang="en-US" dirty="0"/>
              <a:t>.</a:t>
            </a:r>
          </a:p>
          <a:p>
            <a:endParaRPr lang="en-US" dirty="0"/>
          </a:p>
          <a:p>
            <a:r>
              <a:rPr lang="en-US" dirty="0"/>
              <a:t>Come up with examples of backfire effects and strategies for addressing myths more persuasively</a:t>
            </a:r>
          </a:p>
          <a:p>
            <a:endParaRPr lang="en-US" dirty="0"/>
          </a:p>
          <a:p>
            <a:r>
              <a:rPr lang="en-US" dirty="0"/>
              <a:t>Report out best examples and strategy</a:t>
            </a:r>
          </a:p>
        </p:txBody>
      </p:sp>
      <p:sp>
        <p:nvSpPr>
          <p:cNvPr id="4" name="Slide Number Placeholder 3">
            <a:extLst>
              <a:ext uri="{FF2B5EF4-FFF2-40B4-BE49-F238E27FC236}">
                <a16:creationId xmlns:a16="http://schemas.microsoft.com/office/drawing/2014/main" id="{94C97A73-96E5-4A60-BBA1-2BC0724AEB64}"/>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947480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35E3-A639-2447-948A-BA48D1E76A9A}"/>
              </a:ext>
            </a:extLst>
          </p:cNvPr>
          <p:cNvSpPr>
            <a:spLocks noGrp="1"/>
          </p:cNvSpPr>
          <p:nvPr>
            <p:ph type="title"/>
          </p:nvPr>
        </p:nvSpPr>
        <p:spPr/>
        <p:txBody>
          <a:bodyPr/>
          <a:lstStyle/>
          <a:p>
            <a:r>
              <a:rPr lang="en-US" dirty="0"/>
              <a:t>Next class</a:t>
            </a:r>
          </a:p>
        </p:txBody>
      </p:sp>
      <p:sp>
        <p:nvSpPr>
          <p:cNvPr id="3" name="Content Placeholder 2">
            <a:extLst>
              <a:ext uri="{FF2B5EF4-FFF2-40B4-BE49-F238E27FC236}">
                <a16:creationId xmlns:a16="http://schemas.microsoft.com/office/drawing/2014/main" id="{0DFBD7F0-4185-A24F-BF0D-7F85974D1CB6}"/>
              </a:ext>
            </a:extLst>
          </p:cNvPr>
          <p:cNvSpPr>
            <a:spLocks noGrp="1"/>
          </p:cNvSpPr>
          <p:nvPr>
            <p:ph idx="1"/>
          </p:nvPr>
        </p:nvSpPr>
        <p:spPr/>
        <p:txBody>
          <a:bodyPr/>
          <a:lstStyle/>
          <a:p>
            <a:r>
              <a:rPr lang="en-US" dirty="0"/>
              <a:t>Open Mind framework</a:t>
            </a:r>
          </a:p>
          <a:p>
            <a:r>
              <a:rPr lang="en-US" dirty="0"/>
              <a:t>Three ethics and moral matrices</a:t>
            </a:r>
          </a:p>
          <a:p>
            <a:r>
              <a:rPr lang="en-US" dirty="0"/>
              <a:t>Applying to Module Assignment 05</a:t>
            </a:r>
          </a:p>
        </p:txBody>
      </p:sp>
      <p:sp>
        <p:nvSpPr>
          <p:cNvPr id="4" name="Slide Number Placeholder 3">
            <a:extLst>
              <a:ext uri="{FF2B5EF4-FFF2-40B4-BE49-F238E27FC236}">
                <a16:creationId xmlns:a16="http://schemas.microsoft.com/office/drawing/2014/main" id="{DAFE0B85-9CFB-FB41-8123-2C7EED67E1D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1128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4E64-3AE8-469C-ACE4-877AF25CF8D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4852578-08AA-4CEF-A710-4F5BBCEABA8D}"/>
              </a:ext>
            </a:extLst>
          </p:cNvPr>
          <p:cNvSpPr>
            <a:spLocks noGrp="1"/>
          </p:cNvSpPr>
          <p:nvPr>
            <p:ph idx="1"/>
          </p:nvPr>
        </p:nvSpPr>
        <p:spPr/>
        <p:txBody>
          <a:bodyPr/>
          <a:lstStyle/>
          <a:p>
            <a:r>
              <a:rPr lang="en-US" dirty="0"/>
              <a:t>11:00 – 11:05: Week overview</a:t>
            </a:r>
          </a:p>
          <a:p>
            <a:r>
              <a:rPr lang="en-US" dirty="0"/>
              <a:t>11:05 – 11:25: Cognitive biases, </a:t>
            </a:r>
            <a:r>
              <a:rPr lang="en-US" dirty="0">
                <a:sym typeface="Wingdings" panose="05000000000000000000" pitchFamily="2" charset="2"/>
              </a:rPr>
              <a:t>Dunning-Kruger Effect, Activity 1</a:t>
            </a:r>
            <a:endParaRPr lang="en-US" dirty="0"/>
          </a:p>
          <a:p>
            <a:r>
              <a:rPr lang="en-US" dirty="0"/>
              <a:t>11:25 – 11:50: Debunking misinformation, Activity 2</a:t>
            </a:r>
          </a:p>
        </p:txBody>
      </p:sp>
      <p:sp>
        <p:nvSpPr>
          <p:cNvPr id="4" name="Slide Number Placeholder 3">
            <a:extLst>
              <a:ext uri="{FF2B5EF4-FFF2-40B4-BE49-F238E27FC236}">
                <a16:creationId xmlns:a16="http://schemas.microsoft.com/office/drawing/2014/main" id="{C7F6D5B2-5B80-4962-AE90-FAB232017DB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53192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 data aggregators</a:t>
            </a:r>
          </a:p>
          <a:p>
            <a:r>
              <a:rPr lang="en-US" dirty="0"/>
              <a:t>Weeks 9 &amp; 10 </a:t>
            </a:r>
            <a:r>
              <a:rPr lang="en-US" dirty="0">
                <a:sym typeface="Wingdings" pitchFamily="2" charset="2"/>
              </a:rPr>
              <a:t> Module 5: </a:t>
            </a:r>
            <a:r>
              <a:rPr lang="en-US" b="1" u="sng" dirty="0">
                <a:sym typeface="Wingdings" pitchFamily="2" charset="2"/>
              </a:rPr>
              <a:t>Aggregating</a:t>
            </a:r>
          </a:p>
          <a:p>
            <a:pPr lvl="1"/>
            <a:r>
              <a:rPr lang="en-US" dirty="0" err="1">
                <a:sym typeface="Wingdings" pitchFamily="2" charset="2"/>
              </a:rPr>
              <a:t>Groupby</a:t>
            </a:r>
            <a:r>
              <a:rPr lang="en-US" dirty="0">
                <a:sym typeface="Wingdings" pitchFamily="2" charset="2"/>
              </a:rPr>
              <a:t>-aggregation, split-apply-combine, viewpoint diversity, moral matrices</a:t>
            </a:r>
            <a:endParaRPr lang="en-US" dirty="0"/>
          </a:p>
          <a:p>
            <a:pPr lvl="1"/>
            <a:endParaRPr lang="en-US" dirty="0"/>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741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Upcoming events</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Module Assignment 05 due Monday, April 1 by 10:59am</a:t>
            </a:r>
          </a:p>
          <a:p>
            <a:r>
              <a:rPr lang="en-US" dirty="0"/>
              <a:t>Final Project Proposal due Monday, April 8 by 10:59am</a:t>
            </a:r>
          </a:p>
          <a:p>
            <a:pPr lvl="1"/>
            <a:endParaRPr lang="en-US" dirty="0">
              <a:sym typeface="Wingdings" pitchFamily="2" charset="2"/>
            </a:endParaRPr>
          </a:p>
          <a:p>
            <a:r>
              <a:rPr lang="en-US" dirty="0">
                <a:sym typeface="Wingdings" pitchFamily="2" charset="2"/>
              </a:rPr>
              <a:t>Three modules until end of class!</a:t>
            </a:r>
          </a:p>
          <a:p>
            <a:pPr lvl="1"/>
            <a:r>
              <a:rPr lang="en-US" dirty="0">
                <a:sym typeface="Wingdings" pitchFamily="2" charset="2"/>
              </a:rPr>
              <a:t>Weeks 9-10: </a:t>
            </a:r>
            <a:r>
              <a:rPr lang="en-US" b="1" u="sng" dirty="0">
                <a:sym typeface="Wingdings" pitchFamily="2" charset="2"/>
              </a:rPr>
              <a:t>Aggregating</a:t>
            </a:r>
            <a:r>
              <a:rPr lang="en-US" dirty="0">
                <a:sym typeface="Wingdings" pitchFamily="2" charset="2"/>
              </a:rPr>
              <a:t>  </a:t>
            </a:r>
            <a:r>
              <a:rPr lang="en-US" dirty="0" err="1">
                <a:sym typeface="Wingdings" pitchFamily="2" charset="2"/>
              </a:rPr>
              <a:t>groupby</a:t>
            </a:r>
            <a:r>
              <a:rPr lang="en-US" dirty="0">
                <a:sym typeface="Wingdings" pitchFamily="2" charset="2"/>
              </a:rPr>
              <a:t>-aggregation, viewpoint diversity, moral matrices</a:t>
            </a:r>
          </a:p>
          <a:p>
            <a:pPr lvl="1"/>
            <a:r>
              <a:rPr lang="en-US" dirty="0">
                <a:sym typeface="Wingdings" pitchFamily="2" charset="2"/>
              </a:rPr>
              <a:t>Week 11: Spring Break!</a:t>
            </a:r>
          </a:p>
          <a:p>
            <a:pPr lvl="1"/>
            <a:r>
              <a:rPr lang="en-US" dirty="0">
                <a:sym typeface="Wingdings" pitchFamily="2" charset="2"/>
              </a:rPr>
              <a:t>Weeks 12-13: </a:t>
            </a:r>
            <a:r>
              <a:rPr lang="en-US" b="1" u="sng" dirty="0">
                <a:sym typeface="Wingdings" pitchFamily="2" charset="2"/>
              </a:rPr>
              <a:t>Inferring</a:t>
            </a:r>
            <a:r>
              <a:rPr lang="en-US" dirty="0">
                <a:sym typeface="Wingdings" pitchFamily="2" charset="2"/>
              </a:rPr>
              <a:t>  hypothesis testing, regression, causation, counterfactuals</a:t>
            </a:r>
          </a:p>
          <a:p>
            <a:pPr lvl="1"/>
            <a:r>
              <a:rPr lang="en-US" dirty="0">
                <a:sym typeface="Wingdings" pitchFamily="2" charset="2"/>
              </a:rPr>
              <a:t>Weeks 14-15: </a:t>
            </a:r>
            <a:r>
              <a:rPr lang="en-US" b="1" u="sng" dirty="0">
                <a:sym typeface="Wingdings" pitchFamily="2" charset="2"/>
              </a:rPr>
              <a:t>Extrapolating</a:t>
            </a:r>
            <a:r>
              <a:rPr lang="en-US" dirty="0">
                <a:sym typeface="Wingdings" pitchFamily="2" charset="2"/>
              </a:rPr>
              <a:t>  forecasting, prediction, paradoxes, logical fallacies</a:t>
            </a:r>
          </a:p>
          <a:p>
            <a:pPr lvl="1"/>
            <a:r>
              <a:rPr lang="en-US" dirty="0">
                <a:sym typeface="Wingdings" pitchFamily="2" charset="2"/>
              </a:rPr>
              <a:t>Week 16: Final Project Presentations</a:t>
            </a:r>
            <a:endParaRPr lang="en-US" dirty="0"/>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3247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878F-FD4C-9642-922A-8AE7240C2A11}"/>
              </a:ext>
            </a:extLst>
          </p:cNvPr>
          <p:cNvSpPr>
            <a:spLocks noGrp="1"/>
          </p:cNvSpPr>
          <p:nvPr>
            <p:ph type="title"/>
          </p:nvPr>
        </p:nvSpPr>
        <p:spPr/>
        <p:txBody>
          <a:bodyPr/>
          <a:lstStyle/>
          <a:p>
            <a:r>
              <a:rPr lang="en-US" dirty="0"/>
              <a:t>Module Assignment 05</a:t>
            </a:r>
          </a:p>
        </p:txBody>
      </p:sp>
      <p:sp>
        <p:nvSpPr>
          <p:cNvPr id="3" name="Content Placeholder 2">
            <a:extLst>
              <a:ext uri="{FF2B5EF4-FFF2-40B4-BE49-F238E27FC236}">
                <a16:creationId xmlns:a16="http://schemas.microsoft.com/office/drawing/2014/main" id="{0C75488D-8C29-2B40-BB04-68FC9646614E}"/>
              </a:ext>
            </a:extLst>
          </p:cNvPr>
          <p:cNvSpPr>
            <a:spLocks noGrp="1"/>
          </p:cNvSpPr>
          <p:nvPr>
            <p:ph idx="1"/>
          </p:nvPr>
        </p:nvSpPr>
        <p:spPr/>
        <p:txBody>
          <a:bodyPr>
            <a:noAutofit/>
          </a:bodyPr>
          <a:lstStyle/>
          <a:p>
            <a:r>
              <a:rPr lang="en-US" dirty="0"/>
              <a:t>In-class critical response process feedback on Friday, March 22</a:t>
            </a:r>
          </a:p>
          <a:p>
            <a:r>
              <a:rPr lang="en-US" dirty="0"/>
              <a:t>Due Monday, April 1 by 10:59am on Medium (yes, this is the Monday after Spring Break)</a:t>
            </a:r>
          </a:p>
          <a:p>
            <a:endParaRPr lang="en-US" b="1" dirty="0"/>
          </a:p>
          <a:p>
            <a:r>
              <a:rPr lang="en-US" b="1" dirty="0"/>
              <a:t>Objective</a:t>
            </a:r>
            <a:r>
              <a:rPr lang="en-US" dirty="0"/>
              <a:t>: EDA about a contentious social issue and write up results using viewpoint diversity strategies</a:t>
            </a:r>
          </a:p>
          <a:p>
            <a:r>
              <a:rPr lang="en-US" b="1" dirty="0"/>
              <a:t>Summarize</a:t>
            </a:r>
            <a:r>
              <a:rPr lang="en-US" dirty="0"/>
              <a:t>: What are good-faith representations of arguments on each side? What biases might you have or why opponents act in this way? What are the moral matrices/ethical frames that are in play?</a:t>
            </a:r>
          </a:p>
          <a:p>
            <a:r>
              <a:rPr lang="en-US" b="1" dirty="0"/>
              <a:t>Identify</a:t>
            </a:r>
            <a:r>
              <a:rPr lang="en-US" dirty="0"/>
              <a:t>: What kinds of empirical data could be brought to bear on this question? What kinds of data do opponents rely upon? What are limitations of your data?  How will this influence your analysis strategy?</a:t>
            </a:r>
          </a:p>
          <a:p>
            <a:r>
              <a:rPr lang="en-US" b="1" dirty="0"/>
              <a:t>Strategize</a:t>
            </a:r>
            <a:r>
              <a:rPr lang="en-US" dirty="0"/>
              <a:t>: What kinds of cognitive biases and backfire effects should you anticipate triggering? How does this change your strategies for engagement or the kinds of arguments you will make?</a:t>
            </a:r>
          </a:p>
          <a:p>
            <a:r>
              <a:rPr lang="en-US" b="1" dirty="0"/>
              <a:t>Analyze</a:t>
            </a:r>
            <a:r>
              <a:rPr lang="en-US" dirty="0"/>
              <a:t>: Perform a </a:t>
            </a:r>
            <a:r>
              <a:rPr lang="en-US" i="1" dirty="0"/>
              <a:t>context-aware</a:t>
            </a:r>
            <a:r>
              <a:rPr lang="en-US" dirty="0"/>
              <a:t> EDA on a dataset. How do the findings support or challenge your  own assumptions and your opponents’ assumptions? Make a persuasive case for your findings in light of moral matrices, backfire effects, cognitive biases, engagement strategies, </a:t>
            </a:r>
            <a:r>
              <a:rPr lang="en-US" i="1" dirty="0"/>
              <a:t>etc</a:t>
            </a:r>
            <a:r>
              <a:rPr lang="en-US" dirty="0"/>
              <a:t>.</a:t>
            </a:r>
          </a:p>
        </p:txBody>
      </p:sp>
      <p:sp>
        <p:nvSpPr>
          <p:cNvPr id="4" name="Slide Number Placeholder 3">
            <a:extLst>
              <a:ext uri="{FF2B5EF4-FFF2-40B4-BE49-F238E27FC236}">
                <a16:creationId xmlns:a16="http://schemas.microsoft.com/office/drawing/2014/main" id="{E7258E71-0299-1949-AF2B-51AE6C834A6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63811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lstStyle/>
          <a:p>
            <a:r>
              <a:rPr lang="en-US" dirty="0"/>
              <a:t>New Critical Response Process schedule after spring break</a:t>
            </a:r>
          </a:p>
          <a:p>
            <a:pPr lvl="1"/>
            <a:r>
              <a:rPr lang="en-US" dirty="0"/>
              <a:t>CRP on final project progress: April 5, April 19</a:t>
            </a:r>
          </a:p>
          <a:p>
            <a:pPr lvl="1"/>
            <a:r>
              <a:rPr lang="en-US" dirty="0"/>
              <a:t>CRP on module assignments: March 22, April 12, April 26</a:t>
            </a:r>
          </a:p>
          <a:p>
            <a:pPr lvl="1"/>
            <a:endParaRPr lang="en-US" dirty="0"/>
          </a:p>
          <a:p>
            <a:r>
              <a:rPr lang="en-US" dirty="0"/>
              <a:t>Third of class present on final project proposal/progress each session (5% of final grade)</a:t>
            </a:r>
          </a:p>
          <a:p>
            <a:pPr lvl="1"/>
            <a:r>
              <a:rPr lang="en-US" dirty="0"/>
              <a:t>Slide presentation with background/motivation, research question/hypothesis, data, methods, findings, discussion</a:t>
            </a:r>
          </a:p>
          <a:p>
            <a:pPr lvl="1"/>
            <a:endParaRPr lang="en-US" dirty="0"/>
          </a:p>
          <a:p>
            <a:r>
              <a:rPr lang="en-US" dirty="0"/>
              <a:t>Final project presentations in-class Week 16 (April 29, May 1) (10% of final grade)</a:t>
            </a:r>
          </a:p>
          <a:p>
            <a:pPr lvl="1"/>
            <a:r>
              <a:rPr lang="en-US" dirty="0"/>
              <a:t>Stand-up presentation in style of a TED talk</a:t>
            </a:r>
          </a:p>
          <a:p>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6692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0D1F-840C-4F35-82BC-72EEC17E0157}"/>
              </a:ext>
            </a:extLst>
          </p:cNvPr>
          <p:cNvSpPr>
            <a:spLocks noGrp="1"/>
          </p:cNvSpPr>
          <p:nvPr>
            <p:ph type="title"/>
          </p:nvPr>
        </p:nvSpPr>
        <p:spPr/>
        <p:txBody>
          <a:bodyPr/>
          <a:lstStyle/>
          <a:p>
            <a:r>
              <a:rPr lang="en-US" dirty="0"/>
              <a:t>Cognitive biases</a:t>
            </a:r>
          </a:p>
        </p:txBody>
      </p:sp>
      <p:sp>
        <p:nvSpPr>
          <p:cNvPr id="3" name="Content Placeholder 2">
            <a:extLst>
              <a:ext uri="{FF2B5EF4-FFF2-40B4-BE49-F238E27FC236}">
                <a16:creationId xmlns:a16="http://schemas.microsoft.com/office/drawing/2014/main" id="{F3685118-9A55-4BB2-AB94-D75F1C4E6123}"/>
              </a:ext>
            </a:extLst>
          </p:cNvPr>
          <p:cNvSpPr>
            <a:spLocks noGrp="1"/>
          </p:cNvSpPr>
          <p:nvPr>
            <p:ph idx="1"/>
          </p:nvPr>
        </p:nvSpPr>
        <p:spPr/>
        <p:txBody>
          <a:bodyPr/>
          <a:lstStyle/>
          <a:p>
            <a:r>
              <a:rPr lang="en-US" dirty="0"/>
              <a:t>List of cognitive biases</a:t>
            </a:r>
          </a:p>
          <a:p>
            <a:pPr lvl="1"/>
            <a:r>
              <a:rPr lang="en-US" dirty="0">
                <a:hlinkClick r:id="rId2"/>
              </a:rPr>
              <a:t>https://en.wikipedia.org/wiki/List_of_cognitive_biases</a:t>
            </a:r>
            <a:r>
              <a:rPr lang="en-US" dirty="0"/>
              <a:t> </a:t>
            </a:r>
          </a:p>
          <a:p>
            <a:pPr lvl="1"/>
            <a:r>
              <a:rPr lang="en-US" dirty="0"/>
              <a:t>Decision-making, belief, and behavioral biases</a:t>
            </a:r>
          </a:p>
          <a:p>
            <a:pPr lvl="1"/>
            <a:r>
              <a:rPr lang="en-US" dirty="0"/>
              <a:t>Social biases</a:t>
            </a:r>
          </a:p>
          <a:p>
            <a:pPr lvl="1"/>
            <a:r>
              <a:rPr lang="en-US" dirty="0"/>
              <a:t>Memory biases</a:t>
            </a:r>
          </a:p>
        </p:txBody>
      </p:sp>
      <p:sp>
        <p:nvSpPr>
          <p:cNvPr id="4" name="Slide Number Placeholder 3">
            <a:extLst>
              <a:ext uri="{FF2B5EF4-FFF2-40B4-BE49-F238E27FC236}">
                <a16:creationId xmlns:a16="http://schemas.microsoft.com/office/drawing/2014/main" id="{5C4AD30B-AE74-4606-9DA1-D73DCD9D121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51900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9CB5-F7B8-46D5-89FF-EEC49FA32F50}"/>
              </a:ext>
            </a:extLst>
          </p:cNvPr>
          <p:cNvSpPr>
            <a:spLocks noGrp="1"/>
          </p:cNvSpPr>
          <p:nvPr>
            <p:ph type="title"/>
          </p:nvPr>
        </p:nvSpPr>
        <p:spPr/>
        <p:txBody>
          <a:bodyPr/>
          <a:lstStyle/>
          <a:p>
            <a:r>
              <a:rPr lang="en-US" dirty="0"/>
              <a:t>Cognitive biases</a:t>
            </a:r>
          </a:p>
        </p:txBody>
      </p:sp>
      <p:sp>
        <p:nvSpPr>
          <p:cNvPr id="3" name="Content Placeholder 2">
            <a:extLst>
              <a:ext uri="{FF2B5EF4-FFF2-40B4-BE49-F238E27FC236}">
                <a16:creationId xmlns:a16="http://schemas.microsoft.com/office/drawing/2014/main" id="{360A5AE6-EE1A-4BE7-98AB-FD6FD55D5E54}"/>
              </a:ext>
            </a:extLst>
          </p:cNvPr>
          <p:cNvSpPr>
            <a:spLocks noGrp="1"/>
          </p:cNvSpPr>
          <p:nvPr>
            <p:ph idx="1"/>
          </p:nvPr>
        </p:nvSpPr>
        <p:spPr/>
        <p:txBody>
          <a:bodyPr/>
          <a:lstStyle/>
          <a:p>
            <a:r>
              <a:rPr lang="en-US" dirty="0"/>
              <a:t>Buster Benson’s “Cognitive bias cheat sheet”</a:t>
            </a:r>
          </a:p>
          <a:p>
            <a:pPr lvl="1"/>
            <a:r>
              <a:rPr lang="en-US" dirty="0">
                <a:hlinkClick r:id="rId2"/>
              </a:rPr>
              <a:t>https://betterhumans.coach.me/cognitive-bias-cheat-sheet-55a472476b18</a:t>
            </a:r>
            <a:r>
              <a:rPr lang="en-US" dirty="0"/>
              <a:t> </a:t>
            </a:r>
          </a:p>
          <a:p>
            <a:pPr lvl="1"/>
            <a:endParaRPr lang="en-US" dirty="0"/>
          </a:p>
          <a:p>
            <a:r>
              <a:rPr lang="en-US" dirty="0"/>
              <a:t>Too much information</a:t>
            </a:r>
          </a:p>
          <a:p>
            <a:r>
              <a:rPr lang="en-US" dirty="0"/>
              <a:t>Not enough meaning</a:t>
            </a:r>
          </a:p>
          <a:p>
            <a:r>
              <a:rPr lang="en-US" dirty="0"/>
              <a:t>Need to act fast</a:t>
            </a:r>
          </a:p>
          <a:p>
            <a:r>
              <a:rPr lang="en-US" dirty="0"/>
              <a:t>What should we remember</a:t>
            </a:r>
          </a:p>
          <a:p>
            <a:pPr marL="457200" lvl="1" indent="0">
              <a:buNone/>
            </a:pPr>
            <a:endParaRPr lang="en-US" dirty="0"/>
          </a:p>
        </p:txBody>
      </p:sp>
      <p:sp>
        <p:nvSpPr>
          <p:cNvPr id="4" name="Slide Number Placeholder 3">
            <a:extLst>
              <a:ext uri="{FF2B5EF4-FFF2-40B4-BE49-F238E27FC236}">
                <a16:creationId xmlns:a16="http://schemas.microsoft.com/office/drawing/2014/main" id="{4C56058C-4B57-48BC-A7AC-E1915DC2CB9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0735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463C-D7CE-447C-BCC0-0A743588F292}"/>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CE7AAA3-AA9B-4BFC-8B89-AB2F3F1C4300}"/>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26" name="Picture 2" descr="https://upload.wikimedia.org/wikipedia/commons/a/a4/The_Cognitive_Bias_Codex_-_180%2B_biases%2C_designed_by_John_Manoogian_III_%28jm3%29.png">
            <a:extLst>
              <a:ext uri="{FF2B5EF4-FFF2-40B4-BE49-F238E27FC236}">
                <a16:creationId xmlns:a16="http://schemas.microsoft.com/office/drawing/2014/main" id="{C3FF6791-F13C-4736-BCB6-BD9BA04C66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57905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D55848EE-6A6B-4D9A-B757-87A1681991D1}"/>
              </a:ext>
            </a:extLst>
          </p:cNvPr>
          <p:cNvSpPr/>
          <p:nvPr/>
        </p:nvSpPr>
        <p:spPr>
          <a:xfrm rot="18900000">
            <a:off x="1441451" y="5729491"/>
            <a:ext cx="1743075" cy="86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1455</TotalTime>
  <Words>1486</Words>
  <Application>Microsoft Macintosh PowerPoint</Application>
  <PresentationFormat>Widescreen</PresentationFormat>
  <Paragraphs>184</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Corbel</vt:lpstr>
      <vt:lpstr>Courier</vt:lpstr>
      <vt:lpstr>Wingdings 2</vt:lpstr>
      <vt:lpstr>Quotable</vt:lpstr>
      <vt:lpstr>Class 27: Biases &amp; backfire effects Monday, March 18</vt:lpstr>
      <vt:lpstr>Agenda</vt:lpstr>
      <vt:lpstr>Recap</vt:lpstr>
      <vt:lpstr>Upcoming events</vt:lpstr>
      <vt:lpstr>Module Assignment 05</vt:lpstr>
      <vt:lpstr>Final project</vt:lpstr>
      <vt:lpstr>Cognitive biases</vt:lpstr>
      <vt:lpstr>Cognitive biases</vt:lpstr>
      <vt:lpstr>PowerPoint Presentation</vt:lpstr>
      <vt:lpstr>Dunning-Kruger effect</vt:lpstr>
      <vt:lpstr>Activity 1</vt:lpstr>
      <vt:lpstr>Origins of misinformation</vt:lpstr>
      <vt:lpstr>Recipients’ strategies for assessing truth</vt:lpstr>
      <vt:lpstr>Continued influence effect</vt:lpstr>
      <vt:lpstr>Skepticism of alternative worldviews</vt:lpstr>
      <vt:lpstr>Backfire effects</vt:lpstr>
      <vt:lpstr>Solutions</vt:lpstr>
      <vt:lpstr>Activity 2</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95</cp:revision>
  <dcterms:created xsi:type="dcterms:W3CDTF">2016-08-24T14:48:58Z</dcterms:created>
  <dcterms:modified xsi:type="dcterms:W3CDTF">2019-03-18T16:39:36Z</dcterms:modified>
</cp:coreProperties>
</file>