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1"/>
  </p:notesMasterIdLst>
  <p:sldIdLst>
    <p:sldId id="256" r:id="rId2"/>
    <p:sldId id="275" r:id="rId3"/>
    <p:sldId id="310" r:id="rId4"/>
    <p:sldId id="311" r:id="rId5"/>
    <p:sldId id="313" r:id="rId6"/>
    <p:sldId id="317" r:id="rId7"/>
    <p:sldId id="278" r:id="rId8"/>
    <p:sldId id="284" r:id="rId9"/>
    <p:sldId id="285" r:id="rId10"/>
    <p:sldId id="286" r:id="rId11"/>
    <p:sldId id="316" r:id="rId12"/>
    <p:sldId id="279" r:id="rId13"/>
    <p:sldId id="281" r:id="rId14"/>
    <p:sldId id="282" r:id="rId15"/>
    <p:sldId id="280" r:id="rId16"/>
    <p:sldId id="283" r:id="rId17"/>
    <p:sldId id="287" r:id="rId18"/>
    <p:sldId id="314" r:id="rId19"/>
    <p:sldId id="31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p:restoredTop sz="94679"/>
  </p:normalViewPr>
  <p:slideViewPr>
    <p:cSldViewPr snapToGrid="0" snapToObjects="1">
      <p:cViewPr>
        <p:scale>
          <a:sx n="105" d="100"/>
          <a:sy n="105" d="100"/>
        </p:scale>
        <p:origin x="104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4/1/19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4/1/19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4/1/19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4/1/19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4/1/19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4/1/19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4/1/19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30: Storytelling</a:t>
            </a:r>
            <a:br>
              <a:rPr lang="en-US" dirty="0">
                <a:solidFill>
                  <a:schemeClr val="tx1"/>
                </a:solidFill>
              </a:rPr>
            </a:br>
            <a:r>
              <a:rPr lang="en-US" sz="2800" dirty="0">
                <a:solidFill>
                  <a:schemeClr val="tx1"/>
                </a:solidFill>
              </a:rPr>
              <a:t>Monday, April 1</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D3A2-38BF-4445-B47F-70571A32FA5B}"/>
              </a:ext>
            </a:extLst>
          </p:cNvPr>
          <p:cNvSpPr>
            <a:spLocks noGrp="1"/>
          </p:cNvSpPr>
          <p:nvPr>
            <p:ph type="title"/>
          </p:nvPr>
        </p:nvSpPr>
        <p:spPr/>
        <p:txBody>
          <a:bodyPr/>
          <a:lstStyle/>
          <a:p>
            <a:r>
              <a:rPr lang="en-US" dirty="0" err="1"/>
              <a:t>Polti’s</a:t>
            </a:r>
            <a:r>
              <a:rPr lang="en-US" dirty="0"/>
              <a:t> 36 dramatic situations (continued)</a:t>
            </a:r>
          </a:p>
        </p:txBody>
      </p:sp>
      <p:sp>
        <p:nvSpPr>
          <p:cNvPr id="3" name="Content Placeholder 2">
            <a:extLst>
              <a:ext uri="{FF2B5EF4-FFF2-40B4-BE49-F238E27FC236}">
                <a16:creationId xmlns:a16="http://schemas.microsoft.com/office/drawing/2014/main" id="{70E766D7-EB19-4D5A-A424-20237336B70E}"/>
              </a:ext>
            </a:extLst>
          </p:cNvPr>
          <p:cNvSpPr>
            <a:spLocks noGrp="1"/>
          </p:cNvSpPr>
          <p:nvPr>
            <p:ph idx="1"/>
          </p:nvPr>
        </p:nvSpPr>
        <p:spPr/>
        <p:txBody>
          <a:bodyPr numCol="2">
            <a:normAutofit/>
          </a:bodyPr>
          <a:lstStyle/>
          <a:p>
            <a:pPr>
              <a:buFont typeface="+mj-lt"/>
              <a:buAutoNum type="arabicPeriod" startAt="17"/>
            </a:pPr>
            <a:r>
              <a:rPr lang="en-US" sz="1600" b="1" u="sng" dirty="0"/>
              <a:t>Imprudence</a:t>
            </a:r>
            <a:r>
              <a:rPr lang="en-US" sz="1600" dirty="0"/>
              <a:t>: The imprudent neglectfully loses an important object and wrongs the victim</a:t>
            </a:r>
          </a:p>
          <a:p>
            <a:pPr>
              <a:buFont typeface="+mj-lt"/>
              <a:buAutoNum type="arabicPeriod" startAt="17"/>
            </a:pPr>
            <a:r>
              <a:rPr lang="en-US" sz="1600" b="1" u="sng" dirty="0"/>
              <a:t>Involuntary crimes of love</a:t>
            </a:r>
            <a:r>
              <a:rPr lang="en-US" sz="1600" dirty="0"/>
              <a:t>: Lover and beloved break an important taboo, explained by the revealer</a:t>
            </a:r>
          </a:p>
          <a:p>
            <a:pPr>
              <a:buFont typeface="+mj-lt"/>
              <a:buAutoNum type="arabicPeriod" startAt="17"/>
            </a:pPr>
            <a:r>
              <a:rPr lang="en-US" sz="1600" b="1" u="sng" dirty="0"/>
              <a:t>Slaying of kin unrecognized</a:t>
            </a:r>
            <a:r>
              <a:rPr lang="en-US" sz="1600" dirty="0"/>
              <a:t>: Slayer kills the unrecognized kin</a:t>
            </a:r>
          </a:p>
          <a:p>
            <a:pPr>
              <a:buFont typeface="+mj-lt"/>
              <a:buAutoNum type="arabicPeriod" startAt="17"/>
            </a:pPr>
            <a:r>
              <a:rPr lang="en-US" sz="1600" b="1" u="sng" dirty="0"/>
              <a:t>Self-sacrifice for ideal</a:t>
            </a:r>
            <a:r>
              <a:rPr lang="en-US" sz="1600" dirty="0"/>
              <a:t>: The hero sacrifices themselves for an ideal, which is taken by a creditor</a:t>
            </a:r>
          </a:p>
          <a:p>
            <a:pPr>
              <a:buFont typeface="+mj-lt"/>
              <a:buAutoNum type="arabicPeriod" startAt="17"/>
            </a:pPr>
            <a:r>
              <a:rPr lang="en-US" sz="1600" b="1" u="sng" dirty="0"/>
              <a:t>Self-sacrifice for kin</a:t>
            </a:r>
            <a:r>
              <a:rPr lang="en-US" sz="1600" dirty="0"/>
              <a:t>: The hero sacrifices themselves for  their kinsman, which is taken by a credit.</a:t>
            </a:r>
          </a:p>
          <a:p>
            <a:pPr>
              <a:buFont typeface="+mj-lt"/>
              <a:buAutoNum type="arabicPeriod" startAt="17"/>
            </a:pPr>
            <a:r>
              <a:rPr lang="en-US" sz="1600" b="1" u="sng" dirty="0"/>
              <a:t>All sacrificed for passion</a:t>
            </a:r>
            <a:r>
              <a:rPr lang="en-US" sz="1600" dirty="0"/>
              <a:t>: A lover sacrifices something for object of passion, which is lost forever.</a:t>
            </a:r>
          </a:p>
          <a:p>
            <a:pPr>
              <a:buFont typeface="+mj-lt"/>
              <a:buAutoNum type="arabicPeriod" startAt="17"/>
            </a:pPr>
            <a:r>
              <a:rPr lang="en-US" sz="1600" b="1" u="sng" dirty="0"/>
              <a:t>Necessity of sacrificing loved ones</a:t>
            </a:r>
            <a:r>
              <a:rPr lang="en-US" sz="1600" dirty="0"/>
              <a:t>: Hero wrongs the victim because of the necessity of their sacrifice</a:t>
            </a:r>
          </a:p>
          <a:p>
            <a:pPr>
              <a:buFont typeface="+mj-lt"/>
              <a:buAutoNum type="arabicPeriod" startAt="17"/>
            </a:pPr>
            <a:r>
              <a:rPr lang="en-US" sz="1600" b="1" u="sng" dirty="0"/>
              <a:t>Rivalry</a:t>
            </a:r>
            <a:r>
              <a:rPr lang="en-US" sz="1600" dirty="0"/>
              <a:t>: A superior rival best an inferior rival and wins the object of the rivalry</a:t>
            </a:r>
          </a:p>
          <a:p>
            <a:pPr>
              <a:buFont typeface="+mj-lt"/>
              <a:buAutoNum type="arabicPeriod" startAt="17"/>
            </a:pPr>
            <a:r>
              <a:rPr lang="en-US" sz="1600" b="1" u="sng" dirty="0"/>
              <a:t>Adultery</a:t>
            </a:r>
            <a:r>
              <a:rPr lang="en-US" sz="1600" dirty="0"/>
              <a:t>: Two adulterers conspire against the deceived</a:t>
            </a:r>
          </a:p>
          <a:p>
            <a:pPr>
              <a:buFont typeface="+mj-lt"/>
              <a:buAutoNum type="arabicPeriod" startAt="17"/>
            </a:pPr>
            <a:r>
              <a:rPr lang="en-US" sz="1600" b="1" u="sng" dirty="0"/>
              <a:t>Crimes of love</a:t>
            </a:r>
            <a:r>
              <a:rPr lang="en-US" sz="1600" dirty="0"/>
              <a:t>: Two lovers break a taboo</a:t>
            </a:r>
          </a:p>
          <a:p>
            <a:pPr>
              <a:buFont typeface="+mj-lt"/>
              <a:buAutoNum type="arabicPeriod" startAt="17"/>
            </a:pPr>
            <a:r>
              <a:rPr lang="en-US" sz="1600" b="1" u="sng" dirty="0"/>
              <a:t>Beloved’s dishonor</a:t>
            </a:r>
            <a:r>
              <a:rPr lang="en-US" sz="1600" dirty="0"/>
              <a:t>: Discoverer finds </a:t>
            </a:r>
            <a:r>
              <a:rPr lang="en-US" sz="1600" dirty="0" err="1"/>
              <a:t>guilty’s</a:t>
            </a:r>
            <a:r>
              <a:rPr lang="en-US" sz="1600" dirty="0"/>
              <a:t> dishonor</a:t>
            </a:r>
          </a:p>
          <a:p>
            <a:pPr>
              <a:buFont typeface="+mj-lt"/>
              <a:buAutoNum type="arabicPeriod" startAt="17"/>
            </a:pPr>
            <a:r>
              <a:rPr lang="en-US" sz="1600" b="1" u="sng" dirty="0"/>
              <a:t>Obstacles to love</a:t>
            </a:r>
            <a:r>
              <a:rPr lang="en-US" sz="1600" dirty="0"/>
              <a:t>: Two lovers face an obstacle together</a:t>
            </a:r>
          </a:p>
          <a:p>
            <a:pPr>
              <a:buFont typeface="+mj-lt"/>
              <a:buAutoNum type="arabicPeriod" startAt="17"/>
            </a:pPr>
            <a:r>
              <a:rPr lang="en-US" sz="1600" b="1" u="sng" dirty="0"/>
              <a:t>Loved enemy</a:t>
            </a:r>
            <a:r>
              <a:rPr lang="en-US" sz="1600" dirty="0"/>
              <a:t>: Lover and hater have opposite feelings towards their beloved enemy</a:t>
            </a:r>
          </a:p>
          <a:p>
            <a:pPr>
              <a:buFont typeface="+mj-lt"/>
              <a:buAutoNum type="arabicPeriod" startAt="17"/>
            </a:pPr>
            <a:r>
              <a:rPr lang="en-US" sz="1600" b="1" u="sng" dirty="0"/>
              <a:t>Ambition</a:t>
            </a:r>
            <a:r>
              <a:rPr lang="en-US" sz="1600" dirty="0"/>
              <a:t>: Ambitious defeats adversary to win thing</a:t>
            </a:r>
          </a:p>
          <a:p>
            <a:pPr>
              <a:buFont typeface="+mj-lt"/>
              <a:buAutoNum type="arabicPeriod" startAt="17"/>
            </a:pPr>
            <a:r>
              <a:rPr lang="en-US" sz="1600" b="1" u="sng" dirty="0"/>
              <a:t>Conflict with a god</a:t>
            </a:r>
            <a:r>
              <a:rPr lang="en-US" sz="1600" dirty="0"/>
              <a:t>: Mortal and immortal battle</a:t>
            </a:r>
          </a:p>
          <a:p>
            <a:pPr>
              <a:buFont typeface="+mj-lt"/>
              <a:buAutoNum type="arabicPeriod" startAt="17"/>
            </a:pPr>
            <a:r>
              <a:rPr lang="en-US" sz="1600" b="1" u="sng" dirty="0"/>
              <a:t>Mistaken jealousy</a:t>
            </a:r>
            <a:r>
              <a:rPr lang="en-US" sz="1600" dirty="0"/>
              <a:t>: Misplaced jealousy of person/object</a:t>
            </a:r>
          </a:p>
          <a:p>
            <a:pPr>
              <a:buFont typeface="+mj-lt"/>
              <a:buAutoNum type="arabicPeriod" startAt="17"/>
            </a:pPr>
            <a:r>
              <a:rPr lang="en-US" sz="1600" dirty="0"/>
              <a:t>…</a:t>
            </a:r>
          </a:p>
        </p:txBody>
      </p:sp>
      <p:sp>
        <p:nvSpPr>
          <p:cNvPr id="4" name="Slide Number Placeholder 3">
            <a:extLst>
              <a:ext uri="{FF2B5EF4-FFF2-40B4-BE49-F238E27FC236}">
                <a16:creationId xmlns:a16="http://schemas.microsoft.com/office/drawing/2014/main" id="{24A92594-BF8C-4C2D-928F-ED9E0401CD13}"/>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a:extLst>
              <a:ext uri="{FF2B5EF4-FFF2-40B4-BE49-F238E27FC236}">
                <a16:creationId xmlns:a16="http://schemas.microsoft.com/office/drawing/2014/main" id="{ED3F9407-8179-4095-B47D-89CE55528609}"/>
              </a:ext>
            </a:extLst>
          </p:cNvPr>
          <p:cNvSpPr/>
          <p:nvPr/>
        </p:nvSpPr>
        <p:spPr>
          <a:xfrm>
            <a:off x="6096000" y="1205037"/>
            <a:ext cx="6096000" cy="215444"/>
          </a:xfrm>
          <a:prstGeom prst="rect">
            <a:avLst/>
          </a:prstGeom>
        </p:spPr>
        <p:txBody>
          <a:bodyPr>
            <a:spAutoFit/>
          </a:bodyPr>
          <a:lstStyle/>
          <a:p>
            <a:pPr algn="r"/>
            <a:r>
              <a:rPr lang="en-US" sz="800" dirty="0"/>
              <a:t>Adapted from: </a:t>
            </a:r>
            <a:r>
              <a:rPr lang="en-US" sz="800" i="1" dirty="0"/>
              <a:t>The Thirty-Six Dramatic Situations </a:t>
            </a:r>
            <a:r>
              <a:rPr lang="en-US" sz="800" dirty="0"/>
              <a:t>via Wikipedia</a:t>
            </a:r>
          </a:p>
        </p:txBody>
      </p:sp>
    </p:spTree>
    <p:extLst>
      <p:ext uri="{BB962C8B-B14F-4D97-AF65-F5344CB8AC3E}">
        <p14:creationId xmlns:p14="http://schemas.microsoft.com/office/powerpoint/2010/main" val="64621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3A5C-68F0-4751-AC9F-1B5D5001DA15}"/>
              </a:ext>
            </a:extLst>
          </p:cNvPr>
          <p:cNvSpPr>
            <a:spLocks noGrp="1"/>
          </p:cNvSpPr>
          <p:nvPr>
            <p:ph type="title"/>
          </p:nvPr>
        </p:nvSpPr>
        <p:spPr/>
        <p:txBody>
          <a:bodyPr/>
          <a:lstStyle/>
          <a:p>
            <a:r>
              <a:rPr lang="en-US" dirty="0"/>
              <a:t>Campbell’s other mythological frameworks</a:t>
            </a:r>
          </a:p>
        </p:txBody>
      </p:sp>
      <p:sp>
        <p:nvSpPr>
          <p:cNvPr id="4" name="Slide Number Placeholder 3">
            <a:extLst>
              <a:ext uri="{FF2B5EF4-FFF2-40B4-BE49-F238E27FC236}">
                <a16:creationId xmlns:a16="http://schemas.microsoft.com/office/drawing/2014/main" id="{95081561-84E9-45FE-A652-FD40D8A797C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Rectangle 4">
            <a:extLst>
              <a:ext uri="{FF2B5EF4-FFF2-40B4-BE49-F238E27FC236}">
                <a16:creationId xmlns:a16="http://schemas.microsoft.com/office/drawing/2014/main" id="{A44516DE-F876-4943-970C-E09ACA570E09}"/>
              </a:ext>
            </a:extLst>
          </p:cNvPr>
          <p:cNvSpPr/>
          <p:nvPr/>
        </p:nvSpPr>
        <p:spPr>
          <a:xfrm>
            <a:off x="6096000" y="1205037"/>
            <a:ext cx="6096000" cy="215444"/>
          </a:xfrm>
          <a:prstGeom prst="rect">
            <a:avLst/>
          </a:prstGeom>
        </p:spPr>
        <p:txBody>
          <a:bodyPr>
            <a:spAutoFit/>
          </a:bodyPr>
          <a:lstStyle/>
          <a:p>
            <a:pPr algn="r"/>
            <a:r>
              <a:rPr lang="en-US" sz="800" dirty="0"/>
              <a:t>Adapted from: </a:t>
            </a:r>
            <a:r>
              <a:rPr lang="en-US" sz="800" i="1" dirty="0"/>
              <a:t>Joseph Campbell </a:t>
            </a:r>
            <a:r>
              <a:rPr lang="en-US" sz="800" dirty="0"/>
              <a:t>via Wikipedia</a:t>
            </a:r>
          </a:p>
        </p:txBody>
      </p:sp>
      <p:sp>
        <p:nvSpPr>
          <p:cNvPr id="6" name="Content Placeholder 2">
            <a:extLst>
              <a:ext uri="{FF2B5EF4-FFF2-40B4-BE49-F238E27FC236}">
                <a16:creationId xmlns:a16="http://schemas.microsoft.com/office/drawing/2014/main" id="{7FA6F829-57EA-DA4E-A462-66C1073174B4}"/>
              </a:ext>
            </a:extLst>
          </p:cNvPr>
          <p:cNvSpPr>
            <a:spLocks noGrp="1"/>
          </p:cNvSpPr>
          <p:nvPr>
            <p:ph idx="1"/>
          </p:nvPr>
        </p:nvSpPr>
        <p:spPr>
          <a:xfrm>
            <a:off x="818712" y="1420481"/>
            <a:ext cx="10554574" cy="4572000"/>
          </a:xfrm>
        </p:spPr>
        <p:txBody>
          <a:bodyPr numCol="1">
            <a:normAutofit/>
          </a:bodyPr>
          <a:lstStyle/>
          <a:p>
            <a:r>
              <a:rPr lang="en-US" dirty="0"/>
              <a:t>Functions of mythologies:</a:t>
            </a:r>
          </a:p>
          <a:p>
            <a:pPr lvl="1"/>
            <a:r>
              <a:rPr lang="en-US" i="1" dirty="0"/>
              <a:t>Metaphysical</a:t>
            </a:r>
            <a:r>
              <a:rPr lang="en-US" dirty="0"/>
              <a:t> – awakening a sense of wonder, dread, </a:t>
            </a:r>
            <a:r>
              <a:rPr lang="en-US" i="1" dirty="0"/>
              <a:t>etc</a:t>
            </a:r>
            <a:r>
              <a:rPr lang="en-US" dirty="0"/>
              <a:t>. at the mystery of being alive, conscious, </a:t>
            </a:r>
            <a:r>
              <a:rPr lang="en-US" i="1" dirty="0"/>
              <a:t>etc</a:t>
            </a:r>
            <a:r>
              <a:rPr lang="en-US" dirty="0"/>
              <a:t>.</a:t>
            </a:r>
          </a:p>
          <a:p>
            <a:pPr lvl="1"/>
            <a:r>
              <a:rPr lang="en-US" i="1" dirty="0"/>
              <a:t>Cosmological</a:t>
            </a:r>
            <a:r>
              <a:rPr lang="en-US" dirty="0"/>
              <a:t> – explaining the shape, structure, and purpose of the universe</a:t>
            </a:r>
          </a:p>
          <a:p>
            <a:pPr lvl="1"/>
            <a:r>
              <a:rPr lang="en-US" i="1" dirty="0"/>
              <a:t>Sociological</a:t>
            </a:r>
            <a:r>
              <a:rPr lang="en-US" dirty="0"/>
              <a:t> –explaining, supporting, or challenging the current social order</a:t>
            </a:r>
          </a:p>
          <a:p>
            <a:pPr lvl="1"/>
            <a:r>
              <a:rPr lang="en-US" i="1" dirty="0"/>
              <a:t>Pedagogical</a:t>
            </a:r>
            <a:r>
              <a:rPr lang="en-US" dirty="0"/>
              <a:t> – guiding an individual through transitions and responsibilities of growing up</a:t>
            </a:r>
          </a:p>
          <a:p>
            <a:pPr lvl="1"/>
            <a:endParaRPr lang="en-US" dirty="0"/>
          </a:p>
          <a:p>
            <a:r>
              <a:rPr lang="en-US" dirty="0"/>
              <a:t>Evolution of myth</a:t>
            </a:r>
          </a:p>
          <a:p>
            <a:pPr lvl="1"/>
            <a:r>
              <a:rPr lang="en-US" i="1" dirty="0"/>
              <a:t>The Way of the Animal Powers </a:t>
            </a:r>
            <a:r>
              <a:rPr lang="en-US" dirty="0"/>
              <a:t>– necessity of killing versus divinity of animals, precariousness and unpredictability</a:t>
            </a:r>
          </a:p>
          <a:p>
            <a:pPr lvl="1"/>
            <a:r>
              <a:rPr lang="en-US" i="1" dirty="0"/>
              <a:t>The Way of the Seeded Earth </a:t>
            </a:r>
            <a:r>
              <a:rPr lang="en-US" dirty="0"/>
              <a:t>– rhythms of life, dependence on the earth, order through obedience to nature</a:t>
            </a:r>
          </a:p>
          <a:p>
            <a:pPr lvl="1"/>
            <a:r>
              <a:rPr lang="en-US" i="1" dirty="0"/>
              <a:t>The Way of the Celestial Lights </a:t>
            </a:r>
            <a:r>
              <a:rPr lang="en-US" dirty="0"/>
              <a:t>– individuals as actors in a cosmic play, order through obedience to kings as sun</a:t>
            </a:r>
          </a:p>
          <a:p>
            <a:pPr lvl="1"/>
            <a:r>
              <a:rPr lang="en-US" i="1" dirty="0"/>
              <a:t>The Way of Man </a:t>
            </a:r>
            <a:r>
              <a:rPr lang="en-US" dirty="0"/>
              <a:t>– individuals struggling to balance autonomy and community, cautionary tales</a:t>
            </a:r>
          </a:p>
        </p:txBody>
      </p:sp>
    </p:spTree>
    <p:extLst>
      <p:ext uri="{BB962C8B-B14F-4D97-AF65-F5344CB8AC3E}">
        <p14:creationId xmlns:p14="http://schemas.microsoft.com/office/powerpoint/2010/main" val="413517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3A5C-68F0-4751-AC9F-1B5D5001DA15}"/>
              </a:ext>
            </a:extLst>
          </p:cNvPr>
          <p:cNvSpPr>
            <a:spLocks noGrp="1"/>
          </p:cNvSpPr>
          <p:nvPr>
            <p:ph type="title"/>
          </p:nvPr>
        </p:nvSpPr>
        <p:spPr/>
        <p:txBody>
          <a:bodyPr/>
          <a:lstStyle/>
          <a:p>
            <a:r>
              <a:rPr lang="en-US" dirty="0"/>
              <a:t>Campbell’s  seventeen stages</a:t>
            </a:r>
          </a:p>
        </p:txBody>
      </p:sp>
      <p:sp>
        <p:nvSpPr>
          <p:cNvPr id="3" name="Content Placeholder 2">
            <a:extLst>
              <a:ext uri="{FF2B5EF4-FFF2-40B4-BE49-F238E27FC236}">
                <a16:creationId xmlns:a16="http://schemas.microsoft.com/office/drawing/2014/main" id="{80720796-443D-4978-B06D-B33F0F7D2A60}"/>
              </a:ext>
            </a:extLst>
          </p:cNvPr>
          <p:cNvSpPr>
            <a:spLocks noGrp="1"/>
          </p:cNvSpPr>
          <p:nvPr>
            <p:ph idx="1"/>
          </p:nvPr>
        </p:nvSpPr>
        <p:spPr>
          <a:xfrm>
            <a:off x="818712" y="2285999"/>
            <a:ext cx="10554574" cy="3706481"/>
          </a:xfrm>
        </p:spPr>
        <p:txBody>
          <a:bodyPr numCol="3">
            <a:normAutofit/>
          </a:bodyPr>
          <a:lstStyle/>
          <a:p>
            <a:pPr>
              <a:buFont typeface="+mj-lt"/>
              <a:buAutoNum type="arabicPeriod"/>
            </a:pPr>
            <a:r>
              <a:rPr lang="en-US" b="1" dirty="0"/>
              <a:t>Departure</a:t>
            </a:r>
          </a:p>
          <a:p>
            <a:pPr lvl="1">
              <a:buFont typeface="+mj-lt"/>
              <a:buAutoNum type="arabicPeriod"/>
            </a:pPr>
            <a:r>
              <a:rPr lang="en-US" dirty="0"/>
              <a:t>The call to adventure</a:t>
            </a:r>
          </a:p>
          <a:p>
            <a:pPr lvl="1">
              <a:buFont typeface="+mj-lt"/>
              <a:buAutoNum type="arabicPeriod"/>
            </a:pPr>
            <a:r>
              <a:rPr lang="en-US" dirty="0"/>
              <a:t>Refusal of  the call</a:t>
            </a:r>
          </a:p>
          <a:p>
            <a:pPr lvl="1">
              <a:buFont typeface="+mj-lt"/>
              <a:buAutoNum type="arabicPeriod"/>
            </a:pPr>
            <a:r>
              <a:rPr lang="en-US" dirty="0"/>
              <a:t>Supernatural aid</a:t>
            </a:r>
          </a:p>
          <a:p>
            <a:pPr lvl="1">
              <a:buFont typeface="+mj-lt"/>
              <a:buAutoNum type="arabicPeriod"/>
            </a:pPr>
            <a:r>
              <a:rPr lang="en-US" dirty="0"/>
              <a:t>Crossing the threshold</a:t>
            </a:r>
          </a:p>
          <a:p>
            <a:pPr lvl="1">
              <a:buFont typeface="+mj-lt"/>
              <a:buAutoNum type="arabicPeriod"/>
            </a:pPr>
            <a:r>
              <a:rPr lang="en-US" dirty="0"/>
              <a:t>Belly of the whale</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r>
              <a:rPr lang="en-US" b="1" dirty="0"/>
              <a:t>Initiation</a:t>
            </a:r>
          </a:p>
          <a:p>
            <a:pPr lvl="1">
              <a:buFont typeface="+mj-lt"/>
              <a:buAutoNum type="arabicPeriod"/>
            </a:pPr>
            <a:r>
              <a:rPr lang="en-US" dirty="0"/>
              <a:t>Road of trials</a:t>
            </a:r>
          </a:p>
          <a:p>
            <a:pPr lvl="1">
              <a:buFont typeface="+mj-lt"/>
              <a:buAutoNum type="arabicPeriod"/>
            </a:pPr>
            <a:r>
              <a:rPr lang="en-US" dirty="0"/>
              <a:t>Meeting with the goddess</a:t>
            </a:r>
          </a:p>
          <a:p>
            <a:pPr lvl="1">
              <a:buFont typeface="+mj-lt"/>
              <a:buAutoNum type="arabicPeriod"/>
            </a:pPr>
            <a:r>
              <a:rPr lang="en-US" dirty="0"/>
              <a:t>Woman as temptress</a:t>
            </a:r>
          </a:p>
          <a:p>
            <a:pPr lvl="1">
              <a:buFont typeface="+mj-lt"/>
              <a:buAutoNum type="arabicPeriod"/>
            </a:pPr>
            <a:r>
              <a:rPr lang="en-US" dirty="0"/>
              <a:t>Atonement with the father</a:t>
            </a:r>
          </a:p>
          <a:p>
            <a:pPr lvl="1">
              <a:buFont typeface="+mj-lt"/>
              <a:buAutoNum type="arabicPeriod"/>
            </a:pPr>
            <a:r>
              <a:rPr lang="en-US" dirty="0"/>
              <a:t>Apotheosis</a:t>
            </a:r>
          </a:p>
          <a:p>
            <a:pPr lvl="1">
              <a:buFont typeface="+mj-lt"/>
              <a:buAutoNum type="arabicPeriod"/>
            </a:pPr>
            <a:r>
              <a:rPr lang="en-US" dirty="0"/>
              <a:t>Ultimate boon</a:t>
            </a:r>
          </a:p>
          <a:p>
            <a:pPr lvl="1">
              <a:buFont typeface="+mj-lt"/>
              <a:buAutoNum type="arabicPeriod"/>
            </a:pPr>
            <a:endParaRPr lang="en-US" dirty="0"/>
          </a:p>
          <a:p>
            <a:pPr lvl="1">
              <a:buFont typeface="+mj-lt"/>
              <a:buAutoNum type="arabicPeriod"/>
            </a:pPr>
            <a:endParaRPr lang="en-US" dirty="0"/>
          </a:p>
          <a:p>
            <a:pPr lvl="1">
              <a:buFont typeface="+mj-lt"/>
              <a:buAutoNum type="arabicPeriod"/>
            </a:pPr>
            <a:endParaRPr lang="en-US" dirty="0"/>
          </a:p>
          <a:p>
            <a:pPr>
              <a:buFont typeface="+mj-lt"/>
              <a:buAutoNum type="arabicPeriod"/>
            </a:pPr>
            <a:r>
              <a:rPr lang="en-US" b="1" dirty="0"/>
              <a:t>Return</a:t>
            </a:r>
          </a:p>
          <a:p>
            <a:pPr lvl="1">
              <a:buFont typeface="+mj-lt"/>
              <a:buAutoNum type="arabicPeriod"/>
            </a:pPr>
            <a:r>
              <a:rPr lang="en-US" dirty="0"/>
              <a:t>Refusal of the return</a:t>
            </a:r>
          </a:p>
          <a:p>
            <a:pPr lvl="1">
              <a:buFont typeface="+mj-lt"/>
              <a:buAutoNum type="arabicPeriod"/>
            </a:pPr>
            <a:r>
              <a:rPr lang="en-US" dirty="0"/>
              <a:t>The magic flight</a:t>
            </a:r>
          </a:p>
          <a:p>
            <a:pPr lvl="1">
              <a:buFont typeface="+mj-lt"/>
              <a:buAutoNum type="arabicPeriod"/>
            </a:pPr>
            <a:r>
              <a:rPr lang="en-US" dirty="0"/>
              <a:t>Rescue from without</a:t>
            </a:r>
          </a:p>
          <a:p>
            <a:pPr lvl="1">
              <a:buFont typeface="+mj-lt"/>
              <a:buAutoNum type="arabicPeriod"/>
            </a:pPr>
            <a:r>
              <a:rPr lang="en-US" dirty="0"/>
              <a:t>Crossing of the threshold</a:t>
            </a:r>
          </a:p>
          <a:p>
            <a:pPr lvl="1">
              <a:buFont typeface="+mj-lt"/>
              <a:buAutoNum type="arabicPeriod"/>
            </a:pPr>
            <a:r>
              <a:rPr lang="en-US" dirty="0"/>
              <a:t>Master o f two worlds</a:t>
            </a:r>
          </a:p>
          <a:p>
            <a:pPr lvl="1">
              <a:buFont typeface="+mj-lt"/>
              <a:buAutoNum type="arabicPeriod"/>
            </a:pPr>
            <a:r>
              <a:rPr lang="en-US" dirty="0"/>
              <a:t>Freedom to live</a:t>
            </a:r>
          </a:p>
        </p:txBody>
      </p:sp>
      <p:sp>
        <p:nvSpPr>
          <p:cNvPr id="4" name="Slide Number Placeholder 3">
            <a:extLst>
              <a:ext uri="{FF2B5EF4-FFF2-40B4-BE49-F238E27FC236}">
                <a16:creationId xmlns:a16="http://schemas.microsoft.com/office/drawing/2014/main" id="{95081561-84E9-45FE-A652-FD40D8A797C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Rectangle 4">
            <a:extLst>
              <a:ext uri="{FF2B5EF4-FFF2-40B4-BE49-F238E27FC236}">
                <a16:creationId xmlns:a16="http://schemas.microsoft.com/office/drawing/2014/main" id="{A44516DE-F876-4943-970C-E09ACA570E09}"/>
              </a:ext>
            </a:extLst>
          </p:cNvPr>
          <p:cNvSpPr/>
          <p:nvPr/>
        </p:nvSpPr>
        <p:spPr>
          <a:xfrm>
            <a:off x="6096000" y="1205037"/>
            <a:ext cx="6096000" cy="215444"/>
          </a:xfrm>
          <a:prstGeom prst="rect">
            <a:avLst/>
          </a:prstGeom>
        </p:spPr>
        <p:txBody>
          <a:bodyPr>
            <a:spAutoFit/>
          </a:bodyPr>
          <a:lstStyle/>
          <a:p>
            <a:pPr algn="r"/>
            <a:r>
              <a:rPr lang="en-US" sz="800" dirty="0"/>
              <a:t>Adapted from: </a:t>
            </a:r>
            <a:r>
              <a:rPr lang="en-US" sz="800" i="1" dirty="0"/>
              <a:t>Hero’s Journey </a:t>
            </a:r>
            <a:r>
              <a:rPr lang="en-US" sz="800" dirty="0"/>
              <a:t>via Wikipedia</a:t>
            </a:r>
          </a:p>
        </p:txBody>
      </p:sp>
    </p:spTree>
    <p:extLst>
      <p:ext uri="{BB962C8B-B14F-4D97-AF65-F5344CB8AC3E}">
        <p14:creationId xmlns:p14="http://schemas.microsoft.com/office/powerpoint/2010/main" val="289220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1D06-33A1-4CA4-B885-7F0F3C8B4B22}"/>
              </a:ext>
            </a:extLst>
          </p:cNvPr>
          <p:cNvSpPr>
            <a:spLocks noGrp="1"/>
          </p:cNvSpPr>
          <p:nvPr>
            <p:ph type="title"/>
          </p:nvPr>
        </p:nvSpPr>
        <p:spPr/>
        <p:txBody>
          <a:bodyPr/>
          <a:lstStyle/>
          <a:p>
            <a:r>
              <a:rPr lang="en-US" dirty="0"/>
              <a:t>Vogler’s 12 stages of a Hero’s journey</a:t>
            </a:r>
          </a:p>
        </p:txBody>
      </p:sp>
      <p:sp>
        <p:nvSpPr>
          <p:cNvPr id="3" name="Content Placeholder 2">
            <a:extLst>
              <a:ext uri="{FF2B5EF4-FFF2-40B4-BE49-F238E27FC236}">
                <a16:creationId xmlns:a16="http://schemas.microsoft.com/office/drawing/2014/main" id="{C9235465-4C84-4B6E-8882-34531E9EFBAF}"/>
              </a:ext>
            </a:extLst>
          </p:cNvPr>
          <p:cNvSpPr>
            <a:spLocks noGrp="1"/>
          </p:cNvSpPr>
          <p:nvPr>
            <p:ph idx="1"/>
          </p:nvPr>
        </p:nvSpPr>
        <p:spPr/>
        <p:txBody>
          <a:bodyPr>
            <a:normAutofit fontScale="92500" lnSpcReduction="10000"/>
          </a:bodyPr>
          <a:lstStyle/>
          <a:p>
            <a:pPr>
              <a:buFont typeface="+mj-lt"/>
              <a:buAutoNum type="arabicPeriod"/>
            </a:pPr>
            <a:r>
              <a:rPr lang="en-US" b="1" dirty="0"/>
              <a:t>The Ordinary World</a:t>
            </a:r>
            <a:r>
              <a:rPr lang="en-US" dirty="0"/>
              <a:t>: the hero is seen in his/her everyday life</a:t>
            </a:r>
          </a:p>
          <a:p>
            <a:pPr>
              <a:buFont typeface="+mj-lt"/>
              <a:buAutoNum type="arabicPeriod"/>
            </a:pPr>
            <a:r>
              <a:rPr lang="en-US" b="1" dirty="0"/>
              <a:t>The Call to Adventure</a:t>
            </a:r>
            <a:r>
              <a:rPr lang="en-US" dirty="0"/>
              <a:t>: the initiating incident of the story</a:t>
            </a:r>
          </a:p>
          <a:p>
            <a:pPr>
              <a:buFont typeface="+mj-lt"/>
              <a:buAutoNum type="arabicPeriod"/>
            </a:pPr>
            <a:r>
              <a:rPr lang="en-US" b="1" dirty="0"/>
              <a:t>Refusal of the Call</a:t>
            </a:r>
            <a:r>
              <a:rPr lang="en-US" dirty="0"/>
              <a:t>: the hero experiences some hesitation to answer the call</a:t>
            </a:r>
          </a:p>
          <a:p>
            <a:pPr>
              <a:buFont typeface="+mj-lt"/>
              <a:buAutoNum type="arabicPeriod"/>
            </a:pPr>
            <a:r>
              <a:rPr lang="en-US" b="1" dirty="0"/>
              <a:t>Meeting with the Mentor</a:t>
            </a:r>
            <a:r>
              <a:rPr lang="en-US" dirty="0"/>
              <a:t>: the hero gains the resources to commence the adventure</a:t>
            </a:r>
          </a:p>
          <a:p>
            <a:pPr>
              <a:buFont typeface="+mj-lt"/>
              <a:buAutoNum type="arabicPeriod"/>
            </a:pPr>
            <a:r>
              <a:rPr lang="en-US" b="1" dirty="0"/>
              <a:t>Crossing the First Threshold</a:t>
            </a:r>
            <a:r>
              <a:rPr lang="en-US" dirty="0"/>
              <a:t>: the hero commits wholeheartedly to the adventure</a:t>
            </a:r>
          </a:p>
          <a:p>
            <a:pPr>
              <a:buFont typeface="+mj-lt"/>
              <a:buAutoNum type="arabicPeriod"/>
            </a:pPr>
            <a:r>
              <a:rPr lang="en-US" b="1" dirty="0"/>
              <a:t>Tests, Allies and Enemies</a:t>
            </a:r>
            <a:r>
              <a:rPr lang="en-US" dirty="0"/>
              <a:t>: the hero explores the special world, faces trial, and makes friends and enemies</a:t>
            </a:r>
          </a:p>
          <a:p>
            <a:pPr>
              <a:buFont typeface="+mj-lt"/>
              <a:buAutoNum type="arabicPeriod"/>
            </a:pPr>
            <a:r>
              <a:rPr lang="en-US" b="1" dirty="0"/>
              <a:t>Approach to the Innermost Cave</a:t>
            </a:r>
            <a:r>
              <a:rPr lang="en-US" dirty="0"/>
              <a:t>: the hero nears the center of the story and the special world</a:t>
            </a:r>
          </a:p>
          <a:p>
            <a:pPr>
              <a:buFont typeface="+mj-lt"/>
              <a:buAutoNum type="arabicPeriod"/>
            </a:pPr>
            <a:r>
              <a:rPr lang="en-US" b="1" dirty="0"/>
              <a:t>The Ordeal</a:t>
            </a:r>
            <a:r>
              <a:rPr lang="en-US" dirty="0"/>
              <a:t>: the hero faces the greatest challenge yet and experiences death and rebirth</a:t>
            </a:r>
          </a:p>
          <a:p>
            <a:pPr>
              <a:buFont typeface="+mj-lt"/>
              <a:buAutoNum type="arabicPeriod"/>
            </a:pPr>
            <a:r>
              <a:rPr lang="en-US" b="1" dirty="0"/>
              <a:t>Reward</a:t>
            </a:r>
            <a:r>
              <a:rPr lang="en-US" dirty="0"/>
              <a:t>: the hero experiences the consequences of surviving death</a:t>
            </a:r>
          </a:p>
          <a:p>
            <a:pPr>
              <a:buFont typeface="+mj-lt"/>
              <a:buAutoNum type="arabicPeriod"/>
            </a:pPr>
            <a:r>
              <a:rPr lang="en-US" b="1" dirty="0"/>
              <a:t>The Road Back</a:t>
            </a:r>
            <a:r>
              <a:rPr lang="en-US" dirty="0"/>
              <a:t>: the hero returns to the ordinary world or continues to an ultimate destination</a:t>
            </a:r>
          </a:p>
          <a:p>
            <a:pPr>
              <a:buFont typeface="+mj-lt"/>
              <a:buAutoNum type="arabicPeriod"/>
            </a:pPr>
            <a:r>
              <a:rPr lang="en-US" b="1" dirty="0"/>
              <a:t>The Resurrection</a:t>
            </a:r>
            <a:r>
              <a:rPr lang="en-US" dirty="0"/>
              <a:t>: the hero experiences a final death and rebirth so they are ready to reenter the ordinary world</a:t>
            </a:r>
          </a:p>
          <a:p>
            <a:pPr>
              <a:buFont typeface="+mj-lt"/>
              <a:buAutoNum type="arabicPeriod"/>
            </a:pPr>
            <a:r>
              <a:rPr lang="en-US" b="1" dirty="0"/>
              <a:t>Return with the Elixir</a:t>
            </a:r>
            <a:r>
              <a:rPr lang="en-US" dirty="0"/>
              <a:t>: the hero returns with something to improve the ordinary world</a:t>
            </a:r>
          </a:p>
        </p:txBody>
      </p:sp>
      <p:sp>
        <p:nvSpPr>
          <p:cNvPr id="4" name="Slide Number Placeholder 3">
            <a:extLst>
              <a:ext uri="{FF2B5EF4-FFF2-40B4-BE49-F238E27FC236}">
                <a16:creationId xmlns:a16="http://schemas.microsoft.com/office/drawing/2014/main" id="{E5641590-F704-4ABB-AF8B-3517C390E07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4">
            <a:extLst>
              <a:ext uri="{FF2B5EF4-FFF2-40B4-BE49-F238E27FC236}">
                <a16:creationId xmlns:a16="http://schemas.microsoft.com/office/drawing/2014/main" id="{BC4D95F4-11FA-4830-8D93-55CD37FE5BBA}"/>
              </a:ext>
            </a:extLst>
          </p:cNvPr>
          <p:cNvSpPr/>
          <p:nvPr/>
        </p:nvSpPr>
        <p:spPr>
          <a:xfrm>
            <a:off x="6096000" y="1205037"/>
            <a:ext cx="6096000" cy="215444"/>
          </a:xfrm>
          <a:prstGeom prst="rect">
            <a:avLst/>
          </a:prstGeom>
        </p:spPr>
        <p:txBody>
          <a:bodyPr>
            <a:spAutoFit/>
          </a:bodyPr>
          <a:lstStyle/>
          <a:p>
            <a:pPr algn="r"/>
            <a:r>
              <a:rPr lang="en-US" sz="800" dirty="0"/>
              <a:t>Adapted from: </a:t>
            </a:r>
            <a:r>
              <a:rPr lang="en-US" sz="800" i="1" dirty="0"/>
              <a:t>The Writer's Journey: Mythic Structure for Writers </a:t>
            </a:r>
            <a:r>
              <a:rPr lang="en-US" sz="800" dirty="0"/>
              <a:t>via Wikipedia</a:t>
            </a:r>
          </a:p>
        </p:txBody>
      </p:sp>
    </p:spTree>
    <p:extLst>
      <p:ext uri="{BB962C8B-B14F-4D97-AF65-F5344CB8AC3E}">
        <p14:creationId xmlns:p14="http://schemas.microsoft.com/office/powerpoint/2010/main" val="190089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1D06-33A1-4CA4-B885-7F0F3C8B4B22}"/>
              </a:ext>
            </a:extLst>
          </p:cNvPr>
          <p:cNvSpPr>
            <a:spLocks noGrp="1"/>
          </p:cNvSpPr>
          <p:nvPr>
            <p:ph type="title"/>
          </p:nvPr>
        </p:nvSpPr>
        <p:spPr/>
        <p:txBody>
          <a:bodyPr/>
          <a:lstStyle/>
          <a:p>
            <a:r>
              <a:rPr lang="en-US" dirty="0"/>
              <a:t>Vogler’s 12 stages in </a:t>
            </a:r>
            <a:r>
              <a:rPr lang="en-US" i="1" dirty="0"/>
              <a:t>Star Wars: A New Hope</a:t>
            </a:r>
            <a:endParaRPr lang="en-US" dirty="0"/>
          </a:p>
        </p:txBody>
      </p:sp>
      <p:sp>
        <p:nvSpPr>
          <p:cNvPr id="3" name="Content Placeholder 2">
            <a:extLst>
              <a:ext uri="{FF2B5EF4-FFF2-40B4-BE49-F238E27FC236}">
                <a16:creationId xmlns:a16="http://schemas.microsoft.com/office/drawing/2014/main" id="{C9235465-4C84-4B6E-8882-34531E9EFBAF}"/>
              </a:ext>
            </a:extLst>
          </p:cNvPr>
          <p:cNvSpPr>
            <a:spLocks noGrp="1"/>
          </p:cNvSpPr>
          <p:nvPr>
            <p:ph idx="1"/>
          </p:nvPr>
        </p:nvSpPr>
        <p:spPr/>
        <p:txBody>
          <a:bodyPr>
            <a:normAutofit fontScale="92500" lnSpcReduction="10000"/>
          </a:bodyPr>
          <a:lstStyle/>
          <a:p>
            <a:pPr>
              <a:buFont typeface="+mj-lt"/>
              <a:buAutoNum type="arabicPeriod"/>
            </a:pPr>
            <a:r>
              <a:rPr lang="en-US" b="1" dirty="0"/>
              <a:t>The Ordinary World</a:t>
            </a:r>
            <a:r>
              <a:rPr lang="en-US" dirty="0"/>
              <a:t>: Luke moisture farming on Tatooine</a:t>
            </a:r>
          </a:p>
          <a:p>
            <a:pPr>
              <a:buFont typeface="+mj-lt"/>
              <a:buAutoNum type="arabicPeriod"/>
            </a:pPr>
            <a:r>
              <a:rPr lang="en-US" b="1" dirty="0"/>
              <a:t>The Call to Adventure</a:t>
            </a:r>
            <a:r>
              <a:rPr lang="en-US" dirty="0"/>
              <a:t>: Luke buys R2D2 and finds the hidden message</a:t>
            </a:r>
          </a:p>
          <a:p>
            <a:pPr>
              <a:buFont typeface="+mj-lt"/>
              <a:buAutoNum type="arabicPeriod"/>
            </a:pPr>
            <a:r>
              <a:rPr lang="en-US" b="1" dirty="0"/>
              <a:t>Refusal of the Call</a:t>
            </a:r>
            <a:r>
              <a:rPr lang="en-US" dirty="0"/>
              <a:t>: Luke refuses to join the rebellion but R2D2 escapes</a:t>
            </a:r>
          </a:p>
          <a:p>
            <a:pPr>
              <a:buFont typeface="+mj-lt"/>
              <a:buAutoNum type="arabicPeriod"/>
            </a:pPr>
            <a:r>
              <a:rPr lang="en-US" b="1" dirty="0"/>
              <a:t>Meeting with the Mentor</a:t>
            </a:r>
            <a:r>
              <a:rPr lang="en-US" dirty="0"/>
              <a:t>: Luke finds R2D2 with Obi-Wan Kenobi</a:t>
            </a:r>
          </a:p>
          <a:p>
            <a:pPr>
              <a:buFont typeface="+mj-lt"/>
              <a:buAutoNum type="arabicPeriod"/>
            </a:pPr>
            <a:r>
              <a:rPr lang="en-US" b="1" dirty="0"/>
              <a:t>Crossing the First Threshold</a:t>
            </a:r>
            <a:r>
              <a:rPr lang="en-US" dirty="0"/>
              <a:t>: Luke’s family is murdered, he sets off to </a:t>
            </a:r>
            <a:r>
              <a:rPr lang="en-US" dirty="0" err="1"/>
              <a:t>Mos</a:t>
            </a:r>
            <a:r>
              <a:rPr lang="en-US" dirty="0"/>
              <a:t> Eisley spaceport</a:t>
            </a:r>
          </a:p>
          <a:p>
            <a:pPr>
              <a:buFont typeface="+mj-lt"/>
              <a:buAutoNum type="arabicPeriod"/>
            </a:pPr>
            <a:r>
              <a:rPr lang="en-US" b="1" dirty="0"/>
              <a:t>Tests, Allies and Enemies</a:t>
            </a:r>
            <a:r>
              <a:rPr lang="en-US" dirty="0"/>
              <a:t>: Luke meets Han Solo and Chewbacca and the Empire forces searching for them</a:t>
            </a:r>
          </a:p>
          <a:p>
            <a:pPr>
              <a:buFont typeface="+mj-lt"/>
              <a:buAutoNum type="arabicPeriod"/>
            </a:pPr>
            <a:r>
              <a:rPr lang="en-US" b="1" dirty="0"/>
              <a:t>Approach to the Innermost Cave</a:t>
            </a:r>
            <a:r>
              <a:rPr lang="en-US" dirty="0"/>
              <a:t>: Luke begins to learn the Force, arrives at </a:t>
            </a:r>
            <a:r>
              <a:rPr lang="en-US" dirty="0" err="1"/>
              <a:t>Alderaan</a:t>
            </a:r>
            <a:r>
              <a:rPr lang="en-US" dirty="0"/>
              <a:t>, discovers the Death Star</a:t>
            </a:r>
          </a:p>
          <a:p>
            <a:pPr>
              <a:buFont typeface="+mj-lt"/>
              <a:buAutoNum type="arabicPeriod"/>
            </a:pPr>
            <a:r>
              <a:rPr lang="en-US" b="1" dirty="0"/>
              <a:t>The Ordeal</a:t>
            </a:r>
            <a:r>
              <a:rPr lang="en-US" dirty="0"/>
              <a:t>: Luke and friends rescue Princess Leia from the cell block, but watches Darth Vader kill Obi-Wan</a:t>
            </a:r>
          </a:p>
          <a:p>
            <a:pPr>
              <a:buFont typeface="+mj-lt"/>
              <a:buAutoNum type="arabicPeriod"/>
            </a:pPr>
            <a:r>
              <a:rPr lang="en-US" b="1" dirty="0"/>
              <a:t>Reward</a:t>
            </a:r>
            <a:r>
              <a:rPr lang="en-US" dirty="0"/>
              <a:t>: Luke becomes a pilot and saves the princess</a:t>
            </a:r>
          </a:p>
          <a:p>
            <a:pPr>
              <a:buFont typeface="+mj-lt"/>
              <a:buAutoNum type="arabicPeriod"/>
            </a:pPr>
            <a:r>
              <a:rPr lang="en-US" b="1" dirty="0"/>
              <a:t>The Road Back</a:t>
            </a:r>
            <a:r>
              <a:rPr lang="en-US" dirty="0"/>
              <a:t>: Luke is motivated to join the Resistance but also reveals their location</a:t>
            </a:r>
          </a:p>
          <a:p>
            <a:pPr>
              <a:buFont typeface="+mj-lt"/>
              <a:buAutoNum type="arabicPeriod"/>
            </a:pPr>
            <a:r>
              <a:rPr lang="en-US" b="1" dirty="0"/>
              <a:t>The Resurrection</a:t>
            </a:r>
            <a:r>
              <a:rPr lang="en-US" dirty="0"/>
              <a:t>: Luke faces improbable odds against Death Star, Han Solo saves the day, Luke trusts the Force</a:t>
            </a:r>
          </a:p>
          <a:p>
            <a:pPr>
              <a:buFont typeface="+mj-lt"/>
              <a:buAutoNum type="arabicPeriod"/>
            </a:pPr>
            <a:r>
              <a:rPr lang="en-US" b="1" dirty="0"/>
              <a:t>Return with the Elixir</a:t>
            </a:r>
            <a:r>
              <a:rPr lang="en-US" dirty="0"/>
              <a:t>: Luke proves the Empire isn’t invincible and earns his medal from the awesome princess</a:t>
            </a:r>
          </a:p>
        </p:txBody>
      </p:sp>
      <p:sp>
        <p:nvSpPr>
          <p:cNvPr id="4" name="Slide Number Placeholder 3">
            <a:extLst>
              <a:ext uri="{FF2B5EF4-FFF2-40B4-BE49-F238E27FC236}">
                <a16:creationId xmlns:a16="http://schemas.microsoft.com/office/drawing/2014/main" id="{E5641590-F704-4ABB-AF8B-3517C390E07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Rectangle 4">
            <a:extLst>
              <a:ext uri="{FF2B5EF4-FFF2-40B4-BE49-F238E27FC236}">
                <a16:creationId xmlns:a16="http://schemas.microsoft.com/office/drawing/2014/main" id="{BC4D95F4-11FA-4830-8D93-55CD37FE5BBA}"/>
              </a:ext>
            </a:extLst>
          </p:cNvPr>
          <p:cNvSpPr/>
          <p:nvPr/>
        </p:nvSpPr>
        <p:spPr>
          <a:xfrm>
            <a:off x="6096000" y="1205037"/>
            <a:ext cx="6096000" cy="215444"/>
          </a:xfrm>
          <a:prstGeom prst="rect">
            <a:avLst/>
          </a:prstGeom>
        </p:spPr>
        <p:txBody>
          <a:bodyPr>
            <a:spAutoFit/>
          </a:bodyPr>
          <a:lstStyle/>
          <a:p>
            <a:pPr algn="r"/>
            <a:r>
              <a:rPr lang="en-US" sz="800" dirty="0"/>
              <a:t>Adapted from: </a:t>
            </a:r>
            <a:r>
              <a:rPr lang="en-US" sz="800" i="1" dirty="0"/>
              <a:t>The Writer's Journey: Mythic Structure for Writers </a:t>
            </a:r>
            <a:r>
              <a:rPr lang="en-US" sz="800" dirty="0"/>
              <a:t>via Wikipedia</a:t>
            </a:r>
          </a:p>
        </p:txBody>
      </p:sp>
      <p:sp>
        <p:nvSpPr>
          <p:cNvPr id="6" name="Rectangle 5">
            <a:extLst>
              <a:ext uri="{FF2B5EF4-FFF2-40B4-BE49-F238E27FC236}">
                <a16:creationId xmlns:a16="http://schemas.microsoft.com/office/drawing/2014/main" id="{4EF60315-8BBE-4F82-A432-00F293B12C55}"/>
              </a:ext>
            </a:extLst>
          </p:cNvPr>
          <p:cNvSpPr/>
          <p:nvPr/>
        </p:nvSpPr>
        <p:spPr>
          <a:xfrm>
            <a:off x="810000" y="5967408"/>
            <a:ext cx="10554574" cy="684314"/>
          </a:xfrm>
          <a:prstGeom prst="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Now apply to </a:t>
            </a:r>
            <a:r>
              <a:rPr lang="en-US" sz="2400" b="1" i="1" dirty="0">
                <a:solidFill>
                  <a:schemeClr val="tx1"/>
                </a:solidFill>
              </a:rPr>
              <a:t>Harry Potter, </a:t>
            </a:r>
            <a:r>
              <a:rPr lang="en-US" sz="2400" b="1" i="1" dirty="0" err="1">
                <a:solidFill>
                  <a:schemeClr val="tx1"/>
                </a:solidFill>
              </a:rPr>
              <a:t>LotR</a:t>
            </a:r>
            <a:r>
              <a:rPr lang="en-US" sz="2400" b="1" i="1" dirty="0">
                <a:solidFill>
                  <a:schemeClr val="tx1"/>
                </a:solidFill>
              </a:rPr>
              <a:t>, Hunger Games, </a:t>
            </a:r>
            <a:r>
              <a:rPr lang="en-US" sz="2400" b="1" i="1" dirty="0" err="1">
                <a:solidFill>
                  <a:schemeClr val="tx1"/>
                </a:solidFill>
              </a:rPr>
              <a:t>GoT</a:t>
            </a:r>
            <a:r>
              <a:rPr lang="en-US" sz="2400" b="1" i="1" dirty="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327736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02FC-3112-4AA4-85BF-C9BAFE066EAB}"/>
              </a:ext>
            </a:extLst>
          </p:cNvPr>
          <p:cNvSpPr>
            <a:spLocks noGrp="1"/>
          </p:cNvSpPr>
          <p:nvPr>
            <p:ph type="title"/>
          </p:nvPr>
        </p:nvSpPr>
        <p:spPr/>
        <p:txBody>
          <a:bodyPr/>
          <a:lstStyle/>
          <a:p>
            <a:r>
              <a:rPr lang="en-US" dirty="0"/>
              <a:t>Vogler’s character archetypes (similar to Propp)</a:t>
            </a:r>
          </a:p>
        </p:txBody>
      </p:sp>
      <p:sp>
        <p:nvSpPr>
          <p:cNvPr id="3" name="Content Placeholder 2">
            <a:extLst>
              <a:ext uri="{FF2B5EF4-FFF2-40B4-BE49-F238E27FC236}">
                <a16:creationId xmlns:a16="http://schemas.microsoft.com/office/drawing/2014/main" id="{87994BA3-CC60-4DF6-92A6-500EB4FB181D}"/>
              </a:ext>
            </a:extLst>
          </p:cNvPr>
          <p:cNvSpPr>
            <a:spLocks noGrp="1"/>
          </p:cNvSpPr>
          <p:nvPr>
            <p:ph idx="1"/>
          </p:nvPr>
        </p:nvSpPr>
        <p:spPr/>
        <p:txBody>
          <a:bodyPr/>
          <a:lstStyle/>
          <a:p>
            <a:r>
              <a:rPr lang="en-US" b="1" u="sng" dirty="0"/>
              <a:t>Hero</a:t>
            </a:r>
            <a:r>
              <a:rPr lang="en-US" dirty="0"/>
              <a:t>: someone who is willing to sacrifice his own needs on behalf of others (Luke)</a:t>
            </a:r>
          </a:p>
          <a:p>
            <a:r>
              <a:rPr lang="en-US" b="1" u="sng" dirty="0"/>
              <a:t>Mentor</a:t>
            </a:r>
            <a:r>
              <a:rPr lang="en-US" dirty="0"/>
              <a:t>: all the characters who teach and protect heroes and give them gifts (Obi-Wan, later </a:t>
            </a:r>
            <a:r>
              <a:rPr lang="en-US" dirty="0">
                <a:sym typeface="Wingdings" panose="05000000000000000000" pitchFamily="2" charset="2"/>
              </a:rPr>
              <a:t>Yoda</a:t>
            </a:r>
            <a:r>
              <a:rPr lang="en-US" dirty="0"/>
              <a:t>)</a:t>
            </a:r>
          </a:p>
          <a:p>
            <a:r>
              <a:rPr lang="en-US" b="1" u="sng" dirty="0"/>
              <a:t>Guardian</a:t>
            </a:r>
            <a:r>
              <a:rPr lang="en-US" dirty="0"/>
              <a:t>: a menacing face to the hero, but if understood, they can be overcome (Stormtroopers)</a:t>
            </a:r>
          </a:p>
          <a:p>
            <a:r>
              <a:rPr lang="en-US" b="1" u="sng" dirty="0"/>
              <a:t>Herald</a:t>
            </a:r>
            <a:r>
              <a:rPr lang="en-US" dirty="0"/>
              <a:t>: a force that brings a new challenge to the hero (Obi-Wan)</a:t>
            </a:r>
          </a:p>
          <a:p>
            <a:r>
              <a:rPr lang="en-US" b="1" u="sng" dirty="0"/>
              <a:t>Shapeshifter</a:t>
            </a:r>
            <a:r>
              <a:rPr lang="en-US" dirty="0"/>
              <a:t>: characters who change constantly from the hero's point of view (Leia)</a:t>
            </a:r>
          </a:p>
          <a:p>
            <a:r>
              <a:rPr lang="en-US" b="1" u="sng" dirty="0"/>
              <a:t>Shadow</a:t>
            </a:r>
            <a:r>
              <a:rPr lang="en-US" dirty="0"/>
              <a:t>: character who represents the energy of the dark side (Darth Vader)</a:t>
            </a:r>
          </a:p>
          <a:p>
            <a:r>
              <a:rPr lang="en-US" b="1" u="sng" dirty="0"/>
              <a:t>Ally</a:t>
            </a:r>
            <a:r>
              <a:rPr lang="en-US" dirty="0"/>
              <a:t>: someone who travels with the hero through the journey, serving variety of functions (R2D2 + C3PO)</a:t>
            </a:r>
          </a:p>
          <a:p>
            <a:r>
              <a:rPr lang="en-US" b="1" u="sng" dirty="0"/>
              <a:t>Trickster</a:t>
            </a:r>
            <a:r>
              <a:rPr lang="en-US" dirty="0"/>
              <a:t>: embodies the energies of mischief and desire for change (Han &amp; Chewy)</a:t>
            </a:r>
          </a:p>
        </p:txBody>
      </p:sp>
      <p:sp>
        <p:nvSpPr>
          <p:cNvPr id="4" name="Slide Number Placeholder 3">
            <a:extLst>
              <a:ext uri="{FF2B5EF4-FFF2-40B4-BE49-F238E27FC236}">
                <a16:creationId xmlns:a16="http://schemas.microsoft.com/office/drawing/2014/main" id="{9E7ED28C-8BE0-4C43-B615-8EE38E1D69D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Rectangle 4">
            <a:extLst>
              <a:ext uri="{FF2B5EF4-FFF2-40B4-BE49-F238E27FC236}">
                <a16:creationId xmlns:a16="http://schemas.microsoft.com/office/drawing/2014/main" id="{F15B5306-0E4B-4F1A-957B-15DC8229CC7C}"/>
              </a:ext>
            </a:extLst>
          </p:cNvPr>
          <p:cNvSpPr/>
          <p:nvPr/>
        </p:nvSpPr>
        <p:spPr>
          <a:xfrm>
            <a:off x="6096000" y="1205037"/>
            <a:ext cx="6096000" cy="215444"/>
          </a:xfrm>
          <a:prstGeom prst="rect">
            <a:avLst/>
          </a:prstGeom>
        </p:spPr>
        <p:txBody>
          <a:bodyPr>
            <a:spAutoFit/>
          </a:bodyPr>
          <a:lstStyle/>
          <a:p>
            <a:pPr algn="r"/>
            <a:r>
              <a:rPr lang="en-US" sz="800" dirty="0"/>
              <a:t>Adapted from: </a:t>
            </a:r>
            <a:r>
              <a:rPr lang="en-US" sz="800" i="1" dirty="0"/>
              <a:t>The Writer's Journey: Mythic Structure for Writers </a:t>
            </a:r>
            <a:r>
              <a:rPr lang="en-US" sz="800" dirty="0"/>
              <a:t>via Wikipedia</a:t>
            </a:r>
          </a:p>
        </p:txBody>
      </p:sp>
      <p:sp>
        <p:nvSpPr>
          <p:cNvPr id="6" name="Rectangle 5">
            <a:extLst>
              <a:ext uri="{FF2B5EF4-FFF2-40B4-BE49-F238E27FC236}">
                <a16:creationId xmlns:a16="http://schemas.microsoft.com/office/drawing/2014/main" id="{95E8A189-9503-4060-8A89-6AB360200B94}"/>
              </a:ext>
            </a:extLst>
          </p:cNvPr>
          <p:cNvSpPr/>
          <p:nvPr/>
        </p:nvSpPr>
        <p:spPr>
          <a:xfrm>
            <a:off x="818713" y="5625251"/>
            <a:ext cx="10554574" cy="684314"/>
          </a:xfrm>
          <a:prstGeom prst="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Now apply to </a:t>
            </a:r>
            <a:r>
              <a:rPr lang="en-US" sz="2400" b="1" i="1" dirty="0">
                <a:solidFill>
                  <a:schemeClr val="tx1"/>
                </a:solidFill>
              </a:rPr>
              <a:t>Harry Potter, </a:t>
            </a:r>
            <a:r>
              <a:rPr lang="en-US" sz="2400" b="1" i="1" dirty="0" err="1">
                <a:solidFill>
                  <a:schemeClr val="tx1"/>
                </a:solidFill>
              </a:rPr>
              <a:t>LotR</a:t>
            </a:r>
            <a:r>
              <a:rPr lang="en-US" sz="2400" b="1" i="1" dirty="0">
                <a:solidFill>
                  <a:schemeClr val="tx1"/>
                </a:solidFill>
              </a:rPr>
              <a:t>, Hunger Games, </a:t>
            </a:r>
            <a:r>
              <a:rPr lang="en-US" sz="2400" b="1" i="1" dirty="0" err="1">
                <a:solidFill>
                  <a:schemeClr val="tx1"/>
                </a:solidFill>
              </a:rPr>
              <a:t>GoT</a:t>
            </a:r>
            <a:r>
              <a:rPr lang="en-US" sz="2400" b="1" i="1" dirty="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231381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8033-BBB7-4982-B8B7-3711C7DC7524}"/>
              </a:ext>
            </a:extLst>
          </p:cNvPr>
          <p:cNvSpPr>
            <a:spLocks noGrp="1"/>
          </p:cNvSpPr>
          <p:nvPr>
            <p:ph type="title"/>
          </p:nvPr>
        </p:nvSpPr>
        <p:spPr/>
        <p:txBody>
          <a:bodyPr/>
          <a:lstStyle/>
          <a:p>
            <a:r>
              <a:rPr lang="en-US" dirty="0"/>
              <a:t>Structures for business storytelling</a:t>
            </a:r>
          </a:p>
        </p:txBody>
      </p:sp>
      <p:sp>
        <p:nvSpPr>
          <p:cNvPr id="3" name="Content Placeholder 2">
            <a:extLst>
              <a:ext uri="{FF2B5EF4-FFF2-40B4-BE49-F238E27FC236}">
                <a16:creationId xmlns:a16="http://schemas.microsoft.com/office/drawing/2014/main" id="{1A22708B-3BC9-4798-A245-E73CE5BF292B}"/>
              </a:ext>
            </a:extLst>
          </p:cNvPr>
          <p:cNvSpPr>
            <a:spLocks noGrp="1"/>
          </p:cNvSpPr>
          <p:nvPr>
            <p:ph idx="1"/>
          </p:nvPr>
        </p:nvSpPr>
        <p:spPr/>
        <p:txBody>
          <a:bodyPr>
            <a:normAutofit lnSpcReduction="10000"/>
          </a:bodyPr>
          <a:lstStyle/>
          <a:p>
            <a:r>
              <a:rPr lang="en-US" dirty="0"/>
              <a:t>“</a:t>
            </a:r>
            <a:r>
              <a:rPr lang="en-US" b="1" dirty="0"/>
              <a:t>I’m better off</a:t>
            </a:r>
            <a:r>
              <a:rPr lang="en-US" dirty="0"/>
              <a:t>” – Character gets in trouble, gets out of trouble, ends up better off</a:t>
            </a:r>
          </a:p>
          <a:p>
            <a:pPr lvl="1"/>
            <a:r>
              <a:rPr lang="en-US" dirty="0"/>
              <a:t>Everyday person faces ruin, experience changes them, here to prevent others from making mistakes</a:t>
            </a:r>
          </a:p>
          <a:p>
            <a:r>
              <a:rPr lang="en-US" dirty="0"/>
              <a:t>“</a:t>
            </a:r>
            <a:r>
              <a:rPr lang="en-US" b="1" dirty="0"/>
              <a:t>Loss and Gain</a:t>
            </a:r>
            <a:r>
              <a:rPr lang="en-US" dirty="0"/>
              <a:t>” – Character has a dream, finds ideal opportunity, loses it, then regains it</a:t>
            </a:r>
          </a:p>
          <a:p>
            <a:pPr lvl="1"/>
            <a:r>
              <a:rPr lang="en-US" dirty="0"/>
              <a:t>Dream of being successful, finds pathway, villain appears, prevails over villain to be successful</a:t>
            </a:r>
          </a:p>
          <a:p>
            <a:r>
              <a:rPr lang="en-US" dirty="0"/>
              <a:t>“</a:t>
            </a:r>
            <a:r>
              <a:rPr lang="en-US" b="1" dirty="0"/>
              <a:t>Cinderella</a:t>
            </a:r>
            <a:r>
              <a:rPr lang="en-US" dirty="0"/>
              <a:t>” – Character is in trouble, helper provides gifts, character loses, regains, happily ever after</a:t>
            </a:r>
          </a:p>
          <a:p>
            <a:pPr lvl="1"/>
            <a:r>
              <a:rPr lang="en-US" dirty="0"/>
              <a:t>Dissatisfying work, mentor appears to transform, circumstances hold back, are eventually resolved</a:t>
            </a:r>
          </a:p>
          <a:p>
            <a:r>
              <a:rPr lang="en-US" dirty="0"/>
              <a:t>“</a:t>
            </a:r>
            <a:r>
              <a:rPr lang="en-US" b="1" dirty="0"/>
              <a:t>Opportunity blocker</a:t>
            </a:r>
            <a:r>
              <a:rPr lang="en-US" dirty="0"/>
              <a:t>” – Contrast possibility with obstacles and steps to overcome obstacle</a:t>
            </a:r>
          </a:p>
          <a:p>
            <a:pPr lvl="1"/>
            <a:r>
              <a:rPr lang="en-US" dirty="0"/>
              <a:t>Powerful for non-profits, social change, other strong mission-driven organization</a:t>
            </a:r>
          </a:p>
          <a:p>
            <a:r>
              <a:rPr lang="en-US" dirty="0"/>
              <a:t>“</a:t>
            </a:r>
            <a:r>
              <a:rPr lang="en-US" b="1" dirty="0"/>
              <a:t>Present-Future</a:t>
            </a:r>
            <a:r>
              <a:rPr lang="en-US" dirty="0"/>
              <a:t>” – Contrast present, introduce turning point, state what could be</a:t>
            </a:r>
          </a:p>
          <a:p>
            <a:pPr lvl="1"/>
            <a:r>
              <a:rPr lang="en-US" dirty="0"/>
              <a:t>Powerful for managing through a crisis or pushing for a change</a:t>
            </a:r>
          </a:p>
          <a:p>
            <a:r>
              <a:rPr lang="en-US" dirty="0"/>
              <a:t>“</a:t>
            </a:r>
            <a:r>
              <a:rPr lang="en-US" b="1" dirty="0"/>
              <a:t>Socrates’ Whys</a:t>
            </a:r>
            <a:r>
              <a:rPr lang="en-US" dirty="0"/>
              <a:t>”: “Why is that important?” “Why is </a:t>
            </a:r>
            <a:r>
              <a:rPr lang="en-US" i="1" dirty="0"/>
              <a:t>that</a:t>
            </a:r>
            <a:r>
              <a:rPr lang="en-US" dirty="0"/>
              <a:t> important?” “Why is </a:t>
            </a:r>
            <a:r>
              <a:rPr lang="en-US" b="1" i="1" dirty="0"/>
              <a:t>that</a:t>
            </a:r>
            <a:r>
              <a:rPr lang="en-US" dirty="0"/>
              <a:t> important?”</a:t>
            </a:r>
          </a:p>
          <a:p>
            <a:pPr lvl="1"/>
            <a:r>
              <a:rPr lang="en-US" dirty="0"/>
              <a:t>Powerful for revealing fundamental and generalized motivations</a:t>
            </a:r>
          </a:p>
        </p:txBody>
      </p:sp>
      <p:sp>
        <p:nvSpPr>
          <p:cNvPr id="4" name="Slide Number Placeholder 3">
            <a:extLst>
              <a:ext uri="{FF2B5EF4-FFF2-40B4-BE49-F238E27FC236}">
                <a16:creationId xmlns:a16="http://schemas.microsoft.com/office/drawing/2014/main" id="{EABF2BAC-E82D-41A1-8418-7FD43458631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Rectangle 4">
            <a:extLst>
              <a:ext uri="{FF2B5EF4-FFF2-40B4-BE49-F238E27FC236}">
                <a16:creationId xmlns:a16="http://schemas.microsoft.com/office/drawing/2014/main" id="{DE4BB49B-01DC-4926-AC12-8A77590498A4}"/>
              </a:ext>
            </a:extLst>
          </p:cNvPr>
          <p:cNvSpPr/>
          <p:nvPr/>
        </p:nvSpPr>
        <p:spPr>
          <a:xfrm>
            <a:off x="6096000" y="1205037"/>
            <a:ext cx="6096000" cy="215444"/>
          </a:xfrm>
          <a:prstGeom prst="rect">
            <a:avLst/>
          </a:prstGeom>
        </p:spPr>
        <p:txBody>
          <a:bodyPr>
            <a:spAutoFit/>
          </a:bodyPr>
          <a:lstStyle/>
          <a:p>
            <a:pPr algn="r"/>
            <a:r>
              <a:rPr lang="en-US" sz="800" dirty="0"/>
              <a:t>Adapted from: Dietz &amp; Silverman. “11 Story Structures for Business Storytelling”</a:t>
            </a:r>
          </a:p>
        </p:txBody>
      </p:sp>
    </p:spTree>
    <p:extLst>
      <p:ext uri="{BB962C8B-B14F-4D97-AF65-F5344CB8AC3E}">
        <p14:creationId xmlns:p14="http://schemas.microsoft.com/office/powerpoint/2010/main" val="400572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8033-BBB7-4982-B8B7-3711C7DC7524}"/>
              </a:ext>
            </a:extLst>
          </p:cNvPr>
          <p:cNvSpPr>
            <a:spLocks noGrp="1"/>
          </p:cNvSpPr>
          <p:nvPr>
            <p:ph type="title"/>
          </p:nvPr>
        </p:nvSpPr>
        <p:spPr/>
        <p:txBody>
          <a:bodyPr/>
          <a:lstStyle/>
          <a:p>
            <a:r>
              <a:rPr lang="en-US" dirty="0"/>
              <a:t>Structures for business storytelling</a:t>
            </a:r>
          </a:p>
        </p:txBody>
      </p:sp>
      <p:sp>
        <p:nvSpPr>
          <p:cNvPr id="3" name="Content Placeholder 2">
            <a:extLst>
              <a:ext uri="{FF2B5EF4-FFF2-40B4-BE49-F238E27FC236}">
                <a16:creationId xmlns:a16="http://schemas.microsoft.com/office/drawing/2014/main" id="{1A22708B-3BC9-4798-A245-E73CE5BF292B}"/>
              </a:ext>
            </a:extLst>
          </p:cNvPr>
          <p:cNvSpPr>
            <a:spLocks noGrp="1"/>
          </p:cNvSpPr>
          <p:nvPr>
            <p:ph idx="1"/>
          </p:nvPr>
        </p:nvSpPr>
        <p:spPr/>
        <p:txBody>
          <a:bodyPr/>
          <a:lstStyle/>
          <a:p>
            <a:r>
              <a:rPr lang="en-US" b="1" u="sng" dirty="0"/>
              <a:t>SHARES</a:t>
            </a:r>
            <a:r>
              <a:rPr lang="en-US" dirty="0"/>
              <a:t>: setting, hindrance, action, result, evaluation, suggestions</a:t>
            </a:r>
          </a:p>
          <a:p>
            <a:pPr lvl="1"/>
            <a:endParaRPr lang="en-US" dirty="0"/>
          </a:p>
          <a:p>
            <a:r>
              <a:rPr lang="en-US" b="1" u="sng" dirty="0"/>
              <a:t>PARLAS</a:t>
            </a:r>
            <a:r>
              <a:rPr lang="en-US" dirty="0"/>
              <a:t>: problem, action, result, learned, applications, suggestions</a:t>
            </a:r>
          </a:p>
          <a:p>
            <a:pPr lvl="1"/>
            <a:endParaRPr lang="en-US" dirty="0"/>
          </a:p>
          <a:p>
            <a:r>
              <a:rPr lang="en-US" b="1" u="sng" dirty="0"/>
              <a:t>CHARQES</a:t>
            </a:r>
            <a:r>
              <a:rPr lang="en-US" dirty="0"/>
              <a:t>: context, challenge, action, result, quantification, evaluation, suggestions</a:t>
            </a:r>
          </a:p>
          <a:p>
            <a:pPr lvl="1"/>
            <a:endParaRPr lang="en-US" dirty="0"/>
          </a:p>
          <a:p>
            <a:r>
              <a:rPr lang="en-US" b="1" u="sng" dirty="0"/>
              <a:t>CCARLS</a:t>
            </a:r>
            <a:r>
              <a:rPr lang="en-US" dirty="0"/>
              <a:t>: context, challenge, action, result, lesson, suggestions</a:t>
            </a:r>
            <a:endParaRPr lang="en-US" b="1" u="sng" dirty="0"/>
          </a:p>
        </p:txBody>
      </p:sp>
      <p:sp>
        <p:nvSpPr>
          <p:cNvPr id="4" name="Slide Number Placeholder 3">
            <a:extLst>
              <a:ext uri="{FF2B5EF4-FFF2-40B4-BE49-F238E27FC236}">
                <a16:creationId xmlns:a16="http://schemas.microsoft.com/office/drawing/2014/main" id="{EABF2BAC-E82D-41A1-8418-7FD43458631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Rectangle 4">
            <a:extLst>
              <a:ext uri="{FF2B5EF4-FFF2-40B4-BE49-F238E27FC236}">
                <a16:creationId xmlns:a16="http://schemas.microsoft.com/office/drawing/2014/main" id="{DE4BB49B-01DC-4926-AC12-8A77590498A4}"/>
              </a:ext>
            </a:extLst>
          </p:cNvPr>
          <p:cNvSpPr/>
          <p:nvPr/>
        </p:nvSpPr>
        <p:spPr>
          <a:xfrm>
            <a:off x="6096000" y="1205037"/>
            <a:ext cx="6096000" cy="215444"/>
          </a:xfrm>
          <a:prstGeom prst="rect">
            <a:avLst/>
          </a:prstGeom>
        </p:spPr>
        <p:txBody>
          <a:bodyPr>
            <a:spAutoFit/>
          </a:bodyPr>
          <a:lstStyle/>
          <a:p>
            <a:pPr algn="r"/>
            <a:r>
              <a:rPr lang="en-US" sz="800" dirty="0"/>
              <a:t>Adapted from: Dietz &amp; Silverman. “11 Story Structures for Business Storytelling”</a:t>
            </a:r>
          </a:p>
        </p:txBody>
      </p:sp>
    </p:spTree>
    <p:extLst>
      <p:ext uri="{BB962C8B-B14F-4D97-AF65-F5344CB8AC3E}">
        <p14:creationId xmlns:p14="http://schemas.microsoft.com/office/powerpoint/2010/main" val="300317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normAutofit/>
          </a:bodyPr>
          <a:lstStyle/>
          <a:p>
            <a:r>
              <a:rPr lang="en-US" dirty="0"/>
              <a:t>New Critical Response Process schedule after spring break</a:t>
            </a:r>
          </a:p>
          <a:p>
            <a:pPr lvl="1"/>
            <a:r>
              <a:rPr lang="en-US" dirty="0"/>
              <a:t>CRP on final project progress: April 5, April 19</a:t>
            </a:r>
          </a:p>
          <a:p>
            <a:pPr lvl="1"/>
            <a:r>
              <a:rPr lang="en-US" dirty="0"/>
              <a:t>CRP on module assignments: April 12, April 26</a:t>
            </a:r>
          </a:p>
          <a:p>
            <a:pPr lvl="1"/>
            <a:endParaRPr lang="en-US" dirty="0"/>
          </a:p>
          <a:p>
            <a:r>
              <a:rPr lang="en-US" dirty="0"/>
              <a:t>Half of class present on final project proposal/progress each CRP session (5% of final grade)</a:t>
            </a:r>
          </a:p>
          <a:p>
            <a:pPr lvl="1"/>
            <a:r>
              <a:rPr lang="en-US" dirty="0"/>
              <a:t>Slide presentation with background/motivation, research question/hypothesis, data, methods, findings, discussion</a:t>
            </a:r>
          </a:p>
          <a:p>
            <a:pPr lvl="2"/>
            <a:r>
              <a:rPr lang="en-US" dirty="0"/>
              <a:t>Alternatively, some of the storytelling frameworks from above – if appropriate</a:t>
            </a:r>
          </a:p>
          <a:p>
            <a:pPr lvl="1"/>
            <a:r>
              <a:rPr lang="en-US" b="1" dirty="0"/>
              <a:t>Submit slides by 10:59am on Friday, April 5 on Canvas</a:t>
            </a:r>
          </a:p>
          <a:p>
            <a:pPr lvl="1"/>
            <a:endParaRPr lang="en-US" dirty="0"/>
          </a:p>
          <a:p>
            <a:r>
              <a:rPr lang="en-US" dirty="0"/>
              <a:t>Final project presentations in-class Week 16 (April 29, May 1) (10% of final grade)</a:t>
            </a:r>
          </a:p>
          <a:p>
            <a:pPr marL="0" indent="0">
              <a:buNone/>
            </a:pPr>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65342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4E58-2272-4748-9A3C-8EE7A6950F8E}"/>
              </a:ext>
            </a:extLst>
          </p:cNvPr>
          <p:cNvSpPr>
            <a:spLocks noGrp="1"/>
          </p:cNvSpPr>
          <p:nvPr>
            <p:ph type="title"/>
          </p:nvPr>
        </p:nvSpPr>
        <p:spPr/>
        <p:txBody>
          <a:bodyPr/>
          <a:lstStyle/>
          <a:p>
            <a:r>
              <a:rPr lang="en-US" dirty="0"/>
              <a:t>Final project: Data-driven op-ed</a:t>
            </a:r>
          </a:p>
        </p:txBody>
      </p:sp>
      <p:sp>
        <p:nvSpPr>
          <p:cNvPr id="3" name="Content Placeholder 2">
            <a:extLst>
              <a:ext uri="{FF2B5EF4-FFF2-40B4-BE49-F238E27FC236}">
                <a16:creationId xmlns:a16="http://schemas.microsoft.com/office/drawing/2014/main" id="{5D496EB0-BF89-8348-9262-B9BAFFA9217C}"/>
              </a:ext>
            </a:extLst>
          </p:cNvPr>
          <p:cNvSpPr>
            <a:spLocks noGrp="1"/>
          </p:cNvSpPr>
          <p:nvPr>
            <p:ph idx="1"/>
          </p:nvPr>
        </p:nvSpPr>
        <p:spPr/>
        <p:txBody>
          <a:bodyPr>
            <a:normAutofit fontScale="92500" lnSpcReduction="10000"/>
          </a:bodyPr>
          <a:lstStyle/>
          <a:p>
            <a:r>
              <a:rPr lang="en-US" dirty="0"/>
              <a:t>In-class critical response process feedback on Friday, April 5 and Friday, April 19</a:t>
            </a:r>
          </a:p>
          <a:p>
            <a:r>
              <a:rPr lang="en-US" dirty="0"/>
              <a:t>Due May 7 on Medium</a:t>
            </a:r>
          </a:p>
          <a:p>
            <a:endParaRPr lang="en-US" b="1" dirty="0"/>
          </a:p>
          <a:p>
            <a:r>
              <a:rPr lang="en-US" b="1" dirty="0"/>
              <a:t>Objective</a:t>
            </a:r>
            <a:r>
              <a:rPr lang="en-US" dirty="0"/>
              <a:t>: Write a data-driven op-ed that could be submitted to a newspaper, magazine, blog, </a:t>
            </a:r>
            <a:r>
              <a:rPr lang="en-US" i="1" dirty="0"/>
              <a:t>etc</a:t>
            </a:r>
            <a:r>
              <a:rPr lang="en-US" dirty="0"/>
              <a:t>.</a:t>
            </a:r>
          </a:p>
          <a:p>
            <a:endParaRPr lang="en-US" dirty="0"/>
          </a:p>
          <a:p>
            <a:r>
              <a:rPr lang="en-US" dirty="0"/>
              <a:t>Follow best practices for writing op-eds (see Canvas for links to resources)</a:t>
            </a:r>
          </a:p>
          <a:p>
            <a:pPr lvl="1"/>
            <a:r>
              <a:rPr lang="en-US" dirty="0"/>
              <a:t>700 words, current events, </a:t>
            </a:r>
            <a:r>
              <a:rPr lang="en-US"/>
              <a:t>good storytelling, tight </a:t>
            </a:r>
            <a:r>
              <a:rPr lang="en-US" dirty="0"/>
              <a:t>argument, compelling evidence/analysis</a:t>
            </a:r>
          </a:p>
          <a:p>
            <a:r>
              <a:rPr lang="en-US" dirty="0"/>
              <a:t>Engages with a contemporary issue where there is new or previously unused data</a:t>
            </a:r>
          </a:p>
          <a:p>
            <a:r>
              <a:rPr lang="en-US" dirty="0"/>
              <a:t>Unlike previous module assignments </a:t>
            </a:r>
            <a:r>
              <a:rPr lang="en-US" b="1" u="sng" dirty="0"/>
              <a:t>NO</a:t>
            </a:r>
            <a:r>
              <a:rPr lang="en-US" dirty="0"/>
              <a:t> tutorial material, but include summaries, visualizations, etc. of data</a:t>
            </a:r>
          </a:p>
          <a:p>
            <a:endParaRPr lang="en-US" dirty="0"/>
          </a:p>
          <a:p>
            <a:r>
              <a:rPr lang="en-US" dirty="0"/>
              <a:t>Automatic 100 on final project if your op-ed is published by a mainstream outlet before May 7</a:t>
            </a:r>
          </a:p>
          <a:p>
            <a:pPr lvl="1"/>
            <a:r>
              <a:rPr lang="en-US" dirty="0"/>
              <a:t>Daily Camera, Denver Post, Washington Post, NY Times, WIRED, </a:t>
            </a:r>
            <a:r>
              <a:rPr lang="en-US" i="1" dirty="0"/>
              <a:t>etc</a:t>
            </a:r>
            <a:r>
              <a:rPr lang="en-US" dirty="0"/>
              <a:t>.</a:t>
            </a:r>
          </a:p>
          <a:p>
            <a:pPr lvl="1"/>
            <a:r>
              <a:rPr lang="en-US" dirty="0"/>
              <a:t>Please meet with me and/or Professor Christine Larson (Journalism) if you want to pursue this option</a:t>
            </a:r>
          </a:p>
        </p:txBody>
      </p:sp>
      <p:sp>
        <p:nvSpPr>
          <p:cNvPr id="4" name="Slide Number Placeholder 3">
            <a:extLst>
              <a:ext uri="{FF2B5EF4-FFF2-40B4-BE49-F238E27FC236}">
                <a16:creationId xmlns:a16="http://schemas.microsoft.com/office/drawing/2014/main" id="{81220E7D-A713-F54E-9556-8FCA628110D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3267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a:t>
            </a:r>
          </a:p>
          <a:p>
            <a:r>
              <a:rPr lang="en-US" dirty="0"/>
              <a:t>11:05 – 11:25 </a:t>
            </a:r>
            <a:r>
              <a:rPr lang="en-US" dirty="0">
                <a:sym typeface="Wingdings" pitchFamily="2" charset="2"/>
              </a:rPr>
              <a:t> Storytelling</a:t>
            </a:r>
          </a:p>
          <a:p>
            <a:r>
              <a:rPr lang="en-US" dirty="0"/>
              <a:t>11:25 – 11:50 </a:t>
            </a:r>
            <a:r>
              <a:rPr lang="en-US" dirty="0">
                <a:sym typeface="Wingdings" pitchFamily="2" charset="2"/>
              </a:rPr>
              <a:t> Final project preparation</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 data aggregators</a:t>
            </a:r>
          </a:p>
          <a:p>
            <a:r>
              <a:rPr lang="en-US" dirty="0">
                <a:sym typeface="Wingdings" pitchFamily="2" charset="2"/>
              </a:rPr>
              <a:t>Weeks 9 &amp; 10  Module 5: </a:t>
            </a:r>
            <a:r>
              <a:rPr lang="en-US" b="1" u="sng" dirty="0">
                <a:sym typeface="Wingdings" pitchFamily="2" charset="2"/>
              </a:rPr>
              <a:t>Aggregating</a:t>
            </a:r>
            <a:endParaRPr lang="en-US" dirty="0">
              <a:sym typeface="Wingdings" pitchFamily="2" charset="2"/>
            </a:endParaRPr>
          </a:p>
          <a:p>
            <a:pPr lvl="1"/>
            <a:r>
              <a:rPr lang="en-US" dirty="0">
                <a:sym typeface="Wingdings" pitchFamily="2" charset="2"/>
              </a:rPr>
              <a:t>Split-apply-combine, </a:t>
            </a:r>
            <a:r>
              <a:rPr lang="en-US" dirty="0" err="1">
                <a:sym typeface="Wingdings" pitchFamily="2" charset="2"/>
              </a:rPr>
              <a:t>groupby</a:t>
            </a:r>
            <a:r>
              <a:rPr lang="en-US" dirty="0">
                <a:sym typeface="Wingdings" pitchFamily="2" charset="2"/>
              </a:rPr>
              <a:t>-aggregation, cognitive biases, moral matrices</a:t>
            </a:r>
            <a:endParaRPr lang="en-US" dirty="0"/>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741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Upcoming events</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Module Assignment 05 due Monday, April 1 by 11:59pm</a:t>
            </a:r>
          </a:p>
          <a:p>
            <a:r>
              <a:rPr lang="en-US" dirty="0"/>
              <a:t>Final Project Proposal due Monday, April 8 by 11:59pm</a:t>
            </a:r>
          </a:p>
          <a:p>
            <a:pPr lvl="1"/>
            <a:endParaRPr lang="en-US" dirty="0">
              <a:sym typeface="Wingdings" pitchFamily="2" charset="2"/>
            </a:endParaRPr>
          </a:p>
          <a:p>
            <a:r>
              <a:rPr lang="en-US" dirty="0">
                <a:sym typeface="Wingdings" pitchFamily="2" charset="2"/>
              </a:rPr>
              <a:t>Two modules—5 weeks—until end of class!</a:t>
            </a:r>
          </a:p>
          <a:p>
            <a:pPr lvl="1"/>
            <a:r>
              <a:rPr lang="en-US" dirty="0">
                <a:sym typeface="Wingdings" pitchFamily="2" charset="2"/>
              </a:rPr>
              <a:t>Weeks 12-13: </a:t>
            </a:r>
            <a:r>
              <a:rPr lang="en-US" b="1" u="sng" dirty="0">
                <a:sym typeface="Wingdings" pitchFamily="2" charset="2"/>
              </a:rPr>
              <a:t>Inferring</a:t>
            </a:r>
            <a:r>
              <a:rPr lang="en-US" dirty="0">
                <a:sym typeface="Wingdings" pitchFamily="2" charset="2"/>
              </a:rPr>
              <a:t>  storytelling, causation, counterfactuals, hypothesis testing, regression</a:t>
            </a:r>
          </a:p>
          <a:p>
            <a:pPr lvl="1"/>
            <a:r>
              <a:rPr lang="en-US" dirty="0">
                <a:sym typeface="Wingdings" pitchFamily="2" charset="2"/>
              </a:rPr>
              <a:t>Weeks 14-15: </a:t>
            </a:r>
            <a:r>
              <a:rPr lang="en-US" b="1" u="sng" dirty="0">
                <a:sym typeface="Wingdings" pitchFamily="2" charset="2"/>
              </a:rPr>
              <a:t>Extrapolating</a:t>
            </a:r>
            <a:r>
              <a:rPr lang="en-US" dirty="0">
                <a:sym typeface="Wingdings" pitchFamily="2" charset="2"/>
              </a:rPr>
              <a:t>  forecasting, prediction, paradoxes, logical fallacies, behavioral change</a:t>
            </a:r>
          </a:p>
          <a:p>
            <a:pPr lvl="1"/>
            <a:r>
              <a:rPr lang="en-US" dirty="0">
                <a:sym typeface="Wingdings" pitchFamily="2" charset="2"/>
              </a:rPr>
              <a:t>Week 16: Final Project Presentations</a:t>
            </a:r>
            <a:endParaRPr lang="en-US" dirty="0"/>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6564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878F-FD4C-9642-922A-8AE7240C2A11}"/>
              </a:ext>
            </a:extLst>
          </p:cNvPr>
          <p:cNvSpPr>
            <a:spLocks noGrp="1"/>
          </p:cNvSpPr>
          <p:nvPr>
            <p:ph type="title"/>
          </p:nvPr>
        </p:nvSpPr>
        <p:spPr/>
        <p:txBody>
          <a:bodyPr/>
          <a:lstStyle/>
          <a:p>
            <a:r>
              <a:rPr lang="en-US" dirty="0"/>
              <a:t>Module Assignment 06</a:t>
            </a:r>
          </a:p>
        </p:txBody>
      </p:sp>
      <p:sp>
        <p:nvSpPr>
          <p:cNvPr id="3" name="Content Placeholder 2">
            <a:extLst>
              <a:ext uri="{FF2B5EF4-FFF2-40B4-BE49-F238E27FC236}">
                <a16:creationId xmlns:a16="http://schemas.microsoft.com/office/drawing/2014/main" id="{0C75488D-8C29-2B40-BB04-68FC9646614E}"/>
              </a:ext>
            </a:extLst>
          </p:cNvPr>
          <p:cNvSpPr>
            <a:spLocks noGrp="1"/>
          </p:cNvSpPr>
          <p:nvPr>
            <p:ph idx="1"/>
          </p:nvPr>
        </p:nvSpPr>
        <p:spPr/>
        <p:txBody>
          <a:bodyPr>
            <a:noAutofit/>
          </a:bodyPr>
          <a:lstStyle/>
          <a:p>
            <a:r>
              <a:rPr lang="en-US" dirty="0"/>
              <a:t>In-class critical response process feedback on Friday, April 12</a:t>
            </a:r>
          </a:p>
          <a:p>
            <a:r>
              <a:rPr lang="en-US" dirty="0"/>
              <a:t>Due Monday, April 15 </a:t>
            </a:r>
            <a:r>
              <a:rPr lang="en-US" b="1" u="sng" dirty="0"/>
              <a:t>by 11:59pm</a:t>
            </a:r>
            <a:r>
              <a:rPr lang="en-US" dirty="0"/>
              <a:t> on Medium</a:t>
            </a:r>
          </a:p>
          <a:p>
            <a:endParaRPr lang="en-US" b="1" dirty="0"/>
          </a:p>
          <a:p>
            <a:r>
              <a:rPr lang="en-US" b="1" dirty="0"/>
              <a:t>Objective</a:t>
            </a:r>
            <a:r>
              <a:rPr lang="en-US" dirty="0"/>
              <a:t>: Identify an example of a news story, op-ed, academic article, </a:t>
            </a:r>
            <a:r>
              <a:rPr lang="en-US" i="1" dirty="0"/>
              <a:t>etc</a:t>
            </a:r>
            <a:r>
              <a:rPr lang="en-US" dirty="0"/>
              <a:t>. making strong causal claims and do an EDA to explore alternative causal mechanisms</a:t>
            </a:r>
          </a:p>
          <a:p>
            <a:r>
              <a:rPr lang="en-US" b="1" dirty="0"/>
              <a:t>Summarize</a:t>
            </a:r>
            <a:r>
              <a:rPr lang="en-US" dirty="0"/>
              <a:t>: What argument does the article make? What is the primary causal mechanism being claimed?</a:t>
            </a:r>
          </a:p>
          <a:p>
            <a:r>
              <a:rPr lang="en-US" b="1" dirty="0"/>
              <a:t>Identify</a:t>
            </a:r>
            <a:r>
              <a:rPr lang="en-US" dirty="0"/>
              <a:t>: Identify alternative causal relationships. Use Hill’s framework to make a case for how this alternative could be a better explanation for the observed relationship. What kinds of data could illustrate this alternative relationship? What metrics would you employ to assess the superior explanation?</a:t>
            </a:r>
          </a:p>
          <a:p>
            <a:r>
              <a:rPr lang="en-US" b="1" dirty="0"/>
              <a:t>Analyze</a:t>
            </a:r>
            <a:r>
              <a:rPr lang="en-US" dirty="0"/>
              <a:t>: Perform an EDA combining the data in the original argument with data for your alternative relationship. Show examples of the each causal relationship. Report, compare, and interpret the assessment metrics you identified.</a:t>
            </a:r>
          </a:p>
          <a:p>
            <a:r>
              <a:rPr lang="en-US" b="1" dirty="0"/>
              <a:t>Summarize</a:t>
            </a:r>
            <a:r>
              <a:rPr lang="en-US" dirty="0"/>
              <a:t>: Discuss the who/what/where/when/why/how of your analysis comparing an alternative causal mechanism to the author’s mechanism? Other data, methods, mechanisms to explore in future?</a:t>
            </a:r>
            <a:endParaRPr lang="en-US" b="1" dirty="0"/>
          </a:p>
        </p:txBody>
      </p:sp>
      <p:sp>
        <p:nvSpPr>
          <p:cNvPr id="4" name="Slide Number Placeholder 3">
            <a:extLst>
              <a:ext uri="{FF2B5EF4-FFF2-40B4-BE49-F238E27FC236}">
                <a16:creationId xmlns:a16="http://schemas.microsoft.com/office/drawing/2014/main" id="{E7258E71-0299-1949-AF2B-51AE6C834A6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357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F866-0901-FF44-9D4C-8530015841A1}"/>
              </a:ext>
            </a:extLst>
          </p:cNvPr>
          <p:cNvSpPr>
            <a:spLocks noGrp="1"/>
          </p:cNvSpPr>
          <p:nvPr>
            <p:ph type="title"/>
          </p:nvPr>
        </p:nvSpPr>
        <p:spPr/>
        <p:txBody>
          <a:bodyPr/>
          <a:lstStyle/>
          <a:p>
            <a:r>
              <a:rPr lang="en-US" dirty="0"/>
              <a:t>Readings this week</a:t>
            </a:r>
          </a:p>
        </p:txBody>
      </p:sp>
      <p:sp>
        <p:nvSpPr>
          <p:cNvPr id="3" name="Content Placeholder 2">
            <a:extLst>
              <a:ext uri="{FF2B5EF4-FFF2-40B4-BE49-F238E27FC236}">
                <a16:creationId xmlns:a16="http://schemas.microsoft.com/office/drawing/2014/main" id="{47A876F7-674E-A24D-AEC2-EC532EA3D35E}"/>
              </a:ext>
            </a:extLst>
          </p:cNvPr>
          <p:cNvSpPr>
            <a:spLocks noGrp="1"/>
          </p:cNvSpPr>
          <p:nvPr>
            <p:ph idx="1"/>
          </p:nvPr>
        </p:nvSpPr>
        <p:spPr/>
        <p:txBody>
          <a:bodyPr/>
          <a:lstStyle/>
          <a:p>
            <a:r>
              <a:rPr lang="en-US" dirty="0" err="1"/>
              <a:t>OpEd</a:t>
            </a:r>
            <a:r>
              <a:rPr lang="en-US" dirty="0"/>
              <a:t> Project – “</a:t>
            </a:r>
            <a:r>
              <a:rPr lang="en-US" dirty="0" err="1"/>
              <a:t>OpEd</a:t>
            </a:r>
            <a:r>
              <a:rPr lang="en-US" dirty="0"/>
              <a:t> Basics.”</a:t>
            </a:r>
          </a:p>
          <a:p>
            <a:pPr lvl="1"/>
            <a:r>
              <a:rPr lang="en-US" dirty="0"/>
              <a:t>Fundamentals of writing an op-ed </a:t>
            </a:r>
            <a:r>
              <a:rPr lang="en-US" dirty="0">
                <a:sym typeface="Wingdings" pitchFamily="2" charset="2"/>
              </a:rPr>
              <a:t> this is a resource for the Final Assignment</a:t>
            </a:r>
          </a:p>
          <a:p>
            <a:pPr lvl="1"/>
            <a:endParaRPr lang="en-US" dirty="0">
              <a:sym typeface="Wingdings" pitchFamily="2" charset="2"/>
            </a:endParaRPr>
          </a:p>
          <a:p>
            <a:r>
              <a:rPr lang="en-US" dirty="0">
                <a:sym typeface="Wingdings" pitchFamily="2" charset="2"/>
              </a:rPr>
              <a:t>Hill (1965/2015). “The environment and disease: association or causation?” </a:t>
            </a:r>
            <a:r>
              <a:rPr lang="en-US" i="1" dirty="0">
                <a:sym typeface="Wingdings" pitchFamily="2" charset="2"/>
              </a:rPr>
              <a:t>Royal Society of Medicine</a:t>
            </a:r>
            <a:r>
              <a:rPr lang="en-US" dirty="0">
                <a:sym typeface="Wingdings" pitchFamily="2" charset="2"/>
              </a:rPr>
              <a:t>.</a:t>
            </a:r>
          </a:p>
          <a:p>
            <a:pPr lvl="1"/>
            <a:r>
              <a:rPr lang="en-US" dirty="0">
                <a:sym typeface="Wingdings" pitchFamily="2" charset="2"/>
              </a:rPr>
              <a:t>Thinking about how to identify or critique causal arguments  this is a resource for Module Assignment 06</a:t>
            </a:r>
          </a:p>
          <a:p>
            <a:pPr lvl="1"/>
            <a:endParaRPr lang="en-US" dirty="0">
              <a:sym typeface="Wingdings" pitchFamily="2" charset="2"/>
            </a:endParaRPr>
          </a:p>
          <a:p>
            <a:r>
              <a:rPr lang="en-US" dirty="0">
                <a:sym typeface="Wingdings" pitchFamily="2" charset="2"/>
              </a:rPr>
              <a:t>Supplementary readings</a:t>
            </a:r>
          </a:p>
          <a:p>
            <a:pPr lvl="1"/>
            <a:r>
              <a:rPr lang="en-US" dirty="0">
                <a:sym typeface="Wingdings" pitchFamily="2" charset="2"/>
              </a:rPr>
              <a:t>Storytelling: HBR articles on being a better business storyteller, links to narratology/mythology frameworks</a:t>
            </a:r>
          </a:p>
          <a:p>
            <a:pPr lvl="1"/>
            <a:r>
              <a:rPr lang="en-US" dirty="0">
                <a:sym typeface="Wingdings" pitchFamily="2" charset="2"/>
              </a:rPr>
              <a:t>Op-Eds: Examples of data-driven op-eds from AAAS, Data &amp; Society, and Stephens-</a:t>
            </a:r>
            <a:r>
              <a:rPr lang="en-US" dirty="0" err="1">
                <a:sym typeface="Wingdings" pitchFamily="2" charset="2"/>
              </a:rPr>
              <a:t>Davidowitz</a:t>
            </a:r>
            <a:r>
              <a:rPr lang="en-US" dirty="0">
                <a:sym typeface="Wingdings" pitchFamily="2" charset="2"/>
              </a:rPr>
              <a:t> (</a:t>
            </a:r>
            <a:r>
              <a:rPr lang="en-US" i="1" dirty="0">
                <a:sym typeface="Wingdings" pitchFamily="2" charset="2"/>
              </a:rPr>
              <a:t>NYTimes</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63CA49B7-0E31-CA48-BF07-6EC427FBAC5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4758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5D64-777F-4B06-908F-14AC096EBF59}"/>
              </a:ext>
            </a:extLst>
          </p:cNvPr>
          <p:cNvSpPr>
            <a:spLocks noGrp="1"/>
          </p:cNvSpPr>
          <p:nvPr>
            <p:ph type="title"/>
          </p:nvPr>
        </p:nvSpPr>
        <p:spPr/>
        <p:txBody>
          <a:bodyPr/>
          <a:lstStyle/>
          <a:p>
            <a:r>
              <a:rPr lang="en-US" dirty="0"/>
              <a:t>Narratology</a:t>
            </a:r>
          </a:p>
        </p:txBody>
      </p:sp>
      <p:sp>
        <p:nvSpPr>
          <p:cNvPr id="3" name="Content Placeholder 2">
            <a:extLst>
              <a:ext uri="{FF2B5EF4-FFF2-40B4-BE49-F238E27FC236}">
                <a16:creationId xmlns:a16="http://schemas.microsoft.com/office/drawing/2014/main" id="{587C69E7-C09B-41CC-9866-00C6B9AA29AE}"/>
              </a:ext>
            </a:extLst>
          </p:cNvPr>
          <p:cNvSpPr>
            <a:spLocks noGrp="1"/>
          </p:cNvSpPr>
          <p:nvPr>
            <p:ph idx="1"/>
          </p:nvPr>
        </p:nvSpPr>
        <p:spPr/>
        <p:txBody>
          <a:bodyPr>
            <a:normAutofit/>
          </a:bodyPr>
          <a:lstStyle/>
          <a:p>
            <a:r>
              <a:rPr lang="en-US" dirty="0"/>
              <a:t>Study of narrative through the </a:t>
            </a:r>
            <a:r>
              <a:rPr lang="en-US" i="1" dirty="0"/>
              <a:t>stories</a:t>
            </a:r>
            <a:r>
              <a:rPr lang="en-US" dirty="0"/>
              <a:t> as a sequence of actions and the </a:t>
            </a:r>
            <a:r>
              <a:rPr lang="en-US" i="1" dirty="0"/>
              <a:t>discourse</a:t>
            </a:r>
            <a:r>
              <a:rPr lang="en-US" dirty="0"/>
              <a:t> describing the events</a:t>
            </a:r>
          </a:p>
          <a:p>
            <a:endParaRPr lang="en-US" dirty="0"/>
          </a:p>
          <a:p>
            <a:r>
              <a:rPr lang="en-US" dirty="0"/>
              <a:t>Remember that most presentations are boring because they’re not stories with characters and narratives</a:t>
            </a:r>
          </a:p>
          <a:p>
            <a:endParaRPr lang="en-US" dirty="0"/>
          </a:p>
          <a:p>
            <a:r>
              <a:rPr lang="en-US" dirty="0"/>
              <a:t>Lots of storytelling narratives are inappropriate for a business setting</a:t>
            </a:r>
          </a:p>
          <a:p>
            <a:pPr lvl="1"/>
            <a:r>
              <a:rPr lang="en-US" dirty="0"/>
              <a:t>Too long, too complex, too racy</a:t>
            </a:r>
          </a:p>
          <a:p>
            <a:pPr lvl="1"/>
            <a:endParaRPr lang="en-US" dirty="0"/>
          </a:p>
          <a:p>
            <a:r>
              <a:rPr lang="en-US" dirty="0"/>
              <a:t>Establishing the stakes, simple pursuit, twists and turns, rapid pacing, and interesting characters</a:t>
            </a:r>
          </a:p>
          <a:p>
            <a:endParaRPr lang="en-US" dirty="0"/>
          </a:p>
          <a:p>
            <a:r>
              <a:rPr lang="en-US" dirty="0"/>
              <a:t>This will feel overwhelming like cognitive biases, no need to memorize all, but remember favorites</a:t>
            </a:r>
          </a:p>
        </p:txBody>
      </p:sp>
      <p:sp>
        <p:nvSpPr>
          <p:cNvPr id="4" name="Slide Number Placeholder 3">
            <a:extLst>
              <a:ext uri="{FF2B5EF4-FFF2-40B4-BE49-F238E27FC236}">
                <a16:creationId xmlns:a16="http://schemas.microsoft.com/office/drawing/2014/main" id="{E511761B-1BDD-4781-9975-0BACAF5E289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7579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EB95-24E7-473C-A046-518B1373EFFB}"/>
              </a:ext>
            </a:extLst>
          </p:cNvPr>
          <p:cNvSpPr>
            <a:spLocks noGrp="1"/>
          </p:cNvSpPr>
          <p:nvPr>
            <p:ph type="title"/>
          </p:nvPr>
        </p:nvSpPr>
        <p:spPr/>
        <p:txBody>
          <a:bodyPr/>
          <a:lstStyle/>
          <a:p>
            <a:r>
              <a:rPr lang="en-US" dirty="0"/>
              <a:t>Vladimir Propp’s 31 functions</a:t>
            </a:r>
          </a:p>
        </p:txBody>
      </p:sp>
      <p:sp>
        <p:nvSpPr>
          <p:cNvPr id="3" name="Content Placeholder 2">
            <a:extLst>
              <a:ext uri="{FF2B5EF4-FFF2-40B4-BE49-F238E27FC236}">
                <a16:creationId xmlns:a16="http://schemas.microsoft.com/office/drawing/2014/main" id="{8AEE59B7-528C-4A87-9F1D-0DCEE66C11B9}"/>
              </a:ext>
            </a:extLst>
          </p:cNvPr>
          <p:cNvSpPr>
            <a:spLocks noGrp="1"/>
          </p:cNvSpPr>
          <p:nvPr>
            <p:ph idx="1"/>
          </p:nvPr>
        </p:nvSpPr>
        <p:spPr/>
        <p:txBody>
          <a:bodyPr numCol="2">
            <a:normAutofit/>
          </a:bodyPr>
          <a:lstStyle/>
          <a:p>
            <a:pPr>
              <a:buFont typeface="+mj-lt"/>
              <a:buAutoNum type="arabicPeriod"/>
            </a:pPr>
            <a:r>
              <a:rPr lang="en-US" sz="1600" b="1" u="sng" dirty="0" err="1"/>
              <a:t>Absentation</a:t>
            </a:r>
            <a:r>
              <a:rPr lang="en-US" sz="1600" dirty="0"/>
              <a:t>: Leaving the security of home</a:t>
            </a:r>
          </a:p>
          <a:p>
            <a:pPr>
              <a:buFont typeface="+mj-lt"/>
              <a:buAutoNum type="arabicPeriod"/>
            </a:pPr>
            <a:r>
              <a:rPr lang="en-US" sz="1600" b="1" u="sng" dirty="0"/>
              <a:t>Interdiction</a:t>
            </a:r>
            <a:r>
              <a:rPr lang="en-US" sz="1600" dirty="0"/>
              <a:t>: The hero is warned against some action</a:t>
            </a:r>
          </a:p>
          <a:p>
            <a:pPr>
              <a:buFont typeface="+mj-lt"/>
              <a:buAutoNum type="arabicPeriod"/>
            </a:pPr>
            <a:r>
              <a:rPr lang="en-US" sz="1600" b="1" u="sng" dirty="0"/>
              <a:t>Violation</a:t>
            </a:r>
            <a:r>
              <a:rPr lang="en-US" sz="1600" dirty="0"/>
              <a:t>: Temper or accident causes hero to ignore rule</a:t>
            </a:r>
          </a:p>
          <a:p>
            <a:pPr>
              <a:buFont typeface="+mj-lt"/>
              <a:buAutoNum type="arabicPeriod"/>
            </a:pPr>
            <a:r>
              <a:rPr lang="en-US" sz="1600" b="1" u="sng" dirty="0"/>
              <a:t>Reconnaissance</a:t>
            </a:r>
            <a:r>
              <a:rPr lang="en-US" sz="1600" dirty="0"/>
              <a:t>: Disguised villain probes for information</a:t>
            </a:r>
          </a:p>
          <a:p>
            <a:pPr>
              <a:buFont typeface="+mj-lt"/>
              <a:buAutoNum type="arabicPeriod"/>
            </a:pPr>
            <a:r>
              <a:rPr lang="en-US" sz="1600" b="1" u="sng" dirty="0"/>
              <a:t>Delivery</a:t>
            </a:r>
            <a:r>
              <a:rPr lang="en-US" sz="1600" dirty="0"/>
              <a:t>: The villain succeeds and finds his victim</a:t>
            </a:r>
          </a:p>
          <a:p>
            <a:pPr>
              <a:buFont typeface="+mj-lt"/>
              <a:buAutoNum type="arabicPeriod"/>
            </a:pPr>
            <a:r>
              <a:rPr lang="en-US" sz="1600" b="1" u="sng" dirty="0"/>
              <a:t>Trickery</a:t>
            </a:r>
            <a:r>
              <a:rPr lang="en-US" sz="1600" dirty="0"/>
              <a:t>: The villain deceives a victim</a:t>
            </a:r>
          </a:p>
          <a:p>
            <a:pPr>
              <a:buFont typeface="+mj-lt"/>
              <a:buAutoNum type="arabicPeriod"/>
            </a:pPr>
            <a:r>
              <a:rPr lang="en-US" sz="1600" b="1" u="sng" dirty="0"/>
              <a:t>Complicity</a:t>
            </a:r>
            <a:r>
              <a:rPr lang="en-US" sz="1600" dirty="0"/>
              <a:t>: The victim unwittingly helps the villain</a:t>
            </a:r>
          </a:p>
          <a:p>
            <a:pPr>
              <a:buFont typeface="+mj-lt"/>
              <a:buAutoNum type="arabicPeriod"/>
            </a:pPr>
            <a:r>
              <a:rPr lang="en-US" sz="1600" b="1" u="sng" dirty="0"/>
              <a:t>Villainy</a:t>
            </a:r>
            <a:r>
              <a:rPr lang="en-US" sz="1600" dirty="0"/>
              <a:t>: The villain harms a family member</a:t>
            </a:r>
          </a:p>
          <a:p>
            <a:pPr>
              <a:buFont typeface="+mj-lt"/>
              <a:buAutoNum type="arabicPeriod"/>
            </a:pPr>
            <a:r>
              <a:rPr lang="en-US" sz="1600" b="1" u="sng" dirty="0"/>
              <a:t>Mediation</a:t>
            </a:r>
            <a:r>
              <a:rPr lang="en-US" sz="1600" dirty="0"/>
              <a:t>: The hero learns of the villainy</a:t>
            </a:r>
          </a:p>
          <a:p>
            <a:pPr>
              <a:buFont typeface="+mj-lt"/>
              <a:buAutoNum type="arabicPeriod"/>
            </a:pPr>
            <a:r>
              <a:rPr lang="en-US" sz="1600" b="1" u="sng" dirty="0"/>
              <a:t>Counteraction</a:t>
            </a:r>
            <a:r>
              <a:rPr lang="en-US" sz="1600" dirty="0"/>
              <a:t>: The hero considers the path forward</a:t>
            </a:r>
          </a:p>
          <a:p>
            <a:pPr>
              <a:buFont typeface="+mj-lt"/>
              <a:buAutoNum type="arabicPeriod"/>
            </a:pPr>
            <a:r>
              <a:rPr lang="en-US" sz="1600" b="1" u="sng" dirty="0"/>
              <a:t>Departure</a:t>
            </a:r>
            <a:r>
              <a:rPr lang="en-US" sz="1600" dirty="0"/>
              <a:t>: The hero leaves home with a mission</a:t>
            </a:r>
          </a:p>
          <a:p>
            <a:pPr>
              <a:buFont typeface="+mj-lt"/>
              <a:buAutoNum type="arabicPeriod"/>
            </a:pPr>
            <a:r>
              <a:rPr lang="en-US" sz="1600" b="1" u="sng" dirty="0"/>
              <a:t>Donor</a:t>
            </a:r>
            <a:r>
              <a:rPr lang="en-US" sz="1600" dirty="0"/>
              <a:t>: The hero encounters a helper and is tested</a:t>
            </a:r>
          </a:p>
          <a:p>
            <a:pPr>
              <a:buFont typeface="+mj-lt"/>
              <a:buAutoNum type="arabicPeriod"/>
            </a:pPr>
            <a:r>
              <a:rPr lang="en-US" sz="1600" b="1" u="sng" dirty="0"/>
              <a:t>Reaction</a:t>
            </a:r>
            <a:r>
              <a:rPr lang="en-US" sz="1600" dirty="0"/>
              <a:t>: The hero learns about power from the test</a:t>
            </a:r>
          </a:p>
          <a:p>
            <a:pPr>
              <a:buFont typeface="+mj-lt"/>
              <a:buAutoNum type="arabicPeriod"/>
            </a:pPr>
            <a:r>
              <a:rPr lang="en-US" sz="1600" b="1" u="sng" dirty="0"/>
              <a:t>Receipt</a:t>
            </a:r>
            <a:r>
              <a:rPr lang="en-US" sz="1600" dirty="0"/>
              <a:t>: The hero acquires a magical agent to help them</a:t>
            </a:r>
          </a:p>
          <a:p>
            <a:pPr>
              <a:buFont typeface="+mj-lt"/>
              <a:buAutoNum type="arabicPeriod"/>
            </a:pPr>
            <a:r>
              <a:rPr lang="en-US" sz="1600" b="1" u="sng" dirty="0"/>
              <a:t>Guidance</a:t>
            </a:r>
            <a:r>
              <a:rPr lang="en-US" sz="1600" dirty="0"/>
              <a:t>: The hero is delivered to a vital location</a:t>
            </a:r>
          </a:p>
          <a:p>
            <a:pPr>
              <a:buFont typeface="+mj-lt"/>
              <a:buAutoNum type="arabicPeriod"/>
            </a:pPr>
            <a:r>
              <a:rPr lang="en-US" sz="1600" b="1" u="sng" dirty="0"/>
              <a:t>Struggle</a:t>
            </a:r>
            <a:r>
              <a:rPr lang="en-US" sz="1600" dirty="0"/>
              <a:t>: The hero and villain meet</a:t>
            </a:r>
          </a:p>
          <a:p>
            <a:pPr>
              <a:buFont typeface="+mj-lt"/>
              <a:buAutoNum type="arabicPeriod"/>
            </a:pPr>
            <a:r>
              <a:rPr lang="en-US" sz="1600" b="1" u="sng" dirty="0"/>
              <a:t>Branding</a:t>
            </a:r>
            <a:r>
              <a:rPr lang="en-US" sz="1600" dirty="0"/>
              <a:t>: The hero is marked after meeting villain</a:t>
            </a:r>
          </a:p>
          <a:p>
            <a:pPr>
              <a:buFont typeface="+mj-lt"/>
              <a:buAutoNum type="arabicPeriod"/>
            </a:pPr>
            <a:r>
              <a:rPr lang="en-US" sz="1600" b="1" u="sng" dirty="0"/>
              <a:t>Victory</a:t>
            </a:r>
            <a:r>
              <a:rPr lang="en-US" sz="1600" dirty="0"/>
              <a:t>: The villain is defeated by the hero</a:t>
            </a:r>
          </a:p>
          <a:p>
            <a:pPr>
              <a:buFont typeface="+mj-lt"/>
              <a:buAutoNum type="arabicPeriod"/>
            </a:pPr>
            <a:r>
              <a:rPr lang="en-US" sz="1600" b="1" u="sng" dirty="0"/>
              <a:t>Liquidation</a:t>
            </a:r>
            <a:r>
              <a:rPr lang="en-US" sz="1600" dirty="0"/>
              <a:t>: Earlier misfortunes are resolved</a:t>
            </a:r>
          </a:p>
          <a:p>
            <a:pPr>
              <a:buFont typeface="+mj-lt"/>
              <a:buAutoNum type="arabicPeriod"/>
            </a:pPr>
            <a:r>
              <a:rPr lang="en-US" sz="1600" b="1" u="sng" dirty="0"/>
              <a:t>Return</a:t>
            </a:r>
            <a:r>
              <a:rPr lang="en-US" sz="1600" dirty="0"/>
              <a:t>: The hero travels back home</a:t>
            </a:r>
          </a:p>
          <a:p>
            <a:pPr>
              <a:buFont typeface="+mj-lt"/>
              <a:buAutoNum type="arabicPeriod"/>
            </a:pPr>
            <a:r>
              <a:rPr lang="en-US" sz="1600" b="1" u="sng" dirty="0"/>
              <a:t>Pursuit</a:t>
            </a:r>
            <a:r>
              <a:rPr lang="en-US" sz="1600" dirty="0"/>
              <a:t>: The hero is pursued by an adversary</a:t>
            </a:r>
          </a:p>
          <a:p>
            <a:pPr>
              <a:buFont typeface="+mj-lt"/>
              <a:buAutoNum type="arabicPeriod"/>
            </a:pPr>
            <a:r>
              <a:rPr lang="en-US" sz="1600" b="1" u="sng" dirty="0"/>
              <a:t>Rescue</a:t>
            </a:r>
            <a:r>
              <a:rPr lang="en-US" sz="1600" dirty="0"/>
              <a:t>: The hero is saved from a chase</a:t>
            </a:r>
          </a:p>
          <a:p>
            <a:pPr>
              <a:buFont typeface="+mj-lt"/>
              <a:buAutoNum type="arabicPeriod"/>
            </a:pPr>
            <a:r>
              <a:rPr lang="en-US" sz="1600" b="1" u="sng" dirty="0"/>
              <a:t>Unrecognized arrival</a:t>
            </a:r>
            <a:r>
              <a:rPr lang="en-US" sz="1600" dirty="0"/>
              <a:t>: The hero arrives, is unrecognized</a:t>
            </a:r>
          </a:p>
          <a:p>
            <a:pPr>
              <a:buFont typeface="+mj-lt"/>
              <a:buAutoNum type="arabicPeriod"/>
            </a:pPr>
            <a:r>
              <a:rPr lang="en-US" sz="1600" dirty="0"/>
              <a:t>…</a:t>
            </a:r>
          </a:p>
        </p:txBody>
      </p:sp>
      <p:sp>
        <p:nvSpPr>
          <p:cNvPr id="4" name="Slide Number Placeholder 3">
            <a:extLst>
              <a:ext uri="{FF2B5EF4-FFF2-40B4-BE49-F238E27FC236}">
                <a16:creationId xmlns:a16="http://schemas.microsoft.com/office/drawing/2014/main" id="{24818A92-3451-44D8-9F6A-D1D1751235D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Rectangle 4">
            <a:extLst>
              <a:ext uri="{FF2B5EF4-FFF2-40B4-BE49-F238E27FC236}">
                <a16:creationId xmlns:a16="http://schemas.microsoft.com/office/drawing/2014/main" id="{79E1F96E-D6A6-46C1-AA72-111A5E7A33DC}"/>
              </a:ext>
            </a:extLst>
          </p:cNvPr>
          <p:cNvSpPr/>
          <p:nvPr/>
        </p:nvSpPr>
        <p:spPr>
          <a:xfrm>
            <a:off x="6096000" y="1205037"/>
            <a:ext cx="6096000" cy="215444"/>
          </a:xfrm>
          <a:prstGeom prst="rect">
            <a:avLst/>
          </a:prstGeom>
        </p:spPr>
        <p:txBody>
          <a:bodyPr>
            <a:spAutoFit/>
          </a:bodyPr>
          <a:lstStyle/>
          <a:p>
            <a:pPr algn="r"/>
            <a:r>
              <a:rPr lang="en-US" sz="800" dirty="0"/>
              <a:t>Adapted from: </a:t>
            </a:r>
            <a:r>
              <a:rPr lang="en-US" sz="800" i="1" dirty="0"/>
              <a:t>Vladimir Propp </a:t>
            </a:r>
            <a:r>
              <a:rPr lang="en-US" sz="800" dirty="0"/>
              <a:t>via Wikipedia</a:t>
            </a:r>
          </a:p>
        </p:txBody>
      </p:sp>
    </p:spTree>
    <p:extLst>
      <p:ext uri="{BB962C8B-B14F-4D97-AF65-F5344CB8AC3E}">
        <p14:creationId xmlns:p14="http://schemas.microsoft.com/office/powerpoint/2010/main" val="63478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D3A2-38BF-4445-B47F-70571A32FA5B}"/>
              </a:ext>
            </a:extLst>
          </p:cNvPr>
          <p:cNvSpPr>
            <a:spLocks noGrp="1"/>
          </p:cNvSpPr>
          <p:nvPr>
            <p:ph type="title"/>
          </p:nvPr>
        </p:nvSpPr>
        <p:spPr/>
        <p:txBody>
          <a:bodyPr/>
          <a:lstStyle/>
          <a:p>
            <a:r>
              <a:rPr lang="en-US" dirty="0" err="1"/>
              <a:t>Polti’s</a:t>
            </a:r>
            <a:r>
              <a:rPr lang="en-US" dirty="0"/>
              <a:t> 36 dramatic situations</a:t>
            </a:r>
          </a:p>
        </p:txBody>
      </p:sp>
      <p:sp>
        <p:nvSpPr>
          <p:cNvPr id="3" name="Content Placeholder 2">
            <a:extLst>
              <a:ext uri="{FF2B5EF4-FFF2-40B4-BE49-F238E27FC236}">
                <a16:creationId xmlns:a16="http://schemas.microsoft.com/office/drawing/2014/main" id="{70E766D7-EB19-4D5A-A424-20237336B70E}"/>
              </a:ext>
            </a:extLst>
          </p:cNvPr>
          <p:cNvSpPr>
            <a:spLocks noGrp="1"/>
          </p:cNvSpPr>
          <p:nvPr>
            <p:ph idx="1"/>
          </p:nvPr>
        </p:nvSpPr>
        <p:spPr/>
        <p:txBody>
          <a:bodyPr numCol="2">
            <a:normAutofit/>
          </a:bodyPr>
          <a:lstStyle/>
          <a:p>
            <a:pPr>
              <a:buFont typeface="+mj-lt"/>
              <a:buAutoNum type="arabicPeriod"/>
            </a:pPr>
            <a:r>
              <a:rPr lang="en-US" sz="1600" b="1" u="sng" dirty="0"/>
              <a:t>Supplication</a:t>
            </a:r>
            <a:r>
              <a:rPr lang="en-US" sz="1600" dirty="0"/>
              <a:t>: supplicant appeals to authority for deliverance from the persecutor</a:t>
            </a:r>
          </a:p>
          <a:p>
            <a:pPr>
              <a:buFont typeface="+mj-lt"/>
              <a:buAutoNum type="arabicPeriod"/>
            </a:pPr>
            <a:r>
              <a:rPr lang="en-US" sz="1600" b="1" u="sng" dirty="0"/>
              <a:t>Deliverance</a:t>
            </a:r>
            <a:r>
              <a:rPr lang="en-US" sz="1600" dirty="0"/>
              <a:t>: An unfortunate has caused a conflict, the </a:t>
            </a:r>
            <a:r>
              <a:rPr lang="en-US" sz="1600" dirty="0" err="1"/>
              <a:t>threatener</a:t>
            </a:r>
            <a:r>
              <a:rPr lang="en-US" sz="1600" dirty="0"/>
              <a:t> will carry out justice, the rescuer intervenes</a:t>
            </a:r>
          </a:p>
          <a:p>
            <a:pPr>
              <a:buFont typeface="+mj-lt"/>
              <a:buAutoNum type="arabicPeriod"/>
            </a:pPr>
            <a:r>
              <a:rPr lang="en-US" sz="1600" b="1" u="sng" dirty="0"/>
              <a:t>Vengeance</a:t>
            </a:r>
            <a:r>
              <a:rPr lang="en-US" sz="1600" i="1" dirty="0"/>
              <a:t>: </a:t>
            </a:r>
            <a:r>
              <a:rPr lang="en-US" sz="1600" dirty="0"/>
              <a:t>A criminal escapes justice, but avenger appears to punish the criminal</a:t>
            </a:r>
          </a:p>
          <a:p>
            <a:pPr>
              <a:buFont typeface="+mj-lt"/>
              <a:buAutoNum type="arabicPeriod"/>
            </a:pPr>
            <a:r>
              <a:rPr lang="en-US" sz="1600" b="1" u="sng" dirty="0"/>
              <a:t>Kin against kin</a:t>
            </a:r>
            <a:r>
              <a:rPr lang="en-US" sz="1600" dirty="0"/>
              <a:t>: A victim’s loyalties are split as conflict rages between guilty kinsman and avenging kinsman </a:t>
            </a:r>
          </a:p>
          <a:p>
            <a:pPr>
              <a:buFont typeface="+mj-lt"/>
              <a:buAutoNum type="arabicPeriod"/>
            </a:pPr>
            <a:r>
              <a:rPr lang="en-US" sz="1600" b="1" u="sng" dirty="0"/>
              <a:t>Pursuit</a:t>
            </a:r>
            <a:r>
              <a:rPr lang="en-US" sz="1600" dirty="0"/>
              <a:t>: A fugitive flees punishment from a misunderstanding</a:t>
            </a:r>
          </a:p>
          <a:p>
            <a:pPr>
              <a:buFont typeface="+mj-lt"/>
              <a:buAutoNum type="arabicPeriod"/>
            </a:pPr>
            <a:r>
              <a:rPr lang="en-US" sz="1600" b="1" u="sng" dirty="0"/>
              <a:t>Disaster</a:t>
            </a:r>
            <a:r>
              <a:rPr lang="en-US" sz="1600" dirty="0"/>
              <a:t>: A vanquished power falls from their place after defeat by a victorious enemy</a:t>
            </a:r>
          </a:p>
          <a:p>
            <a:pPr>
              <a:buFont typeface="+mj-lt"/>
              <a:buAutoNum type="arabicPeriod"/>
            </a:pPr>
            <a:r>
              <a:rPr lang="en-US" sz="1600" b="1" u="sng" dirty="0"/>
              <a:t>Misfortune</a:t>
            </a:r>
            <a:r>
              <a:rPr lang="en-US" sz="1600" dirty="0"/>
              <a:t>: An unfortunate suffers from misfortune at the hands of the master</a:t>
            </a:r>
          </a:p>
          <a:p>
            <a:pPr>
              <a:buFont typeface="+mj-lt"/>
              <a:buAutoNum type="arabicPeriod"/>
            </a:pPr>
            <a:r>
              <a:rPr lang="en-US" sz="1600" b="1" u="sng" dirty="0"/>
              <a:t>Revolt</a:t>
            </a:r>
            <a:r>
              <a:rPr lang="en-US" sz="1600" dirty="0"/>
              <a:t>: A conspirator plots against a cruel tyrant.</a:t>
            </a:r>
          </a:p>
          <a:p>
            <a:pPr>
              <a:buFont typeface="+mj-lt"/>
              <a:buAutoNum type="arabicPeriod"/>
            </a:pPr>
            <a:r>
              <a:rPr lang="en-US" sz="1600" b="1" u="sng" dirty="0"/>
              <a:t>Daring</a:t>
            </a:r>
            <a:r>
              <a:rPr lang="en-US" sz="1600" dirty="0"/>
              <a:t>: A leader takes an object from an adversary</a:t>
            </a:r>
          </a:p>
          <a:p>
            <a:pPr>
              <a:buFont typeface="+mj-lt"/>
              <a:buAutoNum type="arabicPeriod"/>
            </a:pPr>
            <a:r>
              <a:rPr lang="en-US" sz="1600" b="1" u="sng" dirty="0"/>
              <a:t>Abduction</a:t>
            </a:r>
            <a:r>
              <a:rPr lang="en-US" sz="1600" dirty="0"/>
              <a:t>: Abductor takes abducted from guardian</a:t>
            </a:r>
          </a:p>
          <a:p>
            <a:pPr>
              <a:buFont typeface="+mj-lt"/>
              <a:buAutoNum type="arabicPeriod"/>
            </a:pPr>
            <a:r>
              <a:rPr lang="en-US" sz="1600" b="1" u="sng" dirty="0"/>
              <a:t>Enigma</a:t>
            </a:r>
            <a:r>
              <a:rPr lang="en-US" sz="1600" dirty="0"/>
              <a:t>: An interrogator poses a problem that enables the seeker to achieve their goals</a:t>
            </a:r>
          </a:p>
          <a:p>
            <a:pPr>
              <a:buFont typeface="+mj-lt"/>
              <a:buAutoNum type="arabicPeriod"/>
            </a:pPr>
            <a:r>
              <a:rPr lang="en-US" sz="1600" b="1" u="sng" dirty="0"/>
              <a:t>Obtaining</a:t>
            </a:r>
            <a:r>
              <a:rPr lang="en-US" sz="1600" dirty="0"/>
              <a:t>: Adversary refuses to give solicitor an object</a:t>
            </a:r>
          </a:p>
          <a:p>
            <a:pPr>
              <a:buFont typeface="+mj-lt"/>
              <a:buAutoNum type="arabicPeriod"/>
            </a:pPr>
            <a:r>
              <a:rPr lang="en-US" sz="1600" b="1" u="sng" dirty="0"/>
              <a:t>Enmity of kin</a:t>
            </a:r>
            <a:r>
              <a:rPr lang="en-US" sz="1600" dirty="0"/>
              <a:t>: Malevolent kinsmen conspire together</a:t>
            </a:r>
          </a:p>
          <a:p>
            <a:pPr>
              <a:buFont typeface="+mj-lt"/>
              <a:buAutoNum type="arabicPeriod"/>
            </a:pPr>
            <a:r>
              <a:rPr lang="en-US" sz="1600" b="1" u="sng" dirty="0"/>
              <a:t>Rivalry of kin</a:t>
            </a:r>
            <a:r>
              <a:rPr lang="en-US" sz="1600" dirty="0"/>
              <a:t>: The object of rivalry chooses preferred kinsman over rejected kinsman</a:t>
            </a:r>
          </a:p>
          <a:p>
            <a:pPr>
              <a:buFont typeface="+mj-lt"/>
              <a:buAutoNum type="arabicPeriod"/>
            </a:pPr>
            <a:r>
              <a:rPr lang="en-US" sz="1600" b="1" u="sng" dirty="0"/>
              <a:t>Murderous adultery</a:t>
            </a:r>
            <a:r>
              <a:rPr lang="en-US" sz="1600" dirty="0"/>
              <a:t>: Two adulterers conspire to kill betrayed spouse</a:t>
            </a:r>
          </a:p>
          <a:p>
            <a:pPr>
              <a:buFont typeface="+mj-lt"/>
              <a:buAutoNum type="arabicPeriod"/>
            </a:pPr>
            <a:r>
              <a:rPr lang="en-US" sz="1600" b="1" u="sng" dirty="0"/>
              <a:t>Madness</a:t>
            </a:r>
            <a:r>
              <a:rPr lang="en-US" sz="1600" dirty="0"/>
              <a:t>: A madman’s insanity harms the victim</a:t>
            </a:r>
            <a:endParaRPr lang="en-US" sz="1600" b="1" u="sng" dirty="0"/>
          </a:p>
        </p:txBody>
      </p:sp>
      <p:sp>
        <p:nvSpPr>
          <p:cNvPr id="4" name="Slide Number Placeholder 3">
            <a:extLst>
              <a:ext uri="{FF2B5EF4-FFF2-40B4-BE49-F238E27FC236}">
                <a16:creationId xmlns:a16="http://schemas.microsoft.com/office/drawing/2014/main" id="{24A92594-BF8C-4C2D-928F-ED9E0401CD1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4">
            <a:extLst>
              <a:ext uri="{FF2B5EF4-FFF2-40B4-BE49-F238E27FC236}">
                <a16:creationId xmlns:a16="http://schemas.microsoft.com/office/drawing/2014/main" id="{ED3F9407-8179-4095-B47D-89CE55528609}"/>
              </a:ext>
            </a:extLst>
          </p:cNvPr>
          <p:cNvSpPr/>
          <p:nvPr/>
        </p:nvSpPr>
        <p:spPr>
          <a:xfrm>
            <a:off x="6096000" y="1205037"/>
            <a:ext cx="6096000" cy="215444"/>
          </a:xfrm>
          <a:prstGeom prst="rect">
            <a:avLst/>
          </a:prstGeom>
        </p:spPr>
        <p:txBody>
          <a:bodyPr>
            <a:spAutoFit/>
          </a:bodyPr>
          <a:lstStyle/>
          <a:p>
            <a:pPr algn="r"/>
            <a:r>
              <a:rPr lang="en-US" sz="800" dirty="0"/>
              <a:t>Adapted from: </a:t>
            </a:r>
            <a:r>
              <a:rPr lang="en-US" sz="800" i="1" dirty="0"/>
              <a:t>The Thirty-Six Dramatic Situations </a:t>
            </a:r>
            <a:r>
              <a:rPr lang="en-US" sz="800" dirty="0"/>
              <a:t>via Wikipedia</a:t>
            </a:r>
          </a:p>
        </p:txBody>
      </p:sp>
    </p:spTree>
    <p:extLst>
      <p:ext uri="{BB962C8B-B14F-4D97-AF65-F5344CB8AC3E}">
        <p14:creationId xmlns:p14="http://schemas.microsoft.com/office/powerpoint/2010/main" val="1578489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2461</TotalTime>
  <Words>2636</Words>
  <Application>Microsoft Macintosh PowerPoint</Application>
  <PresentationFormat>Widescreen</PresentationFormat>
  <Paragraphs>269</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Corbel</vt:lpstr>
      <vt:lpstr>Courier</vt:lpstr>
      <vt:lpstr>Wingdings 2</vt:lpstr>
      <vt:lpstr>Quotable</vt:lpstr>
      <vt:lpstr>Class 30: Storytelling Monday, April 1</vt:lpstr>
      <vt:lpstr>Agenda</vt:lpstr>
      <vt:lpstr>Recap</vt:lpstr>
      <vt:lpstr>Upcoming events</vt:lpstr>
      <vt:lpstr>Module Assignment 06</vt:lpstr>
      <vt:lpstr>Readings this week</vt:lpstr>
      <vt:lpstr>Narratology</vt:lpstr>
      <vt:lpstr>Vladimir Propp’s 31 functions</vt:lpstr>
      <vt:lpstr>Polti’s 36 dramatic situations</vt:lpstr>
      <vt:lpstr>Polti’s 36 dramatic situations (continued)</vt:lpstr>
      <vt:lpstr>Campbell’s other mythological frameworks</vt:lpstr>
      <vt:lpstr>Campbell’s  seventeen stages</vt:lpstr>
      <vt:lpstr>Vogler’s 12 stages of a Hero’s journey</vt:lpstr>
      <vt:lpstr>Vogler’s 12 stages in Star Wars: A New Hope</vt:lpstr>
      <vt:lpstr>Vogler’s character archetypes (similar to Propp)</vt:lpstr>
      <vt:lpstr>Structures for business storytelling</vt:lpstr>
      <vt:lpstr>Structures for business storytelling</vt:lpstr>
      <vt:lpstr>Final project</vt:lpstr>
      <vt:lpstr>Final project: Data-driven op-ed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109</cp:revision>
  <dcterms:created xsi:type="dcterms:W3CDTF">2016-08-24T14:48:58Z</dcterms:created>
  <dcterms:modified xsi:type="dcterms:W3CDTF">2019-04-01T16:51:45Z</dcterms:modified>
</cp:coreProperties>
</file>