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3"/>
  </p:notesMasterIdLst>
  <p:sldIdLst>
    <p:sldId id="256" r:id="rId2"/>
    <p:sldId id="314" r:id="rId3"/>
    <p:sldId id="315" r:id="rId4"/>
    <p:sldId id="316" r:id="rId5"/>
    <p:sldId id="271" r:id="rId6"/>
    <p:sldId id="272" r:id="rId7"/>
    <p:sldId id="277" r:id="rId8"/>
    <p:sldId id="284" r:id="rId9"/>
    <p:sldId id="275" r:id="rId10"/>
    <p:sldId id="276" r:id="rId11"/>
    <p:sldId id="279" r:id="rId12"/>
    <p:sldId id="280" r:id="rId13"/>
    <p:sldId id="281" r:id="rId14"/>
    <p:sldId id="282" r:id="rId15"/>
    <p:sldId id="293" r:id="rId16"/>
    <p:sldId id="299" r:id="rId17"/>
    <p:sldId id="298" r:id="rId18"/>
    <p:sldId id="301" r:id="rId19"/>
    <p:sldId id="300" r:id="rId20"/>
    <p:sldId id="294"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5"/>
    <p:restoredTop sz="81088" autoAdjust="0"/>
  </p:normalViewPr>
  <p:slideViewPr>
    <p:cSldViewPr snapToGrid="0" snapToObjects="1">
      <p:cViewPr varScale="1">
        <p:scale>
          <a:sx n="102" d="100"/>
          <a:sy n="102" d="100"/>
        </p:scale>
        <p:origin x="18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4/3/19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3591CE-20BA-CB4C-B298-E658AA182758}" type="slidenum">
              <a:rPr lang="en-US" smtClean="0"/>
              <a:t>16</a:t>
            </a:fld>
            <a:endParaRPr lang="en-US"/>
          </a:p>
        </p:txBody>
      </p:sp>
    </p:spTree>
    <p:extLst>
      <p:ext uri="{BB962C8B-B14F-4D97-AF65-F5344CB8AC3E}">
        <p14:creationId xmlns:p14="http://schemas.microsoft.com/office/powerpoint/2010/main" val="212928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4/3/19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4/3/19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4/3/19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4/3/19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4/3/19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4/3/19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4/3/19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4/3/19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4/3/19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guessthecorrelation.com/" TargetMode="External"/><Relationship Id="rId2" Type="http://schemas.openxmlformats.org/officeDocument/2006/relationships/hyperlink" Target="http://tylervigen.com/page?page=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31: Correlation, causality, and counter-</a:t>
            </a:r>
            <a:r>
              <a:rPr lang="en-US" dirty="0" err="1">
                <a:solidFill>
                  <a:schemeClr val="tx1"/>
                </a:solidFill>
              </a:rPr>
              <a:t>factuals</a:t>
            </a:r>
            <a:br>
              <a:rPr lang="en-US" dirty="0">
                <a:solidFill>
                  <a:schemeClr val="tx1"/>
                </a:solidFill>
              </a:rPr>
            </a:br>
            <a:r>
              <a:rPr lang="en-US" sz="2800" dirty="0">
                <a:solidFill>
                  <a:schemeClr val="tx1"/>
                </a:solidFill>
              </a:rPr>
              <a:t>Wednesday, April 3</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Representations of Data</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A161-9A16-4C0D-9D71-51CF57A79A71}"/>
              </a:ext>
            </a:extLst>
          </p:cNvPr>
          <p:cNvSpPr>
            <a:spLocks noGrp="1"/>
          </p:cNvSpPr>
          <p:nvPr>
            <p:ph type="title"/>
          </p:nvPr>
        </p:nvSpPr>
        <p:spPr/>
        <p:txBody>
          <a:bodyPr/>
          <a:lstStyle/>
          <a:p>
            <a:r>
              <a:rPr lang="en-US" dirty="0"/>
              <a:t>Internal validity</a:t>
            </a:r>
          </a:p>
        </p:txBody>
      </p:sp>
      <p:sp>
        <p:nvSpPr>
          <p:cNvPr id="3" name="Content Placeholder 2">
            <a:extLst>
              <a:ext uri="{FF2B5EF4-FFF2-40B4-BE49-F238E27FC236}">
                <a16:creationId xmlns:a16="http://schemas.microsoft.com/office/drawing/2014/main" id="{D3F2BD8E-AFDA-42CF-8EC8-C5AEA3B44A55}"/>
              </a:ext>
            </a:extLst>
          </p:cNvPr>
          <p:cNvSpPr>
            <a:spLocks noGrp="1"/>
          </p:cNvSpPr>
          <p:nvPr>
            <p:ph idx="1"/>
          </p:nvPr>
        </p:nvSpPr>
        <p:spPr>
          <a:xfrm>
            <a:off x="818711" y="1420481"/>
            <a:ext cx="10666467" cy="4572000"/>
          </a:xfrm>
        </p:spPr>
        <p:txBody>
          <a:bodyPr/>
          <a:lstStyle/>
          <a:p>
            <a:r>
              <a:rPr lang="en-US" dirty="0"/>
              <a:t>There are many factors outside of a researcher’s control that can change behavior </a:t>
            </a:r>
            <a:r>
              <a:rPr lang="en-US" dirty="0">
                <a:sym typeface="Wingdings" panose="05000000000000000000" pitchFamily="2" charset="2"/>
              </a:rPr>
              <a:t> how to rule them out?</a:t>
            </a:r>
          </a:p>
          <a:p>
            <a:r>
              <a:rPr lang="en-US" dirty="0">
                <a:sym typeface="Wingdings" panose="05000000000000000000" pitchFamily="2" charset="2"/>
              </a:rPr>
              <a:t>Causal requirements</a:t>
            </a:r>
          </a:p>
          <a:p>
            <a:pPr lvl="1"/>
            <a:r>
              <a:rPr lang="en-US" i="1" dirty="0">
                <a:sym typeface="Wingdings" panose="05000000000000000000" pitchFamily="2" charset="2"/>
              </a:rPr>
              <a:t>Temporal precedence</a:t>
            </a:r>
            <a:r>
              <a:rPr lang="en-US" dirty="0">
                <a:sym typeface="Wingdings" panose="05000000000000000000" pitchFamily="2" charset="2"/>
              </a:rPr>
              <a:t>: cause has to happen before effect</a:t>
            </a:r>
          </a:p>
          <a:p>
            <a:pPr lvl="1"/>
            <a:r>
              <a:rPr lang="en-US" i="1" dirty="0">
                <a:sym typeface="Wingdings" panose="05000000000000000000" pitchFamily="2" charset="2"/>
              </a:rPr>
              <a:t>Covariation</a:t>
            </a:r>
            <a:r>
              <a:rPr lang="en-US" dirty="0">
                <a:sym typeface="Wingdings" panose="05000000000000000000" pitchFamily="2" charset="2"/>
              </a:rPr>
              <a:t>: if more treatment, then more outcome; if less treatment, then less outcome</a:t>
            </a:r>
          </a:p>
          <a:p>
            <a:pPr lvl="1"/>
            <a:r>
              <a:rPr lang="en-US" i="1" dirty="0">
                <a:sym typeface="Wingdings" panose="05000000000000000000" pitchFamily="2" charset="2"/>
              </a:rPr>
              <a:t>Alternative explanations:</a:t>
            </a:r>
            <a:r>
              <a:rPr lang="en-US" dirty="0">
                <a:sym typeface="Wingdings" panose="05000000000000000000" pitchFamily="2" charset="2"/>
              </a:rPr>
              <a:t> single group threats, multiple group threats, and social interaction threats</a:t>
            </a:r>
          </a:p>
          <a:p>
            <a:pPr lvl="1"/>
            <a:endParaRPr lang="en-US" dirty="0">
              <a:sym typeface="Wingdings" panose="05000000000000000000" pitchFamily="2" charset="2"/>
            </a:endParaRPr>
          </a:p>
          <a:p>
            <a:r>
              <a:rPr lang="en-US" dirty="0">
                <a:sym typeface="Wingdings" panose="05000000000000000000" pitchFamily="2" charset="2"/>
              </a:rPr>
              <a:t>Experimental design and causal inference methods</a:t>
            </a:r>
          </a:p>
          <a:p>
            <a:pPr lvl="1"/>
            <a:r>
              <a:rPr lang="en-US" dirty="0">
                <a:sym typeface="Wingdings" panose="05000000000000000000" pitchFamily="2" charset="2"/>
              </a:rPr>
              <a:t>Blocked, factorial, etc.</a:t>
            </a:r>
          </a:p>
          <a:p>
            <a:pPr lvl="1"/>
            <a:r>
              <a:rPr lang="en-US" dirty="0">
                <a:sym typeface="Wingdings" panose="05000000000000000000" pitchFamily="2" charset="2"/>
              </a:rPr>
              <a:t>Matching, differencing, discontinuities, instrumental variables, </a:t>
            </a:r>
            <a:r>
              <a:rPr lang="en-US" i="1" dirty="0">
                <a:sym typeface="Wingdings" panose="05000000000000000000" pitchFamily="2" charset="2"/>
              </a:rPr>
              <a:t>etc</a:t>
            </a:r>
            <a:r>
              <a:rPr lang="en-US" dirty="0">
                <a:sym typeface="Wingdings" panose="05000000000000000000" pitchFamily="2" charset="2"/>
              </a:rPr>
              <a:t>.</a:t>
            </a:r>
          </a:p>
          <a:p>
            <a:endParaRPr lang="en-US" dirty="0">
              <a:sym typeface="Wingdings" panose="05000000000000000000" pitchFamily="2" charset="2"/>
            </a:endParaRPr>
          </a:p>
          <a:p>
            <a:r>
              <a:rPr lang="en-US" dirty="0"/>
              <a:t>Example: Cannabis sales predict snowfall in the winter.</a:t>
            </a:r>
          </a:p>
        </p:txBody>
      </p:sp>
      <p:sp>
        <p:nvSpPr>
          <p:cNvPr id="4" name="Slide Number Placeholder 3">
            <a:extLst>
              <a:ext uri="{FF2B5EF4-FFF2-40B4-BE49-F238E27FC236}">
                <a16:creationId xmlns:a16="http://schemas.microsoft.com/office/drawing/2014/main" id="{FD6FBD29-4AEC-444C-8501-56C0650696A3}"/>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4">
            <a:extLst>
              <a:ext uri="{FF2B5EF4-FFF2-40B4-BE49-F238E27FC236}">
                <a16:creationId xmlns:a16="http://schemas.microsoft.com/office/drawing/2014/main" id="{45482A57-3D73-48AB-862D-7623A133F16A}"/>
              </a:ext>
            </a:extLst>
          </p:cNvPr>
          <p:cNvSpPr/>
          <p:nvPr/>
        </p:nvSpPr>
        <p:spPr>
          <a:xfrm>
            <a:off x="9599624" y="961814"/>
            <a:ext cx="2592376" cy="215444"/>
          </a:xfrm>
          <a:prstGeom prst="rect">
            <a:avLst/>
          </a:prstGeom>
        </p:spPr>
        <p:txBody>
          <a:bodyPr wrap="none">
            <a:spAutoFit/>
          </a:bodyPr>
          <a:lstStyle/>
          <a:p>
            <a:pPr algn="r"/>
            <a:r>
              <a:rPr lang="en-US" sz="800" dirty="0"/>
              <a:t>https://www.socialresearchmethods.net/kb/causeeff.php</a:t>
            </a:r>
          </a:p>
        </p:txBody>
      </p:sp>
    </p:spTree>
    <p:extLst>
      <p:ext uri="{BB962C8B-B14F-4D97-AF65-F5344CB8AC3E}">
        <p14:creationId xmlns:p14="http://schemas.microsoft.com/office/powerpoint/2010/main" val="45888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0E81-B57C-436F-BB75-CB217E32D7AA}"/>
              </a:ext>
            </a:extLst>
          </p:cNvPr>
          <p:cNvSpPr>
            <a:spLocks noGrp="1"/>
          </p:cNvSpPr>
          <p:nvPr>
            <p:ph type="title"/>
          </p:nvPr>
        </p:nvSpPr>
        <p:spPr/>
        <p:txBody>
          <a:bodyPr/>
          <a:lstStyle/>
          <a:p>
            <a:r>
              <a:rPr lang="en-US" dirty="0"/>
              <a:t>Hill (1965) Association or Causation?</a:t>
            </a:r>
          </a:p>
        </p:txBody>
      </p:sp>
      <p:sp>
        <p:nvSpPr>
          <p:cNvPr id="3" name="Content Placeholder 2">
            <a:extLst>
              <a:ext uri="{FF2B5EF4-FFF2-40B4-BE49-F238E27FC236}">
                <a16:creationId xmlns:a16="http://schemas.microsoft.com/office/drawing/2014/main" id="{34F52577-74E6-45AB-8360-DF4553545FDA}"/>
              </a:ext>
            </a:extLst>
          </p:cNvPr>
          <p:cNvSpPr>
            <a:spLocks noGrp="1"/>
          </p:cNvSpPr>
          <p:nvPr>
            <p:ph idx="1"/>
          </p:nvPr>
        </p:nvSpPr>
        <p:spPr/>
        <p:txBody>
          <a:bodyPr/>
          <a:lstStyle/>
          <a:p>
            <a:pPr>
              <a:buFont typeface="+mj-lt"/>
              <a:buAutoNum type="arabicPeriod"/>
            </a:pPr>
            <a:r>
              <a:rPr lang="en-US" u="sng" dirty="0"/>
              <a:t>Strength</a:t>
            </a:r>
            <a:r>
              <a:rPr lang="en-US" dirty="0"/>
              <a:t>: How big is effect you are measuring? (Large effects imply causality, but small effects also can)</a:t>
            </a:r>
          </a:p>
          <a:p>
            <a:pPr>
              <a:buFont typeface="+mj-lt"/>
              <a:buAutoNum type="arabicPeriod"/>
            </a:pPr>
            <a:r>
              <a:rPr lang="en-US" u="sng" dirty="0"/>
              <a:t>Consistency</a:t>
            </a:r>
            <a:r>
              <a:rPr lang="en-US" dirty="0"/>
              <a:t>: Can the effect be replicated? (Causal effects should be reproducible)</a:t>
            </a:r>
          </a:p>
          <a:p>
            <a:pPr>
              <a:buFont typeface="+mj-lt"/>
              <a:buAutoNum type="arabicPeriod"/>
            </a:pPr>
            <a:r>
              <a:rPr lang="en-US" u="sng" dirty="0"/>
              <a:t>Specificity</a:t>
            </a:r>
            <a:r>
              <a:rPr lang="en-US" dirty="0"/>
              <a:t>: Can association be pinpointed? (No other mechanisms should plausibly explain)</a:t>
            </a:r>
          </a:p>
          <a:p>
            <a:pPr>
              <a:buFont typeface="+mj-lt"/>
              <a:buAutoNum type="arabicPeriod"/>
            </a:pPr>
            <a:r>
              <a:rPr lang="en-US" u="sng" dirty="0"/>
              <a:t>Temporality</a:t>
            </a:r>
            <a:r>
              <a:rPr lang="en-US" dirty="0"/>
              <a:t>: Do the causes come before effects? (No time traveling)</a:t>
            </a:r>
          </a:p>
          <a:p>
            <a:pPr>
              <a:buFont typeface="+mj-lt"/>
              <a:buAutoNum type="arabicPeriod"/>
            </a:pPr>
            <a:r>
              <a:rPr lang="en-US" u="sng" dirty="0"/>
              <a:t>Gradient</a:t>
            </a:r>
            <a:r>
              <a:rPr lang="en-US" dirty="0"/>
              <a:t>: Do stronger/weaker treatments cause greater/lesser effects? (Same as covariation)</a:t>
            </a:r>
          </a:p>
          <a:p>
            <a:pPr>
              <a:buFont typeface="+mj-lt"/>
              <a:buAutoNum type="arabicPeriod"/>
            </a:pPr>
            <a:r>
              <a:rPr lang="en-US" u="sng" dirty="0"/>
              <a:t>Plausibility</a:t>
            </a:r>
            <a:r>
              <a:rPr lang="en-US" dirty="0"/>
              <a:t>: Does the causal mechanism itself make sense? (How could Cage films cause drowning?)</a:t>
            </a:r>
          </a:p>
          <a:p>
            <a:pPr>
              <a:buFont typeface="+mj-lt"/>
              <a:buAutoNum type="arabicPeriod"/>
            </a:pPr>
            <a:r>
              <a:rPr lang="en-US" u="sng" dirty="0"/>
              <a:t>Coherence</a:t>
            </a:r>
            <a:r>
              <a:rPr lang="en-US" dirty="0"/>
              <a:t>: Is the causal mechanism compatible with other evidence?</a:t>
            </a:r>
          </a:p>
          <a:p>
            <a:pPr>
              <a:buFont typeface="+mj-lt"/>
              <a:buAutoNum type="arabicPeriod"/>
            </a:pPr>
            <a:r>
              <a:rPr lang="en-US" u="sng" dirty="0"/>
              <a:t>Experiment</a:t>
            </a:r>
            <a:r>
              <a:rPr lang="en-US" dirty="0"/>
              <a:t>: Can experiments reproduce the effect?</a:t>
            </a:r>
          </a:p>
          <a:p>
            <a:pPr>
              <a:buFont typeface="+mj-lt"/>
              <a:buAutoNum type="arabicPeriod"/>
            </a:pPr>
            <a:r>
              <a:rPr lang="en-US" u="sng" dirty="0"/>
              <a:t>Analogy</a:t>
            </a:r>
            <a:r>
              <a:rPr lang="en-US" dirty="0"/>
              <a:t>: Is the causal mechanism similar to other established mechanisms?</a:t>
            </a:r>
            <a:endParaRPr lang="en-US" u="sng" dirty="0"/>
          </a:p>
        </p:txBody>
      </p:sp>
      <p:sp>
        <p:nvSpPr>
          <p:cNvPr id="4" name="Slide Number Placeholder 3">
            <a:extLst>
              <a:ext uri="{FF2B5EF4-FFF2-40B4-BE49-F238E27FC236}">
                <a16:creationId xmlns:a16="http://schemas.microsoft.com/office/drawing/2014/main" id="{1280F782-5AF8-4748-9802-4D8628E1B96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Rectangle 4">
            <a:extLst>
              <a:ext uri="{FF2B5EF4-FFF2-40B4-BE49-F238E27FC236}">
                <a16:creationId xmlns:a16="http://schemas.microsoft.com/office/drawing/2014/main" id="{74D42139-F591-434A-90C0-B3584DF7ED41}"/>
              </a:ext>
            </a:extLst>
          </p:cNvPr>
          <p:cNvSpPr/>
          <p:nvPr/>
        </p:nvSpPr>
        <p:spPr>
          <a:xfrm>
            <a:off x="6096000" y="951764"/>
            <a:ext cx="6096000" cy="215444"/>
          </a:xfrm>
          <a:prstGeom prst="rect">
            <a:avLst/>
          </a:prstGeom>
        </p:spPr>
        <p:txBody>
          <a:bodyPr>
            <a:spAutoFit/>
          </a:bodyPr>
          <a:lstStyle/>
          <a:p>
            <a:pPr algn="r"/>
            <a:r>
              <a:rPr lang="en-US" sz="800" dirty="0"/>
              <a:t>http://livefreeordichotomize.com/2016/12/15/hill-for-the-data-scientist-an-xkcd-story/</a:t>
            </a:r>
          </a:p>
        </p:txBody>
      </p:sp>
    </p:spTree>
    <p:extLst>
      <p:ext uri="{BB962C8B-B14F-4D97-AF65-F5344CB8AC3E}">
        <p14:creationId xmlns:p14="http://schemas.microsoft.com/office/powerpoint/2010/main" val="340959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D338-EF82-48F2-B2C2-B56583D96EEF}"/>
              </a:ext>
            </a:extLst>
          </p:cNvPr>
          <p:cNvSpPr>
            <a:spLocks noGrp="1"/>
          </p:cNvSpPr>
          <p:nvPr>
            <p:ph type="title"/>
          </p:nvPr>
        </p:nvSpPr>
        <p:spPr/>
        <p:txBody>
          <a:bodyPr/>
          <a:lstStyle/>
          <a:p>
            <a:r>
              <a:rPr lang="en-US" dirty="0"/>
              <a:t>Threats to internal validity – single group</a:t>
            </a:r>
          </a:p>
        </p:txBody>
      </p:sp>
      <p:sp>
        <p:nvSpPr>
          <p:cNvPr id="3" name="Content Placeholder 2">
            <a:extLst>
              <a:ext uri="{FF2B5EF4-FFF2-40B4-BE49-F238E27FC236}">
                <a16:creationId xmlns:a16="http://schemas.microsoft.com/office/drawing/2014/main" id="{562BA4EE-B402-4E10-A248-94C9857B7424}"/>
              </a:ext>
            </a:extLst>
          </p:cNvPr>
          <p:cNvSpPr>
            <a:spLocks noGrp="1"/>
          </p:cNvSpPr>
          <p:nvPr>
            <p:ph idx="1"/>
          </p:nvPr>
        </p:nvSpPr>
        <p:spPr/>
        <p:txBody>
          <a:bodyPr>
            <a:normAutofit/>
          </a:bodyPr>
          <a:lstStyle/>
          <a:p>
            <a:r>
              <a:rPr lang="en-US" dirty="0"/>
              <a:t>RQ: “Does cannabis legalization reduce opioid overdoses?”</a:t>
            </a:r>
          </a:p>
          <a:p>
            <a:r>
              <a:rPr lang="en-US" dirty="0"/>
              <a:t>Design: Measure per-capita opioid overdoses in before and after 2014 legalization</a:t>
            </a:r>
          </a:p>
          <a:p>
            <a:pPr lvl="1"/>
            <a:endParaRPr lang="en-US" dirty="0"/>
          </a:p>
          <a:p>
            <a:r>
              <a:rPr lang="en-US" b="1" u="sng" dirty="0"/>
              <a:t>History</a:t>
            </a:r>
            <a:r>
              <a:rPr lang="en-US" dirty="0"/>
              <a:t>: Legalization didn’t cause reduction in overdoses, an unrelated 2014 mental health program did</a:t>
            </a:r>
          </a:p>
          <a:p>
            <a:r>
              <a:rPr lang="en-US" b="1" u="sng" dirty="0"/>
              <a:t>Maturation</a:t>
            </a:r>
            <a:r>
              <a:rPr lang="en-US" dirty="0"/>
              <a:t>: Risky behavior goes down as people age, overdoses went down because population got older</a:t>
            </a:r>
          </a:p>
          <a:p>
            <a:r>
              <a:rPr lang="en-US" b="1" u="sng" dirty="0"/>
              <a:t>Testing</a:t>
            </a:r>
            <a:r>
              <a:rPr lang="en-US" dirty="0"/>
              <a:t>: Asking about opioid consumption before 2014 caused people to consume/overdose</a:t>
            </a:r>
          </a:p>
          <a:p>
            <a:r>
              <a:rPr lang="en-US" b="1" u="sng" dirty="0"/>
              <a:t>Instrumentation</a:t>
            </a:r>
            <a:r>
              <a:rPr lang="en-US" dirty="0"/>
              <a:t>: Method for measuring opioid overdoses changed between 2010 and 2018</a:t>
            </a:r>
          </a:p>
          <a:p>
            <a:r>
              <a:rPr lang="en-US" b="1" u="sng" dirty="0"/>
              <a:t>Mortality</a:t>
            </a:r>
            <a:r>
              <a:rPr lang="en-US" dirty="0"/>
              <a:t>: People reporting in 2010 left Colorado before 2014, so measuring different people afterwards</a:t>
            </a:r>
          </a:p>
          <a:p>
            <a:r>
              <a:rPr lang="en-US" b="1" u="sng" dirty="0"/>
              <a:t>Regression</a:t>
            </a:r>
            <a:r>
              <a:rPr lang="en-US" dirty="0"/>
              <a:t>: Opioid overdoses were unusually high around 2010, they could only come down</a:t>
            </a:r>
          </a:p>
        </p:txBody>
      </p:sp>
      <p:sp>
        <p:nvSpPr>
          <p:cNvPr id="4" name="Slide Number Placeholder 3">
            <a:extLst>
              <a:ext uri="{FF2B5EF4-FFF2-40B4-BE49-F238E27FC236}">
                <a16:creationId xmlns:a16="http://schemas.microsoft.com/office/drawing/2014/main" id="{7A806A7A-72BD-4C36-BEEF-6B5866FF2D5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Rectangle 4">
            <a:extLst>
              <a:ext uri="{FF2B5EF4-FFF2-40B4-BE49-F238E27FC236}">
                <a16:creationId xmlns:a16="http://schemas.microsoft.com/office/drawing/2014/main" id="{16B7413A-5758-4340-8CB5-8A32D03127D4}"/>
              </a:ext>
            </a:extLst>
          </p:cNvPr>
          <p:cNvSpPr/>
          <p:nvPr/>
        </p:nvSpPr>
        <p:spPr>
          <a:xfrm>
            <a:off x="9599624" y="961814"/>
            <a:ext cx="2592376" cy="215444"/>
          </a:xfrm>
          <a:prstGeom prst="rect">
            <a:avLst/>
          </a:prstGeom>
        </p:spPr>
        <p:txBody>
          <a:bodyPr wrap="none">
            <a:spAutoFit/>
          </a:bodyPr>
          <a:lstStyle/>
          <a:p>
            <a:pPr algn="r"/>
            <a:r>
              <a:rPr lang="en-US" sz="800" dirty="0"/>
              <a:t>https://www.socialresearchmethods.net/kb/intsing.php</a:t>
            </a:r>
          </a:p>
        </p:txBody>
      </p:sp>
    </p:spTree>
    <p:extLst>
      <p:ext uri="{BB962C8B-B14F-4D97-AF65-F5344CB8AC3E}">
        <p14:creationId xmlns:p14="http://schemas.microsoft.com/office/powerpoint/2010/main" val="373703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AFBC-9CDD-4813-BD2D-CE5B51A7FDC8}"/>
              </a:ext>
            </a:extLst>
          </p:cNvPr>
          <p:cNvSpPr>
            <a:spLocks noGrp="1"/>
          </p:cNvSpPr>
          <p:nvPr>
            <p:ph type="title"/>
          </p:nvPr>
        </p:nvSpPr>
        <p:spPr/>
        <p:txBody>
          <a:bodyPr/>
          <a:lstStyle/>
          <a:p>
            <a:r>
              <a:rPr lang="en-US" dirty="0"/>
              <a:t>Threats to internal validity – multiple group</a:t>
            </a:r>
          </a:p>
        </p:txBody>
      </p:sp>
      <p:sp>
        <p:nvSpPr>
          <p:cNvPr id="3" name="Content Placeholder 2">
            <a:extLst>
              <a:ext uri="{FF2B5EF4-FFF2-40B4-BE49-F238E27FC236}">
                <a16:creationId xmlns:a16="http://schemas.microsoft.com/office/drawing/2014/main" id="{5789BDA0-6F12-4F25-9D53-D4E810AA55E1}"/>
              </a:ext>
            </a:extLst>
          </p:cNvPr>
          <p:cNvSpPr>
            <a:spLocks noGrp="1"/>
          </p:cNvSpPr>
          <p:nvPr>
            <p:ph idx="1"/>
          </p:nvPr>
        </p:nvSpPr>
        <p:spPr/>
        <p:txBody>
          <a:bodyPr>
            <a:normAutofit/>
          </a:bodyPr>
          <a:lstStyle/>
          <a:p>
            <a:r>
              <a:rPr lang="en-US" dirty="0"/>
              <a:t>A similar control group that doesn’t receive treatment is ideal, but has its own challenges:</a:t>
            </a:r>
          </a:p>
          <a:p>
            <a:pPr lvl="1"/>
            <a:r>
              <a:rPr lang="en-US" dirty="0"/>
              <a:t>Treatment and control groups must be comparable </a:t>
            </a:r>
            <a:r>
              <a:rPr lang="en-US" dirty="0">
                <a:sym typeface="Wingdings" panose="05000000000000000000" pitchFamily="2" charset="2"/>
              </a:rPr>
              <a:t> selection threats cause groups to not be comparable</a:t>
            </a:r>
            <a:endParaRPr lang="en-US" dirty="0"/>
          </a:p>
          <a:p>
            <a:r>
              <a:rPr lang="en-US" dirty="0"/>
              <a:t>Design #2: Measure opioid overdoses before and after 2014 legalization by comparing to opioid overdoses in a similar state that did not legalize (Colorado vs. Michigan)</a:t>
            </a:r>
          </a:p>
          <a:p>
            <a:endParaRPr lang="en-US" dirty="0"/>
          </a:p>
          <a:p>
            <a:r>
              <a:rPr lang="en-US" b="1" u="sng" dirty="0"/>
              <a:t>History</a:t>
            </a:r>
            <a:r>
              <a:rPr lang="en-US" dirty="0"/>
              <a:t>: Population in CO reacts to Obama’s 2012 re-election differently than MI, CO has less abuse</a:t>
            </a:r>
          </a:p>
          <a:p>
            <a:r>
              <a:rPr lang="en-US" b="1" u="sng" dirty="0"/>
              <a:t>Maturation</a:t>
            </a:r>
            <a:r>
              <a:rPr lang="en-US" dirty="0"/>
              <a:t>: Population in CO matures faster than MI, MI has greater risk taking behavior around opioids</a:t>
            </a:r>
          </a:p>
          <a:p>
            <a:r>
              <a:rPr lang="en-US" b="1" u="sng" dirty="0"/>
              <a:t>Testing</a:t>
            </a:r>
            <a:r>
              <a:rPr lang="en-US" dirty="0"/>
              <a:t>: Pre-2014 surveys caused MI people to be more likely to start abusing opioids</a:t>
            </a:r>
          </a:p>
          <a:p>
            <a:r>
              <a:rPr lang="en-US" b="1" u="sng" dirty="0"/>
              <a:t>Instrumentation</a:t>
            </a:r>
            <a:r>
              <a:rPr lang="en-US" dirty="0"/>
              <a:t>: Method for measuring overdoses differs between CO and MI</a:t>
            </a:r>
          </a:p>
          <a:p>
            <a:r>
              <a:rPr lang="en-US" b="1" u="sng" dirty="0"/>
              <a:t>Mortality</a:t>
            </a:r>
            <a:r>
              <a:rPr lang="en-US" dirty="0"/>
              <a:t>: At-risk people in CO are more likely to move than MI, more of them to drop out of statistics</a:t>
            </a:r>
          </a:p>
          <a:p>
            <a:r>
              <a:rPr lang="en-US" b="1" u="sng" dirty="0"/>
              <a:t>Regression</a:t>
            </a:r>
            <a:r>
              <a:rPr lang="en-US" dirty="0"/>
              <a:t>: MI had unusually high rates that had to come down, regardless of treatment/control</a:t>
            </a:r>
          </a:p>
        </p:txBody>
      </p:sp>
      <p:sp>
        <p:nvSpPr>
          <p:cNvPr id="4" name="Slide Number Placeholder 3">
            <a:extLst>
              <a:ext uri="{FF2B5EF4-FFF2-40B4-BE49-F238E27FC236}">
                <a16:creationId xmlns:a16="http://schemas.microsoft.com/office/drawing/2014/main" id="{3BBC400E-C305-47AF-9746-37DC9F1DE73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4">
            <a:extLst>
              <a:ext uri="{FF2B5EF4-FFF2-40B4-BE49-F238E27FC236}">
                <a16:creationId xmlns:a16="http://schemas.microsoft.com/office/drawing/2014/main" id="{F0D80DE5-FE39-4585-85D1-ABED1486E14C}"/>
              </a:ext>
            </a:extLst>
          </p:cNvPr>
          <p:cNvSpPr/>
          <p:nvPr/>
        </p:nvSpPr>
        <p:spPr>
          <a:xfrm>
            <a:off x="9599624" y="961814"/>
            <a:ext cx="2592376" cy="215444"/>
          </a:xfrm>
          <a:prstGeom prst="rect">
            <a:avLst/>
          </a:prstGeom>
        </p:spPr>
        <p:txBody>
          <a:bodyPr wrap="none">
            <a:spAutoFit/>
          </a:bodyPr>
          <a:lstStyle/>
          <a:p>
            <a:pPr algn="r"/>
            <a:r>
              <a:rPr lang="en-US" sz="800" dirty="0"/>
              <a:t>https://www.socialresearchmethods.net/kb/intsing.php</a:t>
            </a:r>
          </a:p>
        </p:txBody>
      </p:sp>
    </p:spTree>
    <p:extLst>
      <p:ext uri="{BB962C8B-B14F-4D97-AF65-F5344CB8AC3E}">
        <p14:creationId xmlns:p14="http://schemas.microsoft.com/office/powerpoint/2010/main" val="287512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BD67-D062-48E7-8CF1-B37DB40F2239}"/>
              </a:ext>
            </a:extLst>
          </p:cNvPr>
          <p:cNvSpPr>
            <a:spLocks noGrp="1"/>
          </p:cNvSpPr>
          <p:nvPr>
            <p:ph type="title"/>
          </p:nvPr>
        </p:nvSpPr>
        <p:spPr/>
        <p:txBody>
          <a:bodyPr/>
          <a:lstStyle/>
          <a:p>
            <a:r>
              <a:rPr lang="en-US" dirty="0"/>
              <a:t>Threats to internal validity – social interaction</a:t>
            </a:r>
          </a:p>
        </p:txBody>
      </p:sp>
      <p:sp>
        <p:nvSpPr>
          <p:cNvPr id="3" name="Content Placeholder 2">
            <a:extLst>
              <a:ext uri="{FF2B5EF4-FFF2-40B4-BE49-F238E27FC236}">
                <a16:creationId xmlns:a16="http://schemas.microsoft.com/office/drawing/2014/main" id="{5BC0DA80-C853-4534-89B4-43B5C47C1951}"/>
              </a:ext>
            </a:extLst>
          </p:cNvPr>
          <p:cNvSpPr>
            <a:spLocks noGrp="1"/>
          </p:cNvSpPr>
          <p:nvPr>
            <p:ph idx="1"/>
          </p:nvPr>
        </p:nvSpPr>
        <p:spPr>
          <a:xfrm>
            <a:off x="818712" y="1420481"/>
            <a:ext cx="10921774" cy="4572000"/>
          </a:xfrm>
        </p:spPr>
        <p:txBody>
          <a:bodyPr/>
          <a:lstStyle/>
          <a:p>
            <a:r>
              <a:rPr lang="en-US" dirty="0"/>
              <a:t>People do not exist in isolation, they react to others’ behavior which can interfere with the experiment</a:t>
            </a:r>
          </a:p>
          <a:p>
            <a:r>
              <a:rPr lang="en-US" dirty="0"/>
              <a:t>Design #2: Measure opioid overdoses before and after 2014 legalization by comparing to opioid overdoses in a similar state that did not legalize (Colorado vs. Michigan)</a:t>
            </a:r>
          </a:p>
          <a:p>
            <a:endParaRPr lang="en-US" dirty="0"/>
          </a:p>
          <a:p>
            <a:r>
              <a:rPr lang="en-US" b="1" u="sng" dirty="0"/>
              <a:t>Diffusion/Imitation of Treatment</a:t>
            </a:r>
            <a:r>
              <a:rPr lang="en-US" dirty="0"/>
              <a:t>: Comparison state sees CO effects, MI cannabis prohibition becomes lax</a:t>
            </a:r>
          </a:p>
          <a:p>
            <a:r>
              <a:rPr lang="en-US" b="1" u="sng" dirty="0"/>
              <a:t>Compensatory Rivalry</a:t>
            </a:r>
            <a:r>
              <a:rPr lang="en-US" dirty="0"/>
              <a:t>: Comparison state sees CO effects, MI starts new program to reduce overdoses</a:t>
            </a:r>
          </a:p>
          <a:p>
            <a:r>
              <a:rPr lang="en-US" b="1" u="sng" dirty="0"/>
              <a:t>Resentful Demoralization</a:t>
            </a:r>
            <a:r>
              <a:rPr lang="en-US" dirty="0"/>
              <a:t>: Comparison state sees CO effects, MI increases prohibition policies</a:t>
            </a:r>
          </a:p>
          <a:p>
            <a:r>
              <a:rPr lang="en-US" b="1" u="sng" dirty="0"/>
              <a:t>Compensatory Equalization</a:t>
            </a:r>
            <a:r>
              <a:rPr lang="en-US" dirty="0"/>
              <a:t>: Federal agency sees CO effects, increases support to MI</a:t>
            </a:r>
            <a:endParaRPr lang="en-US" b="1" u="sng" dirty="0"/>
          </a:p>
          <a:p>
            <a:endParaRPr lang="en-US" dirty="0"/>
          </a:p>
        </p:txBody>
      </p:sp>
      <p:sp>
        <p:nvSpPr>
          <p:cNvPr id="4" name="Slide Number Placeholder 3">
            <a:extLst>
              <a:ext uri="{FF2B5EF4-FFF2-40B4-BE49-F238E27FC236}">
                <a16:creationId xmlns:a16="http://schemas.microsoft.com/office/drawing/2014/main" id="{F056271F-9D2D-4A7B-99FE-586E1975C1C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Rectangle 4">
            <a:extLst>
              <a:ext uri="{FF2B5EF4-FFF2-40B4-BE49-F238E27FC236}">
                <a16:creationId xmlns:a16="http://schemas.microsoft.com/office/drawing/2014/main" id="{6B45FA52-BAE3-4A9D-9FE6-B7915C393878}"/>
              </a:ext>
            </a:extLst>
          </p:cNvPr>
          <p:cNvSpPr/>
          <p:nvPr/>
        </p:nvSpPr>
        <p:spPr>
          <a:xfrm>
            <a:off x="9700612" y="961814"/>
            <a:ext cx="2491388" cy="215444"/>
          </a:xfrm>
          <a:prstGeom prst="rect">
            <a:avLst/>
          </a:prstGeom>
        </p:spPr>
        <p:txBody>
          <a:bodyPr wrap="none">
            <a:spAutoFit/>
          </a:bodyPr>
          <a:lstStyle/>
          <a:p>
            <a:pPr algn="r"/>
            <a:r>
              <a:rPr lang="en-US" sz="800" dirty="0"/>
              <a:t>https://www.socialresearchmethods.net/kb/intsoc.php</a:t>
            </a:r>
          </a:p>
        </p:txBody>
      </p:sp>
    </p:spTree>
    <p:extLst>
      <p:ext uri="{BB962C8B-B14F-4D97-AF65-F5344CB8AC3E}">
        <p14:creationId xmlns:p14="http://schemas.microsoft.com/office/powerpoint/2010/main" val="248674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AF1D-8A05-4956-B208-0E5339AB509B}"/>
              </a:ext>
            </a:extLst>
          </p:cNvPr>
          <p:cNvSpPr>
            <a:spLocks noGrp="1"/>
          </p:cNvSpPr>
          <p:nvPr>
            <p:ph type="title"/>
          </p:nvPr>
        </p:nvSpPr>
        <p:spPr/>
        <p:txBody>
          <a:bodyPr/>
          <a:lstStyle/>
          <a:p>
            <a:r>
              <a:rPr lang="en-US" dirty="0"/>
              <a:t>Alternative causal relationships</a:t>
            </a:r>
          </a:p>
        </p:txBody>
      </p:sp>
      <p:grpSp>
        <p:nvGrpSpPr>
          <p:cNvPr id="14" name="Group 13">
            <a:extLst>
              <a:ext uri="{FF2B5EF4-FFF2-40B4-BE49-F238E27FC236}">
                <a16:creationId xmlns:a16="http://schemas.microsoft.com/office/drawing/2014/main" id="{78A1CB1F-7FC4-422C-9FD1-4D028F66592A}"/>
              </a:ext>
            </a:extLst>
          </p:cNvPr>
          <p:cNvGrpSpPr/>
          <p:nvPr/>
        </p:nvGrpSpPr>
        <p:grpSpPr>
          <a:xfrm>
            <a:off x="1227438" y="2356022"/>
            <a:ext cx="2057400" cy="1332131"/>
            <a:chOff x="1227438" y="2356022"/>
            <a:chExt cx="2057400" cy="1332131"/>
          </a:xfrm>
        </p:grpSpPr>
        <p:sp>
          <p:nvSpPr>
            <p:cNvPr id="7" name="Oval 6">
              <a:extLst>
                <a:ext uri="{FF2B5EF4-FFF2-40B4-BE49-F238E27FC236}">
                  <a16:creationId xmlns:a16="http://schemas.microsoft.com/office/drawing/2014/main" id="{A39267B5-EB65-4CE0-A0F8-03E3915F0F7E}"/>
                </a:ext>
              </a:extLst>
            </p:cNvPr>
            <p:cNvSpPr/>
            <p:nvPr/>
          </p:nvSpPr>
          <p:spPr>
            <a:xfrm>
              <a:off x="12274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9" name="Straight Arrow Connector 8">
              <a:extLst>
                <a:ext uri="{FF2B5EF4-FFF2-40B4-BE49-F238E27FC236}">
                  <a16:creationId xmlns:a16="http://schemas.microsoft.com/office/drawing/2014/main" id="{953C37A0-D877-4CA1-930C-B614D85DD398}"/>
                </a:ext>
              </a:extLst>
            </p:cNvPr>
            <p:cNvCxnSpPr>
              <a:cxnSpLocks/>
              <a:stCxn id="7" idx="6"/>
              <a:endCxn id="11" idx="2"/>
            </p:cNvCxnSpPr>
            <p:nvPr/>
          </p:nvCxnSpPr>
          <p:spPr>
            <a:xfrm>
              <a:off x="1913238" y="2698922"/>
              <a:ext cx="6858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03E18CC-B6BD-4BD2-B425-73397EF27BC2}"/>
                </a:ext>
              </a:extLst>
            </p:cNvPr>
            <p:cNvSpPr/>
            <p:nvPr/>
          </p:nvSpPr>
          <p:spPr>
            <a:xfrm>
              <a:off x="25990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13" name="TextBox 12">
              <a:extLst>
                <a:ext uri="{FF2B5EF4-FFF2-40B4-BE49-F238E27FC236}">
                  <a16:creationId xmlns:a16="http://schemas.microsoft.com/office/drawing/2014/main" id="{14D5895A-2712-4D94-8971-63C56639347D}"/>
                </a:ext>
              </a:extLst>
            </p:cNvPr>
            <p:cNvSpPr txBox="1"/>
            <p:nvPr/>
          </p:nvSpPr>
          <p:spPr>
            <a:xfrm>
              <a:off x="1363171" y="3041822"/>
              <a:ext cx="1785938" cy="646331"/>
            </a:xfrm>
            <a:prstGeom prst="rect">
              <a:avLst/>
            </a:prstGeom>
            <a:noFill/>
          </p:spPr>
          <p:txBody>
            <a:bodyPr wrap="none" rtlCol="0">
              <a:spAutoFit/>
            </a:bodyPr>
            <a:lstStyle/>
            <a:p>
              <a:pPr algn="ctr"/>
              <a:r>
                <a:rPr lang="en-US" i="1" dirty="0"/>
                <a:t>Simple Causation</a:t>
              </a:r>
            </a:p>
            <a:p>
              <a:pPr algn="ctr"/>
              <a:r>
                <a:rPr lang="en-US" dirty="0"/>
                <a:t>X causes Y</a:t>
              </a:r>
            </a:p>
          </p:txBody>
        </p:sp>
      </p:grpSp>
      <p:grpSp>
        <p:nvGrpSpPr>
          <p:cNvPr id="15" name="Group 14">
            <a:extLst>
              <a:ext uri="{FF2B5EF4-FFF2-40B4-BE49-F238E27FC236}">
                <a16:creationId xmlns:a16="http://schemas.microsoft.com/office/drawing/2014/main" id="{35CFC4EA-3BE9-43F0-A5AD-161070C7B9E0}"/>
              </a:ext>
            </a:extLst>
          </p:cNvPr>
          <p:cNvGrpSpPr/>
          <p:nvPr/>
        </p:nvGrpSpPr>
        <p:grpSpPr>
          <a:xfrm>
            <a:off x="5293387" y="2356022"/>
            <a:ext cx="2057400" cy="1332131"/>
            <a:chOff x="1227438" y="2356022"/>
            <a:chExt cx="2057400" cy="1332131"/>
          </a:xfrm>
        </p:grpSpPr>
        <p:sp>
          <p:nvSpPr>
            <p:cNvPr id="16" name="Oval 15">
              <a:extLst>
                <a:ext uri="{FF2B5EF4-FFF2-40B4-BE49-F238E27FC236}">
                  <a16:creationId xmlns:a16="http://schemas.microsoft.com/office/drawing/2014/main" id="{9D36EB01-F637-400E-9C5A-0D6D92B70595}"/>
                </a:ext>
              </a:extLst>
            </p:cNvPr>
            <p:cNvSpPr/>
            <p:nvPr/>
          </p:nvSpPr>
          <p:spPr>
            <a:xfrm>
              <a:off x="12274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17" name="Straight Arrow Connector 16">
              <a:extLst>
                <a:ext uri="{FF2B5EF4-FFF2-40B4-BE49-F238E27FC236}">
                  <a16:creationId xmlns:a16="http://schemas.microsoft.com/office/drawing/2014/main" id="{C1A9009E-0F0A-421C-B7EB-453631E33E3A}"/>
                </a:ext>
              </a:extLst>
            </p:cNvPr>
            <p:cNvCxnSpPr>
              <a:cxnSpLocks/>
              <a:stCxn id="16" idx="6"/>
              <a:endCxn id="18" idx="2"/>
            </p:cNvCxnSpPr>
            <p:nvPr/>
          </p:nvCxnSpPr>
          <p:spPr>
            <a:xfrm>
              <a:off x="1913238" y="2698922"/>
              <a:ext cx="685800" cy="0"/>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3EC384B-F971-42B6-801F-B7C806B6D14F}"/>
                </a:ext>
              </a:extLst>
            </p:cNvPr>
            <p:cNvSpPr/>
            <p:nvPr/>
          </p:nvSpPr>
          <p:spPr>
            <a:xfrm>
              <a:off x="25990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19" name="TextBox 18">
              <a:extLst>
                <a:ext uri="{FF2B5EF4-FFF2-40B4-BE49-F238E27FC236}">
                  <a16:creationId xmlns:a16="http://schemas.microsoft.com/office/drawing/2014/main" id="{277DEBFF-9349-47B8-8347-A6B67B260A39}"/>
                </a:ext>
              </a:extLst>
            </p:cNvPr>
            <p:cNvSpPr txBox="1"/>
            <p:nvPr/>
          </p:nvSpPr>
          <p:spPr>
            <a:xfrm>
              <a:off x="1299050" y="3041822"/>
              <a:ext cx="1931684" cy="646331"/>
            </a:xfrm>
            <a:prstGeom prst="rect">
              <a:avLst/>
            </a:prstGeom>
            <a:noFill/>
          </p:spPr>
          <p:txBody>
            <a:bodyPr wrap="none" rtlCol="0">
              <a:spAutoFit/>
            </a:bodyPr>
            <a:lstStyle/>
            <a:p>
              <a:pPr algn="ctr"/>
              <a:r>
                <a:rPr lang="en-US" i="1" dirty="0"/>
                <a:t>Reverse Causation</a:t>
              </a:r>
            </a:p>
            <a:p>
              <a:pPr algn="ctr"/>
              <a:r>
                <a:rPr lang="en-US" dirty="0"/>
                <a:t>Y causes X</a:t>
              </a:r>
            </a:p>
          </p:txBody>
        </p:sp>
      </p:grpSp>
      <p:grpSp>
        <p:nvGrpSpPr>
          <p:cNvPr id="36" name="Group 35">
            <a:extLst>
              <a:ext uri="{FF2B5EF4-FFF2-40B4-BE49-F238E27FC236}">
                <a16:creationId xmlns:a16="http://schemas.microsoft.com/office/drawing/2014/main" id="{E5426CDB-86C5-4973-95AD-FEAFF89429D3}"/>
              </a:ext>
            </a:extLst>
          </p:cNvPr>
          <p:cNvGrpSpPr/>
          <p:nvPr/>
        </p:nvGrpSpPr>
        <p:grpSpPr>
          <a:xfrm>
            <a:off x="9428218" y="1515012"/>
            <a:ext cx="2057400" cy="2367817"/>
            <a:chOff x="6891146" y="1320336"/>
            <a:chExt cx="2057400" cy="2367817"/>
          </a:xfrm>
        </p:grpSpPr>
        <p:sp>
          <p:nvSpPr>
            <p:cNvPr id="21" name="Oval 20">
              <a:extLst>
                <a:ext uri="{FF2B5EF4-FFF2-40B4-BE49-F238E27FC236}">
                  <a16:creationId xmlns:a16="http://schemas.microsoft.com/office/drawing/2014/main" id="{EA95A0DC-3DBE-490B-89AD-EC7B8AAD6642}"/>
                </a:ext>
              </a:extLst>
            </p:cNvPr>
            <p:cNvSpPr/>
            <p:nvPr/>
          </p:nvSpPr>
          <p:spPr>
            <a:xfrm>
              <a:off x="6891146"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sp>
          <p:nvSpPr>
            <p:cNvPr id="23" name="Oval 22">
              <a:extLst>
                <a:ext uri="{FF2B5EF4-FFF2-40B4-BE49-F238E27FC236}">
                  <a16:creationId xmlns:a16="http://schemas.microsoft.com/office/drawing/2014/main" id="{A01AE86A-918A-4D71-A7C2-0267706A8631}"/>
                </a:ext>
              </a:extLst>
            </p:cNvPr>
            <p:cNvSpPr/>
            <p:nvPr/>
          </p:nvSpPr>
          <p:spPr>
            <a:xfrm>
              <a:off x="8262746"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24" name="TextBox 23">
              <a:extLst>
                <a:ext uri="{FF2B5EF4-FFF2-40B4-BE49-F238E27FC236}">
                  <a16:creationId xmlns:a16="http://schemas.microsoft.com/office/drawing/2014/main" id="{BC26F470-9031-4381-BCB2-0E4AA08BF392}"/>
                </a:ext>
              </a:extLst>
            </p:cNvPr>
            <p:cNvSpPr txBox="1"/>
            <p:nvPr/>
          </p:nvSpPr>
          <p:spPr>
            <a:xfrm>
              <a:off x="7029764" y="3041822"/>
              <a:ext cx="1797673" cy="646331"/>
            </a:xfrm>
            <a:prstGeom prst="rect">
              <a:avLst/>
            </a:prstGeom>
            <a:noFill/>
          </p:spPr>
          <p:txBody>
            <a:bodyPr wrap="none" rtlCol="0">
              <a:spAutoFit/>
            </a:bodyPr>
            <a:lstStyle/>
            <a:p>
              <a:pPr algn="ctr"/>
              <a:r>
                <a:rPr lang="en-US" i="1" dirty="0"/>
                <a:t>Confounding</a:t>
              </a:r>
            </a:p>
            <a:p>
              <a:pPr algn="ctr"/>
              <a:r>
                <a:rPr lang="en-US" dirty="0"/>
                <a:t>A causes  X and Y</a:t>
              </a:r>
            </a:p>
          </p:txBody>
        </p:sp>
        <p:sp>
          <p:nvSpPr>
            <p:cNvPr id="26" name="Oval 25">
              <a:extLst>
                <a:ext uri="{FF2B5EF4-FFF2-40B4-BE49-F238E27FC236}">
                  <a16:creationId xmlns:a16="http://schemas.microsoft.com/office/drawing/2014/main" id="{F5731B31-E587-4059-A3F1-E3595A445711}"/>
                </a:ext>
              </a:extLst>
            </p:cNvPr>
            <p:cNvSpPr/>
            <p:nvPr/>
          </p:nvSpPr>
          <p:spPr>
            <a:xfrm>
              <a:off x="7576946" y="1320336"/>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27" name="Straight Arrow Connector 26">
              <a:extLst>
                <a:ext uri="{FF2B5EF4-FFF2-40B4-BE49-F238E27FC236}">
                  <a16:creationId xmlns:a16="http://schemas.microsoft.com/office/drawing/2014/main" id="{52372FC2-305E-4BCD-A2FA-323ADE8A208C}"/>
                </a:ext>
              </a:extLst>
            </p:cNvPr>
            <p:cNvCxnSpPr>
              <a:cxnSpLocks/>
              <a:stCxn id="21" idx="0"/>
              <a:endCxn id="26" idx="3"/>
            </p:cNvCxnSpPr>
            <p:nvPr/>
          </p:nvCxnSpPr>
          <p:spPr>
            <a:xfrm flipV="1">
              <a:off x="7234046" y="1905703"/>
              <a:ext cx="443333" cy="450319"/>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3E9B67-9537-45C3-81D4-63791725F708}"/>
                </a:ext>
              </a:extLst>
            </p:cNvPr>
            <p:cNvCxnSpPr>
              <a:cxnSpLocks/>
              <a:stCxn id="23" idx="0"/>
              <a:endCxn id="26" idx="5"/>
            </p:cNvCxnSpPr>
            <p:nvPr/>
          </p:nvCxnSpPr>
          <p:spPr>
            <a:xfrm flipH="1" flipV="1">
              <a:off x="8162313" y="1905703"/>
              <a:ext cx="443333" cy="450319"/>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03D314E-1445-42BB-8396-021AC88B0D15}"/>
              </a:ext>
            </a:extLst>
          </p:cNvPr>
          <p:cNvGrpSpPr/>
          <p:nvPr/>
        </p:nvGrpSpPr>
        <p:grpSpPr>
          <a:xfrm>
            <a:off x="546516" y="4601714"/>
            <a:ext cx="3429000" cy="1335685"/>
            <a:chOff x="1226475" y="4027498"/>
            <a:chExt cx="3429000" cy="1335685"/>
          </a:xfrm>
        </p:grpSpPr>
        <p:sp>
          <p:nvSpPr>
            <p:cNvPr id="45" name="Oval 44">
              <a:extLst>
                <a:ext uri="{FF2B5EF4-FFF2-40B4-BE49-F238E27FC236}">
                  <a16:creationId xmlns:a16="http://schemas.microsoft.com/office/drawing/2014/main" id="{64A73E57-22A4-437A-A584-B0285B3057AB}"/>
                </a:ext>
              </a:extLst>
            </p:cNvPr>
            <p:cNvSpPr/>
            <p:nvPr/>
          </p:nvSpPr>
          <p:spPr>
            <a:xfrm>
              <a:off x="1226475" y="403105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46" name="Straight Arrow Connector 45">
              <a:extLst>
                <a:ext uri="{FF2B5EF4-FFF2-40B4-BE49-F238E27FC236}">
                  <a16:creationId xmlns:a16="http://schemas.microsoft.com/office/drawing/2014/main" id="{58821C14-E83E-4720-8598-800C20311410}"/>
                </a:ext>
              </a:extLst>
            </p:cNvPr>
            <p:cNvCxnSpPr>
              <a:cxnSpLocks/>
              <a:stCxn id="45" idx="6"/>
              <a:endCxn id="47" idx="2"/>
            </p:cNvCxnSpPr>
            <p:nvPr/>
          </p:nvCxnSpPr>
          <p:spPr>
            <a:xfrm>
              <a:off x="1912275" y="4373952"/>
              <a:ext cx="6858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04F9B8B-F6DC-4847-A268-56969B66CE62}"/>
                </a:ext>
              </a:extLst>
            </p:cNvPr>
            <p:cNvSpPr/>
            <p:nvPr/>
          </p:nvSpPr>
          <p:spPr>
            <a:xfrm>
              <a:off x="2598075" y="403105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48" name="TextBox 47">
              <a:extLst>
                <a:ext uri="{FF2B5EF4-FFF2-40B4-BE49-F238E27FC236}">
                  <a16:creationId xmlns:a16="http://schemas.microsoft.com/office/drawing/2014/main" id="{A72C6B41-3258-4AA6-A75E-C297E5FEB51A}"/>
                </a:ext>
              </a:extLst>
            </p:cNvPr>
            <p:cNvSpPr txBox="1"/>
            <p:nvPr/>
          </p:nvSpPr>
          <p:spPr>
            <a:xfrm>
              <a:off x="1621675" y="4716852"/>
              <a:ext cx="2638607" cy="646331"/>
            </a:xfrm>
            <a:prstGeom prst="rect">
              <a:avLst/>
            </a:prstGeom>
            <a:noFill/>
          </p:spPr>
          <p:txBody>
            <a:bodyPr wrap="none" rtlCol="0">
              <a:spAutoFit/>
            </a:bodyPr>
            <a:lstStyle/>
            <a:p>
              <a:pPr algn="ctr"/>
              <a:r>
                <a:rPr lang="en-US" i="1" dirty="0"/>
                <a:t>Mediation</a:t>
              </a:r>
            </a:p>
            <a:p>
              <a:pPr algn="ctr"/>
              <a:r>
                <a:rPr lang="en-US" dirty="0"/>
                <a:t>X causes A which causes Y</a:t>
              </a:r>
            </a:p>
          </p:txBody>
        </p:sp>
        <p:cxnSp>
          <p:nvCxnSpPr>
            <p:cNvPr id="49" name="Straight Arrow Connector 48">
              <a:extLst>
                <a:ext uri="{FF2B5EF4-FFF2-40B4-BE49-F238E27FC236}">
                  <a16:creationId xmlns:a16="http://schemas.microsoft.com/office/drawing/2014/main" id="{62A7F476-7CB6-495E-B9EA-8DFFB15FC6E3}"/>
                </a:ext>
              </a:extLst>
            </p:cNvPr>
            <p:cNvCxnSpPr>
              <a:cxnSpLocks/>
              <a:stCxn id="47" idx="6"/>
              <a:endCxn id="50" idx="2"/>
            </p:cNvCxnSpPr>
            <p:nvPr/>
          </p:nvCxnSpPr>
          <p:spPr>
            <a:xfrm flipV="1">
              <a:off x="3283875" y="4370398"/>
              <a:ext cx="685800" cy="35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3EED2300-4383-4E16-8542-13D9FB0666B2}"/>
                </a:ext>
              </a:extLst>
            </p:cNvPr>
            <p:cNvSpPr/>
            <p:nvPr/>
          </p:nvSpPr>
          <p:spPr>
            <a:xfrm>
              <a:off x="3969675" y="402749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grpSp>
      <p:grpSp>
        <p:nvGrpSpPr>
          <p:cNvPr id="64" name="Group 63">
            <a:extLst>
              <a:ext uri="{FF2B5EF4-FFF2-40B4-BE49-F238E27FC236}">
                <a16:creationId xmlns:a16="http://schemas.microsoft.com/office/drawing/2014/main" id="{D056EA12-7156-4D3F-B85F-C303D4D1F35B}"/>
              </a:ext>
            </a:extLst>
          </p:cNvPr>
          <p:cNvGrpSpPr/>
          <p:nvPr/>
        </p:nvGrpSpPr>
        <p:grpSpPr>
          <a:xfrm>
            <a:off x="5329195" y="3975010"/>
            <a:ext cx="2021592" cy="2356897"/>
            <a:chOff x="5376568" y="3555437"/>
            <a:chExt cx="2021592" cy="2356897"/>
          </a:xfrm>
        </p:grpSpPr>
        <p:sp>
          <p:nvSpPr>
            <p:cNvPr id="55" name="Oval 54">
              <a:extLst>
                <a:ext uri="{FF2B5EF4-FFF2-40B4-BE49-F238E27FC236}">
                  <a16:creationId xmlns:a16="http://schemas.microsoft.com/office/drawing/2014/main" id="{4471C170-D91F-4E8A-898D-85BC262A0FEE}"/>
                </a:ext>
              </a:extLst>
            </p:cNvPr>
            <p:cNvSpPr/>
            <p:nvPr/>
          </p:nvSpPr>
          <p:spPr>
            <a:xfrm>
              <a:off x="5412372" y="457892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56" name="Straight Arrow Connector 55">
              <a:extLst>
                <a:ext uri="{FF2B5EF4-FFF2-40B4-BE49-F238E27FC236}">
                  <a16:creationId xmlns:a16="http://schemas.microsoft.com/office/drawing/2014/main" id="{7E212BB3-B51B-44A7-8F4A-16CC008546ED}"/>
                </a:ext>
              </a:extLst>
            </p:cNvPr>
            <p:cNvCxnSpPr>
              <a:cxnSpLocks/>
              <a:stCxn id="55" idx="6"/>
              <a:endCxn id="57" idx="3"/>
            </p:cNvCxnSpPr>
            <p:nvPr/>
          </p:nvCxnSpPr>
          <p:spPr>
            <a:xfrm flipV="1">
              <a:off x="6098172" y="4653187"/>
              <a:ext cx="714621" cy="26863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8E053C00-4028-477C-A45D-7EC570072AF8}"/>
                </a:ext>
              </a:extLst>
            </p:cNvPr>
            <p:cNvSpPr/>
            <p:nvPr/>
          </p:nvSpPr>
          <p:spPr>
            <a:xfrm>
              <a:off x="6712360" y="406782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58" name="TextBox 57">
              <a:extLst>
                <a:ext uri="{FF2B5EF4-FFF2-40B4-BE49-F238E27FC236}">
                  <a16:creationId xmlns:a16="http://schemas.microsoft.com/office/drawing/2014/main" id="{4EA8CBC3-EA10-4DD4-AAD1-F07A1A8D3FF7}"/>
                </a:ext>
              </a:extLst>
            </p:cNvPr>
            <p:cNvSpPr txBox="1"/>
            <p:nvPr/>
          </p:nvSpPr>
          <p:spPr>
            <a:xfrm>
              <a:off x="5424330" y="5266003"/>
              <a:ext cx="1890261" cy="646331"/>
            </a:xfrm>
            <a:prstGeom prst="rect">
              <a:avLst/>
            </a:prstGeom>
            <a:noFill/>
          </p:spPr>
          <p:txBody>
            <a:bodyPr wrap="none" rtlCol="0">
              <a:spAutoFit/>
            </a:bodyPr>
            <a:lstStyle/>
            <a:p>
              <a:pPr algn="ctr"/>
              <a:r>
                <a:rPr lang="en-US" i="1" dirty="0"/>
                <a:t>Multiple causation</a:t>
              </a:r>
            </a:p>
            <a:p>
              <a:pPr algn="ctr"/>
              <a:r>
                <a:rPr lang="en-US" dirty="0"/>
                <a:t>X and A causes Y</a:t>
              </a:r>
            </a:p>
          </p:txBody>
        </p:sp>
        <p:sp>
          <p:nvSpPr>
            <p:cNvPr id="59" name="Oval 58">
              <a:extLst>
                <a:ext uri="{FF2B5EF4-FFF2-40B4-BE49-F238E27FC236}">
                  <a16:creationId xmlns:a16="http://schemas.microsoft.com/office/drawing/2014/main" id="{D6E3E58F-13DC-46D6-8E76-9759C054A90B}"/>
                </a:ext>
              </a:extLst>
            </p:cNvPr>
            <p:cNvSpPr/>
            <p:nvPr/>
          </p:nvSpPr>
          <p:spPr>
            <a:xfrm>
              <a:off x="5376568" y="3555437"/>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60" name="Straight Arrow Connector 59">
              <a:extLst>
                <a:ext uri="{FF2B5EF4-FFF2-40B4-BE49-F238E27FC236}">
                  <a16:creationId xmlns:a16="http://schemas.microsoft.com/office/drawing/2014/main" id="{D8F7C54F-CEDF-4339-AB7F-302C155E30C3}"/>
                </a:ext>
              </a:extLst>
            </p:cNvPr>
            <p:cNvCxnSpPr>
              <a:cxnSpLocks/>
              <a:stCxn id="59" idx="6"/>
              <a:endCxn id="57" idx="1"/>
            </p:cNvCxnSpPr>
            <p:nvPr/>
          </p:nvCxnSpPr>
          <p:spPr>
            <a:xfrm>
              <a:off x="6062368" y="3898337"/>
              <a:ext cx="750425" cy="2699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CC3B2E24-A3F9-452E-9B10-3D5E9C3CF13B}"/>
              </a:ext>
            </a:extLst>
          </p:cNvPr>
          <p:cNvSpPr txBox="1"/>
          <p:nvPr/>
        </p:nvSpPr>
        <p:spPr>
          <a:xfrm>
            <a:off x="3323158" y="1547184"/>
            <a:ext cx="5805372" cy="461665"/>
          </a:xfrm>
          <a:prstGeom prst="rect">
            <a:avLst/>
          </a:prstGeom>
          <a:noFill/>
        </p:spPr>
        <p:txBody>
          <a:bodyPr wrap="none" rtlCol="0">
            <a:spAutoFit/>
          </a:bodyPr>
          <a:lstStyle/>
          <a:p>
            <a:r>
              <a:rPr lang="en-US" sz="2400" b="1" u="sng" dirty="0"/>
              <a:t>You observe a correlation between X and Y</a:t>
            </a:r>
          </a:p>
        </p:txBody>
      </p:sp>
      <p:grpSp>
        <p:nvGrpSpPr>
          <p:cNvPr id="43" name="Group 42">
            <a:extLst>
              <a:ext uri="{FF2B5EF4-FFF2-40B4-BE49-F238E27FC236}">
                <a16:creationId xmlns:a16="http://schemas.microsoft.com/office/drawing/2014/main" id="{F99F440F-3769-43BE-B628-925680432E80}"/>
              </a:ext>
            </a:extLst>
          </p:cNvPr>
          <p:cNvGrpSpPr/>
          <p:nvPr/>
        </p:nvGrpSpPr>
        <p:grpSpPr>
          <a:xfrm>
            <a:off x="9047301" y="3902563"/>
            <a:ext cx="2819234" cy="2356897"/>
            <a:chOff x="4959846" y="3555437"/>
            <a:chExt cx="2819234" cy="2356897"/>
          </a:xfrm>
        </p:grpSpPr>
        <p:sp>
          <p:nvSpPr>
            <p:cNvPr id="44" name="Oval 43">
              <a:extLst>
                <a:ext uri="{FF2B5EF4-FFF2-40B4-BE49-F238E27FC236}">
                  <a16:creationId xmlns:a16="http://schemas.microsoft.com/office/drawing/2014/main" id="{C2B35EEC-82DC-4E55-B3B9-E242EFA92AE2}"/>
                </a:ext>
              </a:extLst>
            </p:cNvPr>
            <p:cNvSpPr/>
            <p:nvPr/>
          </p:nvSpPr>
          <p:spPr>
            <a:xfrm>
              <a:off x="5376568" y="458020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51" name="Straight Arrow Connector 50">
              <a:extLst>
                <a:ext uri="{FF2B5EF4-FFF2-40B4-BE49-F238E27FC236}">
                  <a16:creationId xmlns:a16="http://schemas.microsoft.com/office/drawing/2014/main" id="{0E2415B9-1D56-4148-9788-FA764B966037}"/>
                </a:ext>
              </a:extLst>
            </p:cNvPr>
            <p:cNvCxnSpPr>
              <a:cxnSpLocks/>
              <a:stCxn id="44" idx="6"/>
              <a:endCxn id="52" idx="3"/>
            </p:cNvCxnSpPr>
            <p:nvPr/>
          </p:nvCxnSpPr>
          <p:spPr>
            <a:xfrm flipV="1">
              <a:off x="6062368" y="4653187"/>
              <a:ext cx="750425" cy="2699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BDA10207-A91F-4DD2-8F24-9FFEE73BB7D1}"/>
                </a:ext>
              </a:extLst>
            </p:cNvPr>
            <p:cNvSpPr/>
            <p:nvPr/>
          </p:nvSpPr>
          <p:spPr>
            <a:xfrm>
              <a:off x="6712360" y="406782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54" name="TextBox 53">
              <a:extLst>
                <a:ext uri="{FF2B5EF4-FFF2-40B4-BE49-F238E27FC236}">
                  <a16:creationId xmlns:a16="http://schemas.microsoft.com/office/drawing/2014/main" id="{2437C22F-9F01-42D0-818E-D8C0C0569971}"/>
                </a:ext>
              </a:extLst>
            </p:cNvPr>
            <p:cNvSpPr txBox="1"/>
            <p:nvPr/>
          </p:nvSpPr>
          <p:spPr>
            <a:xfrm>
              <a:off x="4959846" y="5266003"/>
              <a:ext cx="2819234" cy="646331"/>
            </a:xfrm>
            <a:prstGeom prst="rect">
              <a:avLst/>
            </a:prstGeom>
            <a:noFill/>
          </p:spPr>
          <p:txBody>
            <a:bodyPr wrap="none" rtlCol="0">
              <a:spAutoFit/>
            </a:bodyPr>
            <a:lstStyle/>
            <a:p>
              <a:pPr algn="ctr"/>
              <a:r>
                <a:rPr lang="en-US" i="1" dirty="0"/>
                <a:t>Interaction</a:t>
              </a:r>
            </a:p>
            <a:p>
              <a:pPr algn="ctr"/>
              <a:r>
                <a:rPr lang="en-US" dirty="0"/>
                <a:t>X causes A and Y, A causes Y</a:t>
              </a:r>
            </a:p>
          </p:txBody>
        </p:sp>
        <p:sp>
          <p:nvSpPr>
            <p:cNvPr id="61" name="Oval 60">
              <a:extLst>
                <a:ext uri="{FF2B5EF4-FFF2-40B4-BE49-F238E27FC236}">
                  <a16:creationId xmlns:a16="http://schemas.microsoft.com/office/drawing/2014/main" id="{08504B4B-1B8E-4AE1-8822-D2C62D3B037F}"/>
                </a:ext>
              </a:extLst>
            </p:cNvPr>
            <p:cNvSpPr/>
            <p:nvPr/>
          </p:nvSpPr>
          <p:spPr>
            <a:xfrm>
              <a:off x="5376568" y="3555437"/>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62" name="Straight Arrow Connector 61">
              <a:extLst>
                <a:ext uri="{FF2B5EF4-FFF2-40B4-BE49-F238E27FC236}">
                  <a16:creationId xmlns:a16="http://schemas.microsoft.com/office/drawing/2014/main" id="{3EB4EC64-F905-4A72-955D-DBA3CEFB1DA7}"/>
                </a:ext>
              </a:extLst>
            </p:cNvPr>
            <p:cNvCxnSpPr>
              <a:cxnSpLocks/>
              <a:stCxn id="61" idx="6"/>
              <a:endCxn id="52" idx="1"/>
            </p:cNvCxnSpPr>
            <p:nvPr/>
          </p:nvCxnSpPr>
          <p:spPr>
            <a:xfrm>
              <a:off x="6062368" y="3898337"/>
              <a:ext cx="750425" cy="2699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a:extLst>
              <a:ext uri="{FF2B5EF4-FFF2-40B4-BE49-F238E27FC236}">
                <a16:creationId xmlns:a16="http://schemas.microsoft.com/office/drawing/2014/main" id="{42A89E07-B06F-4213-B94A-12D2B47F5A4D}"/>
              </a:ext>
            </a:extLst>
          </p:cNvPr>
          <p:cNvCxnSpPr>
            <a:cxnSpLocks/>
            <a:stCxn id="44" idx="7"/>
            <a:endCxn id="61" idx="5"/>
          </p:cNvCxnSpPr>
          <p:nvPr/>
        </p:nvCxnSpPr>
        <p:spPr>
          <a:xfrm flipV="1">
            <a:off x="10049390" y="4487930"/>
            <a:ext cx="0" cy="5398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00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DA51-0E9C-C246-863B-348BFF30FA58}"/>
              </a:ext>
            </a:extLst>
          </p:cNvPr>
          <p:cNvSpPr>
            <a:spLocks noGrp="1"/>
          </p:cNvSpPr>
          <p:nvPr>
            <p:ph type="title"/>
          </p:nvPr>
        </p:nvSpPr>
        <p:spPr/>
        <p:txBody>
          <a:bodyPr/>
          <a:lstStyle/>
          <a:p>
            <a:r>
              <a:rPr lang="en-US" dirty="0"/>
              <a:t>Alternative causal relationships</a:t>
            </a:r>
          </a:p>
        </p:txBody>
      </p:sp>
      <p:sp>
        <p:nvSpPr>
          <p:cNvPr id="4" name="Slide Number Placeholder 3">
            <a:extLst>
              <a:ext uri="{FF2B5EF4-FFF2-40B4-BE49-F238E27FC236}">
                <a16:creationId xmlns:a16="http://schemas.microsoft.com/office/drawing/2014/main" id="{8E6B07F4-3186-2E4B-B54F-78A5337E0E1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9" name="Content Placeholder 8">
            <a:extLst>
              <a:ext uri="{FF2B5EF4-FFF2-40B4-BE49-F238E27FC236}">
                <a16:creationId xmlns:a16="http://schemas.microsoft.com/office/drawing/2014/main" id="{AD3CC944-93FB-2547-A62D-96CF08C5E83D}"/>
              </a:ext>
            </a:extLst>
          </p:cNvPr>
          <p:cNvPicPr>
            <a:picLocks noGrp="1" noChangeAspect="1"/>
          </p:cNvPicPr>
          <p:nvPr>
            <p:ph idx="1"/>
          </p:nvPr>
        </p:nvPicPr>
        <p:blipFill>
          <a:blip r:embed="rId2"/>
          <a:stretch>
            <a:fillRect/>
          </a:stretch>
        </p:blipFill>
        <p:spPr>
          <a:xfrm>
            <a:off x="819150" y="1626516"/>
            <a:ext cx="10553700" cy="4160593"/>
          </a:xfrm>
          <a:prstGeom prst="rect">
            <a:avLst/>
          </a:prstGeom>
        </p:spPr>
      </p:pic>
    </p:spTree>
    <p:extLst>
      <p:ext uri="{BB962C8B-B14F-4D97-AF65-F5344CB8AC3E}">
        <p14:creationId xmlns:p14="http://schemas.microsoft.com/office/powerpoint/2010/main" val="1836899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AF1D-8A05-4956-B208-0E5339AB509B}"/>
              </a:ext>
            </a:extLst>
          </p:cNvPr>
          <p:cNvSpPr>
            <a:spLocks noGrp="1"/>
          </p:cNvSpPr>
          <p:nvPr>
            <p:ph type="title"/>
          </p:nvPr>
        </p:nvSpPr>
        <p:spPr/>
        <p:txBody>
          <a:bodyPr/>
          <a:lstStyle/>
          <a:p>
            <a:r>
              <a:rPr lang="en-US" dirty="0"/>
              <a:t>Alternative causal relationships</a:t>
            </a:r>
          </a:p>
        </p:txBody>
      </p:sp>
      <p:grpSp>
        <p:nvGrpSpPr>
          <p:cNvPr id="14" name="Group 13">
            <a:extLst>
              <a:ext uri="{FF2B5EF4-FFF2-40B4-BE49-F238E27FC236}">
                <a16:creationId xmlns:a16="http://schemas.microsoft.com/office/drawing/2014/main" id="{78A1CB1F-7FC4-422C-9FD1-4D028F66592A}"/>
              </a:ext>
            </a:extLst>
          </p:cNvPr>
          <p:cNvGrpSpPr/>
          <p:nvPr/>
        </p:nvGrpSpPr>
        <p:grpSpPr>
          <a:xfrm>
            <a:off x="852553" y="2356022"/>
            <a:ext cx="2807180" cy="1332131"/>
            <a:chOff x="852553" y="2356022"/>
            <a:chExt cx="2807180" cy="1332131"/>
          </a:xfrm>
        </p:grpSpPr>
        <p:sp>
          <p:nvSpPr>
            <p:cNvPr id="7" name="Oval 6">
              <a:extLst>
                <a:ext uri="{FF2B5EF4-FFF2-40B4-BE49-F238E27FC236}">
                  <a16:creationId xmlns:a16="http://schemas.microsoft.com/office/drawing/2014/main" id="{A39267B5-EB65-4CE0-A0F8-03E3915F0F7E}"/>
                </a:ext>
              </a:extLst>
            </p:cNvPr>
            <p:cNvSpPr/>
            <p:nvPr/>
          </p:nvSpPr>
          <p:spPr>
            <a:xfrm>
              <a:off x="12274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9" name="Straight Arrow Connector 8">
              <a:extLst>
                <a:ext uri="{FF2B5EF4-FFF2-40B4-BE49-F238E27FC236}">
                  <a16:creationId xmlns:a16="http://schemas.microsoft.com/office/drawing/2014/main" id="{953C37A0-D877-4CA1-930C-B614D85DD398}"/>
                </a:ext>
              </a:extLst>
            </p:cNvPr>
            <p:cNvCxnSpPr>
              <a:cxnSpLocks/>
              <a:stCxn id="7" idx="6"/>
              <a:endCxn id="11" idx="2"/>
            </p:cNvCxnSpPr>
            <p:nvPr/>
          </p:nvCxnSpPr>
          <p:spPr>
            <a:xfrm>
              <a:off x="1913238" y="2698922"/>
              <a:ext cx="6858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03E18CC-B6BD-4BD2-B425-73397EF27BC2}"/>
                </a:ext>
              </a:extLst>
            </p:cNvPr>
            <p:cNvSpPr/>
            <p:nvPr/>
          </p:nvSpPr>
          <p:spPr>
            <a:xfrm>
              <a:off x="25990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13" name="TextBox 12">
              <a:extLst>
                <a:ext uri="{FF2B5EF4-FFF2-40B4-BE49-F238E27FC236}">
                  <a16:creationId xmlns:a16="http://schemas.microsoft.com/office/drawing/2014/main" id="{14D5895A-2712-4D94-8971-63C56639347D}"/>
                </a:ext>
              </a:extLst>
            </p:cNvPr>
            <p:cNvSpPr txBox="1"/>
            <p:nvPr/>
          </p:nvSpPr>
          <p:spPr>
            <a:xfrm>
              <a:off x="852553" y="3041822"/>
              <a:ext cx="2807180" cy="646331"/>
            </a:xfrm>
            <a:prstGeom prst="rect">
              <a:avLst/>
            </a:prstGeom>
            <a:noFill/>
          </p:spPr>
          <p:txBody>
            <a:bodyPr wrap="none" rtlCol="0">
              <a:spAutoFit/>
            </a:bodyPr>
            <a:lstStyle/>
            <a:p>
              <a:pPr algn="ctr"/>
              <a:r>
                <a:rPr lang="en-US" i="1" dirty="0"/>
                <a:t>Simple Causation</a:t>
              </a:r>
            </a:p>
            <a:p>
              <a:pPr algn="ctr"/>
              <a:r>
                <a:rPr lang="en-US" dirty="0"/>
                <a:t>PhDs (X) cause launches (Y)</a:t>
              </a:r>
            </a:p>
          </p:txBody>
        </p:sp>
      </p:grpSp>
      <p:grpSp>
        <p:nvGrpSpPr>
          <p:cNvPr id="15" name="Group 14">
            <a:extLst>
              <a:ext uri="{FF2B5EF4-FFF2-40B4-BE49-F238E27FC236}">
                <a16:creationId xmlns:a16="http://schemas.microsoft.com/office/drawing/2014/main" id="{35CFC4EA-3BE9-43F0-A5AD-161070C7B9E0}"/>
              </a:ext>
            </a:extLst>
          </p:cNvPr>
          <p:cNvGrpSpPr/>
          <p:nvPr/>
        </p:nvGrpSpPr>
        <p:grpSpPr>
          <a:xfrm>
            <a:off x="4893591" y="2356022"/>
            <a:ext cx="2874506" cy="1332131"/>
            <a:chOff x="827642" y="2356022"/>
            <a:chExt cx="2874506" cy="1332131"/>
          </a:xfrm>
        </p:grpSpPr>
        <p:sp>
          <p:nvSpPr>
            <p:cNvPr id="16" name="Oval 15">
              <a:extLst>
                <a:ext uri="{FF2B5EF4-FFF2-40B4-BE49-F238E27FC236}">
                  <a16:creationId xmlns:a16="http://schemas.microsoft.com/office/drawing/2014/main" id="{9D36EB01-F637-400E-9C5A-0D6D92B70595}"/>
                </a:ext>
              </a:extLst>
            </p:cNvPr>
            <p:cNvSpPr/>
            <p:nvPr/>
          </p:nvSpPr>
          <p:spPr>
            <a:xfrm>
              <a:off x="12274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17" name="Straight Arrow Connector 16">
              <a:extLst>
                <a:ext uri="{FF2B5EF4-FFF2-40B4-BE49-F238E27FC236}">
                  <a16:creationId xmlns:a16="http://schemas.microsoft.com/office/drawing/2014/main" id="{C1A9009E-0F0A-421C-B7EB-453631E33E3A}"/>
                </a:ext>
              </a:extLst>
            </p:cNvPr>
            <p:cNvCxnSpPr>
              <a:cxnSpLocks/>
              <a:stCxn id="16" idx="6"/>
              <a:endCxn id="18" idx="2"/>
            </p:cNvCxnSpPr>
            <p:nvPr/>
          </p:nvCxnSpPr>
          <p:spPr>
            <a:xfrm>
              <a:off x="1913238" y="2698922"/>
              <a:ext cx="685800" cy="0"/>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3EC384B-F971-42B6-801F-B7C806B6D14F}"/>
                </a:ext>
              </a:extLst>
            </p:cNvPr>
            <p:cNvSpPr/>
            <p:nvPr/>
          </p:nvSpPr>
          <p:spPr>
            <a:xfrm>
              <a:off x="25990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19" name="TextBox 18">
              <a:extLst>
                <a:ext uri="{FF2B5EF4-FFF2-40B4-BE49-F238E27FC236}">
                  <a16:creationId xmlns:a16="http://schemas.microsoft.com/office/drawing/2014/main" id="{277DEBFF-9349-47B8-8347-A6B67B260A39}"/>
                </a:ext>
              </a:extLst>
            </p:cNvPr>
            <p:cNvSpPr txBox="1"/>
            <p:nvPr/>
          </p:nvSpPr>
          <p:spPr>
            <a:xfrm>
              <a:off x="827642" y="3041822"/>
              <a:ext cx="2874506" cy="646331"/>
            </a:xfrm>
            <a:prstGeom prst="rect">
              <a:avLst/>
            </a:prstGeom>
            <a:noFill/>
          </p:spPr>
          <p:txBody>
            <a:bodyPr wrap="none" rtlCol="0">
              <a:spAutoFit/>
            </a:bodyPr>
            <a:lstStyle/>
            <a:p>
              <a:pPr algn="ctr"/>
              <a:r>
                <a:rPr lang="en-US" i="1" dirty="0"/>
                <a:t>Reverse Causation</a:t>
              </a:r>
            </a:p>
            <a:p>
              <a:pPr algn="ctr"/>
              <a:r>
                <a:rPr lang="en-US" dirty="0"/>
                <a:t>Launches (Y) cause PhDs (X)</a:t>
              </a:r>
            </a:p>
          </p:txBody>
        </p:sp>
      </p:grpSp>
      <p:grpSp>
        <p:nvGrpSpPr>
          <p:cNvPr id="36" name="Group 35">
            <a:extLst>
              <a:ext uri="{FF2B5EF4-FFF2-40B4-BE49-F238E27FC236}">
                <a16:creationId xmlns:a16="http://schemas.microsoft.com/office/drawing/2014/main" id="{E5426CDB-86C5-4973-95AD-FEAFF89429D3}"/>
              </a:ext>
            </a:extLst>
          </p:cNvPr>
          <p:cNvGrpSpPr/>
          <p:nvPr/>
        </p:nvGrpSpPr>
        <p:grpSpPr>
          <a:xfrm>
            <a:off x="7747723" y="1549021"/>
            <a:ext cx="4461478" cy="2367817"/>
            <a:chOff x="5697869" y="1320336"/>
            <a:chExt cx="4461478" cy="2367817"/>
          </a:xfrm>
        </p:grpSpPr>
        <p:sp>
          <p:nvSpPr>
            <p:cNvPr id="21" name="Oval 20">
              <a:extLst>
                <a:ext uri="{FF2B5EF4-FFF2-40B4-BE49-F238E27FC236}">
                  <a16:creationId xmlns:a16="http://schemas.microsoft.com/office/drawing/2014/main" id="{EA95A0DC-3DBE-490B-89AD-EC7B8AAD6642}"/>
                </a:ext>
              </a:extLst>
            </p:cNvPr>
            <p:cNvSpPr/>
            <p:nvPr/>
          </p:nvSpPr>
          <p:spPr>
            <a:xfrm>
              <a:off x="6891146"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sp>
          <p:nvSpPr>
            <p:cNvPr id="23" name="Oval 22">
              <a:extLst>
                <a:ext uri="{FF2B5EF4-FFF2-40B4-BE49-F238E27FC236}">
                  <a16:creationId xmlns:a16="http://schemas.microsoft.com/office/drawing/2014/main" id="{A01AE86A-918A-4D71-A7C2-0267706A8631}"/>
                </a:ext>
              </a:extLst>
            </p:cNvPr>
            <p:cNvSpPr/>
            <p:nvPr/>
          </p:nvSpPr>
          <p:spPr>
            <a:xfrm>
              <a:off x="8262746"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24" name="TextBox 23">
              <a:extLst>
                <a:ext uri="{FF2B5EF4-FFF2-40B4-BE49-F238E27FC236}">
                  <a16:creationId xmlns:a16="http://schemas.microsoft.com/office/drawing/2014/main" id="{BC26F470-9031-4381-BCB2-0E4AA08BF392}"/>
                </a:ext>
              </a:extLst>
            </p:cNvPr>
            <p:cNvSpPr txBox="1"/>
            <p:nvPr/>
          </p:nvSpPr>
          <p:spPr>
            <a:xfrm>
              <a:off x="5697869" y="3041822"/>
              <a:ext cx="4461478" cy="646331"/>
            </a:xfrm>
            <a:prstGeom prst="rect">
              <a:avLst/>
            </a:prstGeom>
            <a:noFill/>
          </p:spPr>
          <p:txBody>
            <a:bodyPr wrap="none" rtlCol="0">
              <a:spAutoFit/>
            </a:bodyPr>
            <a:lstStyle/>
            <a:p>
              <a:pPr algn="ctr"/>
              <a:r>
                <a:rPr lang="en-US" i="1" dirty="0"/>
                <a:t>Confounding</a:t>
              </a:r>
            </a:p>
            <a:p>
              <a:pPr algn="ctr"/>
              <a:r>
                <a:rPr lang="en-US" dirty="0"/>
                <a:t>Funding (A) causes PhDs (X) and launches (Y)</a:t>
              </a:r>
            </a:p>
          </p:txBody>
        </p:sp>
        <p:sp>
          <p:nvSpPr>
            <p:cNvPr id="26" name="Oval 25">
              <a:extLst>
                <a:ext uri="{FF2B5EF4-FFF2-40B4-BE49-F238E27FC236}">
                  <a16:creationId xmlns:a16="http://schemas.microsoft.com/office/drawing/2014/main" id="{F5731B31-E587-4059-A3F1-E3595A445711}"/>
                </a:ext>
              </a:extLst>
            </p:cNvPr>
            <p:cNvSpPr/>
            <p:nvPr/>
          </p:nvSpPr>
          <p:spPr>
            <a:xfrm>
              <a:off x="7576946" y="1320336"/>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27" name="Straight Arrow Connector 26">
              <a:extLst>
                <a:ext uri="{FF2B5EF4-FFF2-40B4-BE49-F238E27FC236}">
                  <a16:creationId xmlns:a16="http://schemas.microsoft.com/office/drawing/2014/main" id="{52372FC2-305E-4BCD-A2FA-323ADE8A208C}"/>
                </a:ext>
              </a:extLst>
            </p:cNvPr>
            <p:cNvCxnSpPr>
              <a:cxnSpLocks/>
              <a:stCxn id="21" idx="0"/>
              <a:endCxn id="26" idx="3"/>
            </p:cNvCxnSpPr>
            <p:nvPr/>
          </p:nvCxnSpPr>
          <p:spPr>
            <a:xfrm flipV="1">
              <a:off x="7234046" y="1905703"/>
              <a:ext cx="443333" cy="450319"/>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3E9B67-9537-45C3-81D4-63791725F708}"/>
                </a:ext>
              </a:extLst>
            </p:cNvPr>
            <p:cNvCxnSpPr>
              <a:cxnSpLocks/>
              <a:stCxn id="23" idx="0"/>
              <a:endCxn id="26" idx="5"/>
            </p:cNvCxnSpPr>
            <p:nvPr/>
          </p:nvCxnSpPr>
          <p:spPr>
            <a:xfrm flipH="1" flipV="1">
              <a:off x="8162313" y="1905703"/>
              <a:ext cx="443333" cy="450319"/>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03D314E-1445-42BB-8396-021AC88B0D15}"/>
              </a:ext>
            </a:extLst>
          </p:cNvPr>
          <p:cNvGrpSpPr/>
          <p:nvPr/>
        </p:nvGrpSpPr>
        <p:grpSpPr>
          <a:xfrm>
            <a:off x="546516" y="4601714"/>
            <a:ext cx="3429000" cy="1612684"/>
            <a:chOff x="1226475" y="4027498"/>
            <a:chExt cx="3429000" cy="1612684"/>
          </a:xfrm>
        </p:grpSpPr>
        <p:sp>
          <p:nvSpPr>
            <p:cNvPr id="45" name="Oval 44">
              <a:extLst>
                <a:ext uri="{FF2B5EF4-FFF2-40B4-BE49-F238E27FC236}">
                  <a16:creationId xmlns:a16="http://schemas.microsoft.com/office/drawing/2014/main" id="{64A73E57-22A4-437A-A584-B0285B3057AB}"/>
                </a:ext>
              </a:extLst>
            </p:cNvPr>
            <p:cNvSpPr/>
            <p:nvPr/>
          </p:nvSpPr>
          <p:spPr>
            <a:xfrm>
              <a:off x="1226475" y="403105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46" name="Straight Arrow Connector 45">
              <a:extLst>
                <a:ext uri="{FF2B5EF4-FFF2-40B4-BE49-F238E27FC236}">
                  <a16:creationId xmlns:a16="http://schemas.microsoft.com/office/drawing/2014/main" id="{58821C14-E83E-4720-8598-800C20311410}"/>
                </a:ext>
              </a:extLst>
            </p:cNvPr>
            <p:cNvCxnSpPr>
              <a:cxnSpLocks/>
              <a:stCxn id="45" idx="6"/>
              <a:endCxn id="47" idx="2"/>
            </p:cNvCxnSpPr>
            <p:nvPr/>
          </p:nvCxnSpPr>
          <p:spPr>
            <a:xfrm>
              <a:off x="1912275" y="4373952"/>
              <a:ext cx="6858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04F9B8B-F6DC-4847-A268-56969B66CE62}"/>
                </a:ext>
              </a:extLst>
            </p:cNvPr>
            <p:cNvSpPr/>
            <p:nvPr/>
          </p:nvSpPr>
          <p:spPr>
            <a:xfrm>
              <a:off x="2598075" y="403105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48" name="TextBox 47">
              <a:extLst>
                <a:ext uri="{FF2B5EF4-FFF2-40B4-BE49-F238E27FC236}">
                  <a16:creationId xmlns:a16="http://schemas.microsoft.com/office/drawing/2014/main" id="{A72C6B41-3258-4AA6-A75E-C297E5FEB51A}"/>
                </a:ext>
              </a:extLst>
            </p:cNvPr>
            <p:cNvSpPr txBox="1"/>
            <p:nvPr/>
          </p:nvSpPr>
          <p:spPr>
            <a:xfrm>
              <a:off x="1326603" y="4716852"/>
              <a:ext cx="3228769" cy="923330"/>
            </a:xfrm>
            <a:prstGeom prst="rect">
              <a:avLst/>
            </a:prstGeom>
            <a:noFill/>
          </p:spPr>
          <p:txBody>
            <a:bodyPr wrap="none" rtlCol="0">
              <a:spAutoFit/>
            </a:bodyPr>
            <a:lstStyle/>
            <a:p>
              <a:pPr algn="ctr"/>
              <a:r>
                <a:rPr lang="en-US" i="1" dirty="0"/>
                <a:t>Mediation</a:t>
              </a:r>
            </a:p>
            <a:p>
              <a:pPr algn="ctr"/>
              <a:r>
                <a:rPr lang="en-US" dirty="0"/>
                <a:t>PhDs (X) causes researchers (A),</a:t>
              </a:r>
            </a:p>
            <a:p>
              <a:pPr algn="ctr"/>
              <a:r>
                <a:rPr lang="en-US" dirty="0"/>
                <a:t> which causes launches (Y)</a:t>
              </a:r>
            </a:p>
          </p:txBody>
        </p:sp>
        <p:cxnSp>
          <p:nvCxnSpPr>
            <p:cNvPr id="49" name="Straight Arrow Connector 48">
              <a:extLst>
                <a:ext uri="{FF2B5EF4-FFF2-40B4-BE49-F238E27FC236}">
                  <a16:creationId xmlns:a16="http://schemas.microsoft.com/office/drawing/2014/main" id="{62A7F476-7CB6-495E-B9EA-8DFFB15FC6E3}"/>
                </a:ext>
              </a:extLst>
            </p:cNvPr>
            <p:cNvCxnSpPr>
              <a:cxnSpLocks/>
              <a:stCxn id="47" idx="6"/>
              <a:endCxn id="50" idx="2"/>
            </p:cNvCxnSpPr>
            <p:nvPr/>
          </p:nvCxnSpPr>
          <p:spPr>
            <a:xfrm flipV="1">
              <a:off x="3283875" y="4370398"/>
              <a:ext cx="685800" cy="35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3EED2300-4383-4E16-8542-13D9FB0666B2}"/>
                </a:ext>
              </a:extLst>
            </p:cNvPr>
            <p:cNvSpPr/>
            <p:nvPr/>
          </p:nvSpPr>
          <p:spPr>
            <a:xfrm>
              <a:off x="3969675" y="402749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grpSp>
      <p:grpSp>
        <p:nvGrpSpPr>
          <p:cNvPr id="64" name="Group 63">
            <a:extLst>
              <a:ext uri="{FF2B5EF4-FFF2-40B4-BE49-F238E27FC236}">
                <a16:creationId xmlns:a16="http://schemas.microsoft.com/office/drawing/2014/main" id="{D056EA12-7156-4D3F-B85F-C303D4D1F35B}"/>
              </a:ext>
            </a:extLst>
          </p:cNvPr>
          <p:cNvGrpSpPr/>
          <p:nvPr/>
        </p:nvGrpSpPr>
        <p:grpSpPr>
          <a:xfrm>
            <a:off x="3774765" y="3975010"/>
            <a:ext cx="5094664" cy="2356897"/>
            <a:chOff x="3822138" y="3555437"/>
            <a:chExt cx="5094664" cy="2356897"/>
          </a:xfrm>
        </p:grpSpPr>
        <p:sp>
          <p:nvSpPr>
            <p:cNvPr id="55" name="Oval 54">
              <a:extLst>
                <a:ext uri="{FF2B5EF4-FFF2-40B4-BE49-F238E27FC236}">
                  <a16:creationId xmlns:a16="http://schemas.microsoft.com/office/drawing/2014/main" id="{4471C170-D91F-4E8A-898D-85BC262A0FEE}"/>
                </a:ext>
              </a:extLst>
            </p:cNvPr>
            <p:cNvSpPr/>
            <p:nvPr/>
          </p:nvSpPr>
          <p:spPr>
            <a:xfrm>
              <a:off x="5412372" y="457892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56" name="Straight Arrow Connector 55">
              <a:extLst>
                <a:ext uri="{FF2B5EF4-FFF2-40B4-BE49-F238E27FC236}">
                  <a16:creationId xmlns:a16="http://schemas.microsoft.com/office/drawing/2014/main" id="{7E212BB3-B51B-44A7-8F4A-16CC008546ED}"/>
                </a:ext>
              </a:extLst>
            </p:cNvPr>
            <p:cNvCxnSpPr>
              <a:cxnSpLocks/>
              <a:stCxn id="55" idx="6"/>
              <a:endCxn id="57" idx="3"/>
            </p:cNvCxnSpPr>
            <p:nvPr/>
          </p:nvCxnSpPr>
          <p:spPr>
            <a:xfrm flipV="1">
              <a:off x="6098172" y="4653187"/>
              <a:ext cx="714621" cy="26863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8E053C00-4028-477C-A45D-7EC570072AF8}"/>
                </a:ext>
              </a:extLst>
            </p:cNvPr>
            <p:cNvSpPr/>
            <p:nvPr/>
          </p:nvSpPr>
          <p:spPr>
            <a:xfrm>
              <a:off x="6712360" y="406782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58" name="TextBox 57">
              <a:extLst>
                <a:ext uri="{FF2B5EF4-FFF2-40B4-BE49-F238E27FC236}">
                  <a16:creationId xmlns:a16="http://schemas.microsoft.com/office/drawing/2014/main" id="{4EA8CBC3-EA10-4DD4-AAD1-F07A1A8D3FF7}"/>
                </a:ext>
              </a:extLst>
            </p:cNvPr>
            <p:cNvSpPr txBox="1"/>
            <p:nvPr/>
          </p:nvSpPr>
          <p:spPr>
            <a:xfrm>
              <a:off x="3822138" y="5266003"/>
              <a:ext cx="5094664" cy="646331"/>
            </a:xfrm>
            <a:prstGeom prst="rect">
              <a:avLst/>
            </a:prstGeom>
            <a:noFill/>
          </p:spPr>
          <p:txBody>
            <a:bodyPr wrap="none" rtlCol="0">
              <a:spAutoFit/>
            </a:bodyPr>
            <a:lstStyle/>
            <a:p>
              <a:pPr algn="ctr"/>
              <a:r>
                <a:rPr lang="en-US" i="1" dirty="0"/>
                <a:t>Multiple causation</a:t>
              </a:r>
            </a:p>
            <a:p>
              <a:pPr algn="ctr"/>
              <a:r>
                <a:rPr lang="en-US" dirty="0"/>
                <a:t>PhDs (X) and crew dynamics (A) </a:t>
              </a:r>
              <a:r>
                <a:rPr lang="en-US" dirty="0" err="1"/>
                <a:t>causeslaunches</a:t>
              </a:r>
              <a:r>
                <a:rPr lang="en-US" dirty="0"/>
                <a:t> (Y)</a:t>
              </a:r>
            </a:p>
          </p:txBody>
        </p:sp>
        <p:sp>
          <p:nvSpPr>
            <p:cNvPr id="59" name="Oval 58">
              <a:extLst>
                <a:ext uri="{FF2B5EF4-FFF2-40B4-BE49-F238E27FC236}">
                  <a16:creationId xmlns:a16="http://schemas.microsoft.com/office/drawing/2014/main" id="{D6E3E58F-13DC-46D6-8E76-9759C054A90B}"/>
                </a:ext>
              </a:extLst>
            </p:cNvPr>
            <p:cNvSpPr/>
            <p:nvPr/>
          </p:nvSpPr>
          <p:spPr>
            <a:xfrm>
              <a:off x="5376568" y="3555437"/>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60" name="Straight Arrow Connector 59">
              <a:extLst>
                <a:ext uri="{FF2B5EF4-FFF2-40B4-BE49-F238E27FC236}">
                  <a16:creationId xmlns:a16="http://schemas.microsoft.com/office/drawing/2014/main" id="{D8F7C54F-CEDF-4339-AB7F-302C155E30C3}"/>
                </a:ext>
              </a:extLst>
            </p:cNvPr>
            <p:cNvCxnSpPr>
              <a:cxnSpLocks/>
              <a:stCxn id="59" idx="6"/>
              <a:endCxn id="57" idx="1"/>
            </p:cNvCxnSpPr>
            <p:nvPr/>
          </p:nvCxnSpPr>
          <p:spPr>
            <a:xfrm>
              <a:off x="6062368" y="3898337"/>
              <a:ext cx="750425" cy="2699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CC3B2E24-A3F9-452E-9B10-3D5E9C3CF13B}"/>
              </a:ext>
            </a:extLst>
          </p:cNvPr>
          <p:cNvSpPr txBox="1"/>
          <p:nvPr/>
        </p:nvSpPr>
        <p:spPr>
          <a:xfrm>
            <a:off x="1176715" y="1587877"/>
            <a:ext cx="8233344" cy="461665"/>
          </a:xfrm>
          <a:prstGeom prst="rect">
            <a:avLst/>
          </a:prstGeom>
          <a:noFill/>
        </p:spPr>
        <p:txBody>
          <a:bodyPr wrap="none" rtlCol="0">
            <a:spAutoFit/>
          </a:bodyPr>
          <a:lstStyle/>
          <a:p>
            <a:pPr algn="ctr"/>
            <a:r>
              <a:rPr lang="en-US" sz="2400" b="1" u="sng" dirty="0"/>
              <a:t>Correlation between space launches and sociology </a:t>
            </a:r>
            <a:r>
              <a:rPr lang="en-US" sz="2400" b="1" u="sng" dirty="0" err="1"/>
              <a:t>docotates</a:t>
            </a:r>
            <a:endParaRPr lang="en-US" sz="2400" b="1" u="sng" dirty="0"/>
          </a:p>
        </p:txBody>
      </p:sp>
      <p:grpSp>
        <p:nvGrpSpPr>
          <p:cNvPr id="43" name="Group 42">
            <a:extLst>
              <a:ext uri="{FF2B5EF4-FFF2-40B4-BE49-F238E27FC236}">
                <a16:creationId xmlns:a16="http://schemas.microsoft.com/office/drawing/2014/main" id="{F99F440F-3769-43BE-B628-925680432E80}"/>
              </a:ext>
            </a:extLst>
          </p:cNvPr>
          <p:cNvGrpSpPr/>
          <p:nvPr/>
        </p:nvGrpSpPr>
        <p:grpSpPr>
          <a:xfrm>
            <a:off x="8702280" y="3902563"/>
            <a:ext cx="3509295" cy="2910895"/>
            <a:chOff x="4614825" y="3555437"/>
            <a:chExt cx="3509295" cy="2910895"/>
          </a:xfrm>
        </p:grpSpPr>
        <p:sp>
          <p:nvSpPr>
            <p:cNvPr id="44" name="Oval 43">
              <a:extLst>
                <a:ext uri="{FF2B5EF4-FFF2-40B4-BE49-F238E27FC236}">
                  <a16:creationId xmlns:a16="http://schemas.microsoft.com/office/drawing/2014/main" id="{C2B35EEC-82DC-4E55-B3B9-E242EFA92AE2}"/>
                </a:ext>
              </a:extLst>
            </p:cNvPr>
            <p:cNvSpPr/>
            <p:nvPr/>
          </p:nvSpPr>
          <p:spPr>
            <a:xfrm>
              <a:off x="5376568" y="458020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51" name="Straight Arrow Connector 50">
              <a:extLst>
                <a:ext uri="{FF2B5EF4-FFF2-40B4-BE49-F238E27FC236}">
                  <a16:creationId xmlns:a16="http://schemas.microsoft.com/office/drawing/2014/main" id="{0E2415B9-1D56-4148-9788-FA764B966037}"/>
                </a:ext>
              </a:extLst>
            </p:cNvPr>
            <p:cNvCxnSpPr>
              <a:cxnSpLocks/>
              <a:stCxn id="44" idx="6"/>
              <a:endCxn id="52" idx="3"/>
            </p:cNvCxnSpPr>
            <p:nvPr/>
          </p:nvCxnSpPr>
          <p:spPr>
            <a:xfrm flipV="1">
              <a:off x="6062368" y="4653187"/>
              <a:ext cx="750425" cy="2699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BDA10207-A91F-4DD2-8F24-9FFEE73BB7D1}"/>
                </a:ext>
              </a:extLst>
            </p:cNvPr>
            <p:cNvSpPr/>
            <p:nvPr/>
          </p:nvSpPr>
          <p:spPr>
            <a:xfrm>
              <a:off x="6712360" y="406782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54" name="TextBox 53">
              <a:extLst>
                <a:ext uri="{FF2B5EF4-FFF2-40B4-BE49-F238E27FC236}">
                  <a16:creationId xmlns:a16="http://schemas.microsoft.com/office/drawing/2014/main" id="{2437C22F-9F01-42D0-818E-D8C0C0569971}"/>
                </a:ext>
              </a:extLst>
            </p:cNvPr>
            <p:cNvSpPr txBox="1"/>
            <p:nvPr/>
          </p:nvSpPr>
          <p:spPr>
            <a:xfrm>
              <a:off x="4614825" y="5266003"/>
              <a:ext cx="3509295" cy="1200329"/>
            </a:xfrm>
            <a:prstGeom prst="rect">
              <a:avLst/>
            </a:prstGeom>
            <a:noFill/>
          </p:spPr>
          <p:txBody>
            <a:bodyPr wrap="none" rtlCol="0">
              <a:spAutoFit/>
            </a:bodyPr>
            <a:lstStyle/>
            <a:p>
              <a:pPr algn="ctr"/>
              <a:r>
                <a:rPr lang="en-US" i="1" dirty="0"/>
                <a:t>Interaction</a:t>
              </a:r>
            </a:p>
            <a:p>
              <a:pPr algn="ctr"/>
              <a:r>
                <a:rPr lang="en-US" dirty="0"/>
                <a:t>PhDs (X) cause researchers (A) </a:t>
              </a:r>
            </a:p>
            <a:p>
              <a:pPr algn="ctr"/>
              <a:r>
                <a:rPr lang="en-US" dirty="0"/>
                <a:t>and launches (Y), </a:t>
              </a:r>
            </a:p>
            <a:p>
              <a:pPr algn="ctr"/>
              <a:r>
                <a:rPr lang="en-US" dirty="0"/>
                <a:t>researchers (A) cause launches (Y)</a:t>
              </a:r>
            </a:p>
          </p:txBody>
        </p:sp>
        <p:sp>
          <p:nvSpPr>
            <p:cNvPr id="61" name="Oval 60">
              <a:extLst>
                <a:ext uri="{FF2B5EF4-FFF2-40B4-BE49-F238E27FC236}">
                  <a16:creationId xmlns:a16="http://schemas.microsoft.com/office/drawing/2014/main" id="{08504B4B-1B8E-4AE1-8822-D2C62D3B037F}"/>
                </a:ext>
              </a:extLst>
            </p:cNvPr>
            <p:cNvSpPr/>
            <p:nvPr/>
          </p:nvSpPr>
          <p:spPr>
            <a:xfrm>
              <a:off x="5376568" y="3555437"/>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62" name="Straight Arrow Connector 61">
              <a:extLst>
                <a:ext uri="{FF2B5EF4-FFF2-40B4-BE49-F238E27FC236}">
                  <a16:creationId xmlns:a16="http://schemas.microsoft.com/office/drawing/2014/main" id="{3EB4EC64-F905-4A72-955D-DBA3CEFB1DA7}"/>
                </a:ext>
              </a:extLst>
            </p:cNvPr>
            <p:cNvCxnSpPr>
              <a:cxnSpLocks/>
              <a:stCxn id="61" idx="6"/>
              <a:endCxn id="52" idx="1"/>
            </p:cNvCxnSpPr>
            <p:nvPr/>
          </p:nvCxnSpPr>
          <p:spPr>
            <a:xfrm>
              <a:off x="6062368" y="3898337"/>
              <a:ext cx="750425" cy="2699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a:extLst>
              <a:ext uri="{FF2B5EF4-FFF2-40B4-BE49-F238E27FC236}">
                <a16:creationId xmlns:a16="http://schemas.microsoft.com/office/drawing/2014/main" id="{42A89E07-B06F-4213-B94A-12D2B47F5A4D}"/>
              </a:ext>
            </a:extLst>
          </p:cNvPr>
          <p:cNvCxnSpPr>
            <a:cxnSpLocks/>
            <a:stCxn id="44" idx="7"/>
            <a:endCxn id="61" idx="5"/>
          </p:cNvCxnSpPr>
          <p:nvPr/>
        </p:nvCxnSpPr>
        <p:spPr>
          <a:xfrm flipV="1">
            <a:off x="10049390" y="4487930"/>
            <a:ext cx="0" cy="5398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5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0CC079-9856-2448-A69C-06819145D2CF}"/>
              </a:ext>
            </a:extLst>
          </p:cNvPr>
          <p:cNvSpPr>
            <a:spLocks noGrp="1"/>
          </p:cNvSpPr>
          <p:nvPr>
            <p:ph type="title"/>
          </p:nvPr>
        </p:nvSpPr>
        <p:spPr/>
        <p:txBody>
          <a:bodyPr/>
          <a:lstStyle/>
          <a:p>
            <a:r>
              <a:rPr lang="en-US" dirty="0"/>
              <a:t>More substantive relationship</a:t>
            </a:r>
          </a:p>
        </p:txBody>
      </p:sp>
      <p:pic>
        <p:nvPicPr>
          <p:cNvPr id="8" name="Content Placeholder 7">
            <a:extLst>
              <a:ext uri="{FF2B5EF4-FFF2-40B4-BE49-F238E27FC236}">
                <a16:creationId xmlns:a16="http://schemas.microsoft.com/office/drawing/2014/main" id="{AC5AB2D8-A661-3E4A-B2AE-F520BC9857A0}"/>
              </a:ext>
            </a:extLst>
          </p:cNvPr>
          <p:cNvPicPr>
            <a:picLocks noGrp="1" noChangeAspect="1"/>
          </p:cNvPicPr>
          <p:nvPr>
            <p:ph idx="1"/>
          </p:nvPr>
        </p:nvPicPr>
        <p:blipFill>
          <a:blip r:embed="rId2"/>
          <a:stretch>
            <a:fillRect/>
          </a:stretch>
        </p:blipFill>
        <p:spPr>
          <a:xfrm>
            <a:off x="819150" y="1583423"/>
            <a:ext cx="10553700" cy="4246779"/>
          </a:xfrm>
        </p:spPr>
      </p:pic>
      <p:sp>
        <p:nvSpPr>
          <p:cNvPr id="4" name="Slide Number Placeholder 3">
            <a:extLst>
              <a:ext uri="{FF2B5EF4-FFF2-40B4-BE49-F238E27FC236}">
                <a16:creationId xmlns:a16="http://schemas.microsoft.com/office/drawing/2014/main" id="{CC44489A-8365-A84C-AC7D-39892A86AA8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9261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AF1D-8A05-4956-B208-0E5339AB509B}"/>
              </a:ext>
            </a:extLst>
          </p:cNvPr>
          <p:cNvSpPr>
            <a:spLocks noGrp="1"/>
          </p:cNvSpPr>
          <p:nvPr>
            <p:ph type="title"/>
          </p:nvPr>
        </p:nvSpPr>
        <p:spPr/>
        <p:txBody>
          <a:bodyPr/>
          <a:lstStyle/>
          <a:p>
            <a:r>
              <a:rPr lang="en-US" dirty="0"/>
              <a:t>Alternative causal relationships</a:t>
            </a:r>
          </a:p>
        </p:txBody>
      </p:sp>
      <p:grpSp>
        <p:nvGrpSpPr>
          <p:cNvPr id="14" name="Group 13">
            <a:extLst>
              <a:ext uri="{FF2B5EF4-FFF2-40B4-BE49-F238E27FC236}">
                <a16:creationId xmlns:a16="http://schemas.microsoft.com/office/drawing/2014/main" id="{78A1CB1F-7FC4-422C-9FD1-4D028F66592A}"/>
              </a:ext>
            </a:extLst>
          </p:cNvPr>
          <p:cNvGrpSpPr/>
          <p:nvPr/>
        </p:nvGrpSpPr>
        <p:grpSpPr>
          <a:xfrm>
            <a:off x="1227438" y="2356022"/>
            <a:ext cx="2057400" cy="1332131"/>
            <a:chOff x="1227438" y="2356022"/>
            <a:chExt cx="2057400" cy="1332131"/>
          </a:xfrm>
        </p:grpSpPr>
        <p:sp>
          <p:nvSpPr>
            <p:cNvPr id="7" name="Oval 6">
              <a:extLst>
                <a:ext uri="{FF2B5EF4-FFF2-40B4-BE49-F238E27FC236}">
                  <a16:creationId xmlns:a16="http://schemas.microsoft.com/office/drawing/2014/main" id="{A39267B5-EB65-4CE0-A0F8-03E3915F0F7E}"/>
                </a:ext>
              </a:extLst>
            </p:cNvPr>
            <p:cNvSpPr/>
            <p:nvPr/>
          </p:nvSpPr>
          <p:spPr>
            <a:xfrm>
              <a:off x="12274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9" name="Straight Arrow Connector 8">
              <a:extLst>
                <a:ext uri="{FF2B5EF4-FFF2-40B4-BE49-F238E27FC236}">
                  <a16:creationId xmlns:a16="http://schemas.microsoft.com/office/drawing/2014/main" id="{953C37A0-D877-4CA1-930C-B614D85DD398}"/>
                </a:ext>
              </a:extLst>
            </p:cNvPr>
            <p:cNvCxnSpPr>
              <a:cxnSpLocks/>
              <a:stCxn id="7" idx="6"/>
              <a:endCxn id="11" idx="2"/>
            </p:cNvCxnSpPr>
            <p:nvPr/>
          </p:nvCxnSpPr>
          <p:spPr>
            <a:xfrm>
              <a:off x="1913238" y="2698922"/>
              <a:ext cx="6858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03E18CC-B6BD-4BD2-B425-73397EF27BC2}"/>
                </a:ext>
              </a:extLst>
            </p:cNvPr>
            <p:cNvSpPr/>
            <p:nvPr/>
          </p:nvSpPr>
          <p:spPr>
            <a:xfrm>
              <a:off x="25990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13" name="TextBox 12">
              <a:extLst>
                <a:ext uri="{FF2B5EF4-FFF2-40B4-BE49-F238E27FC236}">
                  <a16:creationId xmlns:a16="http://schemas.microsoft.com/office/drawing/2014/main" id="{14D5895A-2712-4D94-8971-63C56639347D}"/>
                </a:ext>
              </a:extLst>
            </p:cNvPr>
            <p:cNvSpPr txBox="1"/>
            <p:nvPr/>
          </p:nvSpPr>
          <p:spPr>
            <a:xfrm>
              <a:off x="1363171" y="3041822"/>
              <a:ext cx="1785938" cy="646331"/>
            </a:xfrm>
            <a:prstGeom prst="rect">
              <a:avLst/>
            </a:prstGeom>
            <a:noFill/>
          </p:spPr>
          <p:txBody>
            <a:bodyPr wrap="none" rtlCol="0">
              <a:spAutoFit/>
            </a:bodyPr>
            <a:lstStyle/>
            <a:p>
              <a:pPr algn="ctr"/>
              <a:r>
                <a:rPr lang="en-US" i="1" dirty="0"/>
                <a:t>Simple Causation</a:t>
              </a:r>
            </a:p>
            <a:p>
              <a:pPr algn="ctr"/>
              <a:r>
                <a:rPr lang="en-US" dirty="0"/>
                <a:t>X causes Y</a:t>
              </a:r>
            </a:p>
          </p:txBody>
        </p:sp>
      </p:grpSp>
      <p:grpSp>
        <p:nvGrpSpPr>
          <p:cNvPr id="15" name="Group 14">
            <a:extLst>
              <a:ext uri="{FF2B5EF4-FFF2-40B4-BE49-F238E27FC236}">
                <a16:creationId xmlns:a16="http://schemas.microsoft.com/office/drawing/2014/main" id="{35CFC4EA-3BE9-43F0-A5AD-161070C7B9E0}"/>
              </a:ext>
            </a:extLst>
          </p:cNvPr>
          <p:cNvGrpSpPr/>
          <p:nvPr/>
        </p:nvGrpSpPr>
        <p:grpSpPr>
          <a:xfrm>
            <a:off x="5293387" y="2356022"/>
            <a:ext cx="2057400" cy="1332131"/>
            <a:chOff x="1227438" y="2356022"/>
            <a:chExt cx="2057400" cy="1332131"/>
          </a:xfrm>
        </p:grpSpPr>
        <p:sp>
          <p:nvSpPr>
            <p:cNvPr id="16" name="Oval 15">
              <a:extLst>
                <a:ext uri="{FF2B5EF4-FFF2-40B4-BE49-F238E27FC236}">
                  <a16:creationId xmlns:a16="http://schemas.microsoft.com/office/drawing/2014/main" id="{9D36EB01-F637-400E-9C5A-0D6D92B70595}"/>
                </a:ext>
              </a:extLst>
            </p:cNvPr>
            <p:cNvSpPr/>
            <p:nvPr/>
          </p:nvSpPr>
          <p:spPr>
            <a:xfrm>
              <a:off x="12274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17" name="Straight Arrow Connector 16">
              <a:extLst>
                <a:ext uri="{FF2B5EF4-FFF2-40B4-BE49-F238E27FC236}">
                  <a16:creationId xmlns:a16="http://schemas.microsoft.com/office/drawing/2014/main" id="{C1A9009E-0F0A-421C-B7EB-453631E33E3A}"/>
                </a:ext>
              </a:extLst>
            </p:cNvPr>
            <p:cNvCxnSpPr>
              <a:cxnSpLocks/>
              <a:stCxn id="16" idx="6"/>
              <a:endCxn id="18" idx="2"/>
            </p:cNvCxnSpPr>
            <p:nvPr/>
          </p:nvCxnSpPr>
          <p:spPr>
            <a:xfrm>
              <a:off x="1913238" y="2698922"/>
              <a:ext cx="685800" cy="0"/>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3EC384B-F971-42B6-801F-B7C806B6D14F}"/>
                </a:ext>
              </a:extLst>
            </p:cNvPr>
            <p:cNvSpPr/>
            <p:nvPr/>
          </p:nvSpPr>
          <p:spPr>
            <a:xfrm>
              <a:off x="2599038"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19" name="TextBox 18">
              <a:extLst>
                <a:ext uri="{FF2B5EF4-FFF2-40B4-BE49-F238E27FC236}">
                  <a16:creationId xmlns:a16="http://schemas.microsoft.com/office/drawing/2014/main" id="{277DEBFF-9349-47B8-8347-A6B67B260A39}"/>
                </a:ext>
              </a:extLst>
            </p:cNvPr>
            <p:cNvSpPr txBox="1"/>
            <p:nvPr/>
          </p:nvSpPr>
          <p:spPr>
            <a:xfrm>
              <a:off x="1299050" y="3041822"/>
              <a:ext cx="1931684" cy="646331"/>
            </a:xfrm>
            <a:prstGeom prst="rect">
              <a:avLst/>
            </a:prstGeom>
            <a:noFill/>
          </p:spPr>
          <p:txBody>
            <a:bodyPr wrap="none" rtlCol="0">
              <a:spAutoFit/>
            </a:bodyPr>
            <a:lstStyle/>
            <a:p>
              <a:pPr algn="ctr"/>
              <a:r>
                <a:rPr lang="en-US" i="1" dirty="0"/>
                <a:t>Reverse Causation</a:t>
              </a:r>
            </a:p>
            <a:p>
              <a:pPr algn="ctr"/>
              <a:r>
                <a:rPr lang="en-US" dirty="0"/>
                <a:t>Y causes X</a:t>
              </a:r>
            </a:p>
          </p:txBody>
        </p:sp>
      </p:grpSp>
      <p:grpSp>
        <p:nvGrpSpPr>
          <p:cNvPr id="36" name="Group 35">
            <a:extLst>
              <a:ext uri="{FF2B5EF4-FFF2-40B4-BE49-F238E27FC236}">
                <a16:creationId xmlns:a16="http://schemas.microsoft.com/office/drawing/2014/main" id="{E5426CDB-86C5-4973-95AD-FEAFF89429D3}"/>
              </a:ext>
            </a:extLst>
          </p:cNvPr>
          <p:cNvGrpSpPr/>
          <p:nvPr/>
        </p:nvGrpSpPr>
        <p:grpSpPr>
          <a:xfrm>
            <a:off x="9428218" y="1515012"/>
            <a:ext cx="2057400" cy="2367817"/>
            <a:chOff x="6891146" y="1320336"/>
            <a:chExt cx="2057400" cy="2367817"/>
          </a:xfrm>
        </p:grpSpPr>
        <p:sp>
          <p:nvSpPr>
            <p:cNvPr id="21" name="Oval 20">
              <a:extLst>
                <a:ext uri="{FF2B5EF4-FFF2-40B4-BE49-F238E27FC236}">
                  <a16:creationId xmlns:a16="http://schemas.microsoft.com/office/drawing/2014/main" id="{EA95A0DC-3DBE-490B-89AD-EC7B8AAD6642}"/>
                </a:ext>
              </a:extLst>
            </p:cNvPr>
            <p:cNvSpPr/>
            <p:nvPr/>
          </p:nvSpPr>
          <p:spPr>
            <a:xfrm>
              <a:off x="6891146"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sp>
          <p:nvSpPr>
            <p:cNvPr id="23" name="Oval 22">
              <a:extLst>
                <a:ext uri="{FF2B5EF4-FFF2-40B4-BE49-F238E27FC236}">
                  <a16:creationId xmlns:a16="http://schemas.microsoft.com/office/drawing/2014/main" id="{A01AE86A-918A-4D71-A7C2-0267706A8631}"/>
                </a:ext>
              </a:extLst>
            </p:cNvPr>
            <p:cNvSpPr/>
            <p:nvPr/>
          </p:nvSpPr>
          <p:spPr>
            <a:xfrm>
              <a:off x="8262746" y="235602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24" name="TextBox 23">
              <a:extLst>
                <a:ext uri="{FF2B5EF4-FFF2-40B4-BE49-F238E27FC236}">
                  <a16:creationId xmlns:a16="http://schemas.microsoft.com/office/drawing/2014/main" id="{BC26F470-9031-4381-BCB2-0E4AA08BF392}"/>
                </a:ext>
              </a:extLst>
            </p:cNvPr>
            <p:cNvSpPr txBox="1"/>
            <p:nvPr/>
          </p:nvSpPr>
          <p:spPr>
            <a:xfrm>
              <a:off x="7029764" y="3041822"/>
              <a:ext cx="1797673" cy="646331"/>
            </a:xfrm>
            <a:prstGeom prst="rect">
              <a:avLst/>
            </a:prstGeom>
            <a:noFill/>
          </p:spPr>
          <p:txBody>
            <a:bodyPr wrap="none" rtlCol="0">
              <a:spAutoFit/>
            </a:bodyPr>
            <a:lstStyle/>
            <a:p>
              <a:pPr algn="ctr"/>
              <a:r>
                <a:rPr lang="en-US" i="1" dirty="0"/>
                <a:t>Confounding</a:t>
              </a:r>
            </a:p>
            <a:p>
              <a:pPr algn="ctr"/>
              <a:r>
                <a:rPr lang="en-US" dirty="0"/>
                <a:t>A causes  X and Y</a:t>
              </a:r>
            </a:p>
          </p:txBody>
        </p:sp>
        <p:sp>
          <p:nvSpPr>
            <p:cNvPr id="26" name="Oval 25">
              <a:extLst>
                <a:ext uri="{FF2B5EF4-FFF2-40B4-BE49-F238E27FC236}">
                  <a16:creationId xmlns:a16="http://schemas.microsoft.com/office/drawing/2014/main" id="{F5731B31-E587-4059-A3F1-E3595A445711}"/>
                </a:ext>
              </a:extLst>
            </p:cNvPr>
            <p:cNvSpPr/>
            <p:nvPr/>
          </p:nvSpPr>
          <p:spPr>
            <a:xfrm>
              <a:off x="7576946" y="1320336"/>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27" name="Straight Arrow Connector 26">
              <a:extLst>
                <a:ext uri="{FF2B5EF4-FFF2-40B4-BE49-F238E27FC236}">
                  <a16:creationId xmlns:a16="http://schemas.microsoft.com/office/drawing/2014/main" id="{52372FC2-305E-4BCD-A2FA-323ADE8A208C}"/>
                </a:ext>
              </a:extLst>
            </p:cNvPr>
            <p:cNvCxnSpPr>
              <a:cxnSpLocks/>
              <a:stCxn id="21" idx="0"/>
              <a:endCxn id="26" idx="3"/>
            </p:cNvCxnSpPr>
            <p:nvPr/>
          </p:nvCxnSpPr>
          <p:spPr>
            <a:xfrm flipV="1">
              <a:off x="7234046" y="1905703"/>
              <a:ext cx="443333" cy="450319"/>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3E9B67-9537-45C3-81D4-63791725F708}"/>
                </a:ext>
              </a:extLst>
            </p:cNvPr>
            <p:cNvCxnSpPr>
              <a:cxnSpLocks/>
              <a:stCxn id="23" idx="0"/>
              <a:endCxn id="26" idx="5"/>
            </p:cNvCxnSpPr>
            <p:nvPr/>
          </p:nvCxnSpPr>
          <p:spPr>
            <a:xfrm flipH="1" flipV="1">
              <a:off x="8162313" y="1905703"/>
              <a:ext cx="443333" cy="450319"/>
            </a:xfrm>
            <a:prstGeom prst="straightConnector1">
              <a:avLst/>
            </a:prstGeom>
            <a:ln w="762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03D314E-1445-42BB-8396-021AC88B0D15}"/>
              </a:ext>
            </a:extLst>
          </p:cNvPr>
          <p:cNvGrpSpPr/>
          <p:nvPr/>
        </p:nvGrpSpPr>
        <p:grpSpPr>
          <a:xfrm>
            <a:off x="546516" y="4601714"/>
            <a:ext cx="3429000" cy="1335685"/>
            <a:chOff x="1226475" y="4027498"/>
            <a:chExt cx="3429000" cy="1335685"/>
          </a:xfrm>
        </p:grpSpPr>
        <p:sp>
          <p:nvSpPr>
            <p:cNvPr id="45" name="Oval 44">
              <a:extLst>
                <a:ext uri="{FF2B5EF4-FFF2-40B4-BE49-F238E27FC236}">
                  <a16:creationId xmlns:a16="http://schemas.microsoft.com/office/drawing/2014/main" id="{64A73E57-22A4-437A-A584-B0285B3057AB}"/>
                </a:ext>
              </a:extLst>
            </p:cNvPr>
            <p:cNvSpPr/>
            <p:nvPr/>
          </p:nvSpPr>
          <p:spPr>
            <a:xfrm>
              <a:off x="1226475" y="403105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46" name="Straight Arrow Connector 45">
              <a:extLst>
                <a:ext uri="{FF2B5EF4-FFF2-40B4-BE49-F238E27FC236}">
                  <a16:creationId xmlns:a16="http://schemas.microsoft.com/office/drawing/2014/main" id="{58821C14-E83E-4720-8598-800C20311410}"/>
                </a:ext>
              </a:extLst>
            </p:cNvPr>
            <p:cNvCxnSpPr>
              <a:cxnSpLocks/>
              <a:stCxn id="45" idx="6"/>
              <a:endCxn id="47" idx="2"/>
            </p:cNvCxnSpPr>
            <p:nvPr/>
          </p:nvCxnSpPr>
          <p:spPr>
            <a:xfrm>
              <a:off x="1912275" y="4373952"/>
              <a:ext cx="6858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04F9B8B-F6DC-4847-A268-56969B66CE62}"/>
                </a:ext>
              </a:extLst>
            </p:cNvPr>
            <p:cNvSpPr/>
            <p:nvPr/>
          </p:nvSpPr>
          <p:spPr>
            <a:xfrm>
              <a:off x="2598075" y="4031052"/>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48" name="TextBox 47">
              <a:extLst>
                <a:ext uri="{FF2B5EF4-FFF2-40B4-BE49-F238E27FC236}">
                  <a16:creationId xmlns:a16="http://schemas.microsoft.com/office/drawing/2014/main" id="{A72C6B41-3258-4AA6-A75E-C297E5FEB51A}"/>
                </a:ext>
              </a:extLst>
            </p:cNvPr>
            <p:cNvSpPr txBox="1"/>
            <p:nvPr/>
          </p:nvSpPr>
          <p:spPr>
            <a:xfrm>
              <a:off x="1621675" y="4716852"/>
              <a:ext cx="2638607" cy="646331"/>
            </a:xfrm>
            <a:prstGeom prst="rect">
              <a:avLst/>
            </a:prstGeom>
            <a:noFill/>
          </p:spPr>
          <p:txBody>
            <a:bodyPr wrap="none" rtlCol="0">
              <a:spAutoFit/>
            </a:bodyPr>
            <a:lstStyle/>
            <a:p>
              <a:pPr algn="ctr"/>
              <a:r>
                <a:rPr lang="en-US" i="1" dirty="0"/>
                <a:t>Mediation</a:t>
              </a:r>
            </a:p>
            <a:p>
              <a:pPr algn="ctr"/>
              <a:r>
                <a:rPr lang="en-US" dirty="0"/>
                <a:t>X causes A which causes Y</a:t>
              </a:r>
            </a:p>
          </p:txBody>
        </p:sp>
        <p:cxnSp>
          <p:nvCxnSpPr>
            <p:cNvPr id="49" name="Straight Arrow Connector 48">
              <a:extLst>
                <a:ext uri="{FF2B5EF4-FFF2-40B4-BE49-F238E27FC236}">
                  <a16:creationId xmlns:a16="http://schemas.microsoft.com/office/drawing/2014/main" id="{62A7F476-7CB6-495E-B9EA-8DFFB15FC6E3}"/>
                </a:ext>
              </a:extLst>
            </p:cNvPr>
            <p:cNvCxnSpPr>
              <a:cxnSpLocks/>
              <a:stCxn id="47" idx="6"/>
              <a:endCxn id="50" idx="2"/>
            </p:cNvCxnSpPr>
            <p:nvPr/>
          </p:nvCxnSpPr>
          <p:spPr>
            <a:xfrm flipV="1">
              <a:off x="3283875" y="4370398"/>
              <a:ext cx="685800" cy="35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3EED2300-4383-4E16-8542-13D9FB0666B2}"/>
                </a:ext>
              </a:extLst>
            </p:cNvPr>
            <p:cNvSpPr/>
            <p:nvPr/>
          </p:nvSpPr>
          <p:spPr>
            <a:xfrm>
              <a:off x="3969675" y="4027498"/>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grpSp>
      <p:grpSp>
        <p:nvGrpSpPr>
          <p:cNvPr id="64" name="Group 63">
            <a:extLst>
              <a:ext uri="{FF2B5EF4-FFF2-40B4-BE49-F238E27FC236}">
                <a16:creationId xmlns:a16="http://schemas.microsoft.com/office/drawing/2014/main" id="{D056EA12-7156-4D3F-B85F-C303D4D1F35B}"/>
              </a:ext>
            </a:extLst>
          </p:cNvPr>
          <p:cNvGrpSpPr/>
          <p:nvPr/>
        </p:nvGrpSpPr>
        <p:grpSpPr>
          <a:xfrm>
            <a:off x="5329195" y="3975010"/>
            <a:ext cx="2021592" cy="2356897"/>
            <a:chOff x="5376568" y="3555437"/>
            <a:chExt cx="2021592" cy="2356897"/>
          </a:xfrm>
        </p:grpSpPr>
        <p:sp>
          <p:nvSpPr>
            <p:cNvPr id="55" name="Oval 54">
              <a:extLst>
                <a:ext uri="{FF2B5EF4-FFF2-40B4-BE49-F238E27FC236}">
                  <a16:creationId xmlns:a16="http://schemas.microsoft.com/office/drawing/2014/main" id="{4471C170-D91F-4E8A-898D-85BC262A0FEE}"/>
                </a:ext>
              </a:extLst>
            </p:cNvPr>
            <p:cNvSpPr/>
            <p:nvPr/>
          </p:nvSpPr>
          <p:spPr>
            <a:xfrm>
              <a:off x="5412372" y="457892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56" name="Straight Arrow Connector 55">
              <a:extLst>
                <a:ext uri="{FF2B5EF4-FFF2-40B4-BE49-F238E27FC236}">
                  <a16:creationId xmlns:a16="http://schemas.microsoft.com/office/drawing/2014/main" id="{7E212BB3-B51B-44A7-8F4A-16CC008546ED}"/>
                </a:ext>
              </a:extLst>
            </p:cNvPr>
            <p:cNvCxnSpPr>
              <a:cxnSpLocks/>
              <a:stCxn id="55" idx="6"/>
              <a:endCxn id="57" idx="3"/>
            </p:cNvCxnSpPr>
            <p:nvPr/>
          </p:nvCxnSpPr>
          <p:spPr>
            <a:xfrm flipV="1">
              <a:off x="6098172" y="4653187"/>
              <a:ext cx="714621" cy="26863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8E053C00-4028-477C-A45D-7EC570072AF8}"/>
                </a:ext>
              </a:extLst>
            </p:cNvPr>
            <p:cNvSpPr/>
            <p:nvPr/>
          </p:nvSpPr>
          <p:spPr>
            <a:xfrm>
              <a:off x="6712360" y="406782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58" name="TextBox 57">
              <a:extLst>
                <a:ext uri="{FF2B5EF4-FFF2-40B4-BE49-F238E27FC236}">
                  <a16:creationId xmlns:a16="http://schemas.microsoft.com/office/drawing/2014/main" id="{4EA8CBC3-EA10-4DD4-AAD1-F07A1A8D3FF7}"/>
                </a:ext>
              </a:extLst>
            </p:cNvPr>
            <p:cNvSpPr txBox="1"/>
            <p:nvPr/>
          </p:nvSpPr>
          <p:spPr>
            <a:xfrm>
              <a:off x="5424330" y="5266003"/>
              <a:ext cx="1890261" cy="646331"/>
            </a:xfrm>
            <a:prstGeom prst="rect">
              <a:avLst/>
            </a:prstGeom>
            <a:noFill/>
          </p:spPr>
          <p:txBody>
            <a:bodyPr wrap="none" rtlCol="0">
              <a:spAutoFit/>
            </a:bodyPr>
            <a:lstStyle/>
            <a:p>
              <a:pPr algn="ctr"/>
              <a:r>
                <a:rPr lang="en-US" i="1" dirty="0"/>
                <a:t>Multiple causation</a:t>
              </a:r>
            </a:p>
            <a:p>
              <a:pPr algn="ctr"/>
              <a:r>
                <a:rPr lang="en-US" dirty="0"/>
                <a:t>X and A causes Y</a:t>
              </a:r>
            </a:p>
          </p:txBody>
        </p:sp>
        <p:sp>
          <p:nvSpPr>
            <p:cNvPr id="59" name="Oval 58">
              <a:extLst>
                <a:ext uri="{FF2B5EF4-FFF2-40B4-BE49-F238E27FC236}">
                  <a16:creationId xmlns:a16="http://schemas.microsoft.com/office/drawing/2014/main" id="{D6E3E58F-13DC-46D6-8E76-9759C054A90B}"/>
                </a:ext>
              </a:extLst>
            </p:cNvPr>
            <p:cNvSpPr/>
            <p:nvPr/>
          </p:nvSpPr>
          <p:spPr>
            <a:xfrm>
              <a:off x="5376568" y="3555437"/>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60" name="Straight Arrow Connector 59">
              <a:extLst>
                <a:ext uri="{FF2B5EF4-FFF2-40B4-BE49-F238E27FC236}">
                  <a16:creationId xmlns:a16="http://schemas.microsoft.com/office/drawing/2014/main" id="{D8F7C54F-CEDF-4339-AB7F-302C155E30C3}"/>
                </a:ext>
              </a:extLst>
            </p:cNvPr>
            <p:cNvCxnSpPr>
              <a:cxnSpLocks/>
              <a:stCxn id="59" idx="6"/>
              <a:endCxn id="57" idx="1"/>
            </p:cNvCxnSpPr>
            <p:nvPr/>
          </p:nvCxnSpPr>
          <p:spPr>
            <a:xfrm>
              <a:off x="6062368" y="3898337"/>
              <a:ext cx="750425" cy="2699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CC3B2E24-A3F9-452E-9B10-3D5E9C3CF13B}"/>
              </a:ext>
            </a:extLst>
          </p:cNvPr>
          <p:cNvSpPr txBox="1"/>
          <p:nvPr/>
        </p:nvSpPr>
        <p:spPr>
          <a:xfrm>
            <a:off x="1227438" y="1547867"/>
            <a:ext cx="7395101" cy="461665"/>
          </a:xfrm>
          <a:prstGeom prst="rect">
            <a:avLst/>
          </a:prstGeom>
          <a:noFill/>
        </p:spPr>
        <p:txBody>
          <a:bodyPr wrap="none" rtlCol="0">
            <a:spAutoFit/>
          </a:bodyPr>
          <a:lstStyle/>
          <a:p>
            <a:r>
              <a:rPr lang="en-US" sz="2400" b="1" u="sng" dirty="0"/>
              <a:t>When unemployment goes up, tax revenue goes down</a:t>
            </a:r>
          </a:p>
        </p:txBody>
      </p:sp>
      <p:grpSp>
        <p:nvGrpSpPr>
          <p:cNvPr id="43" name="Group 42">
            <a:extLst>
              <a:ext uri="{FF2B5EF4-FFF2-40B4-BE49-F238E27FC236}">
                <a16:creationId xmlns:a16="http://schemas.microsoft.com/office/drawing/2014/main" id="{F99F440F-3769-43BE-B628-925680432E80}"/>
              </a:ext>
            </a:extLst>
          </p:cNvPr>
          <p:cNvGrpSpPr/>
          <p:nvPr/>
        </p:nvGrpSpPr>
        <p:grpSpPr>
          <a:xfrm>
            <a:off x="9047301" y="3902563"/>
            <a:ext cx="2819234" cy="2356897"/>
            <a:chOff x="4959846" y="3555437"/>
            <a:chExt cx="2819234" cy="2356897"/>
          </a:xfrm>
        </p:grpSpPr>
        <p:sp>
          <p:nvSpPr>
            <p:cNvPr id="44" name="Oval 43">
              <a:extLst>
                <a:ext uri="{FF2B5EF4-FFF2-40B4-BE49-F238E27FC236}">
                  <a16:creationId xmlns:a16="http://schemas.microsoft.com/office/drawing/2014/main" id="{C2B35EEC-82DC-4E55-B3B9-E242EFA92AE2}"/>
                </a:ext>
              </a:extLst>
            </p:cNvPr>
            <p:cNvSpPr/>
            <p:nvPr/>
          </p:nvSpPr>
          <p:spPr>
            <a:xfrm>
              <a:off x="5376568" y="458020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p>
          </p:txBody>
        </p:sp>
        <p:cxnSp>
          <p:nvCxnSpPr>
            <p:cNvPr id="51" name="Straight Arrow Connector 50">
              <a:extLst>
                <a:ext uri="{FF2B5EF4-FFF2-40B4-BE49-F238E27FC236}">
                  <a16:creationId xmlns:a16="http://schemas.microsoft.com/office/drawing/2014/main" id="{0E2415B9-1D56-4148-9788-FA764B966037}"/>
                </a:ext>
              </a:extLst>
            </p:cNvPr>
            <p:cNvCxnSpPr>
              <a:cxnSpLocks/>
              <a:stCxn id="44" idx="6"/>
              <a:endCxn id="52" idx="3"/>
            </p:cNvCxnSpPr>
            <p:nvPr/>
          </p:nvCxnSpPr>
          <p:spPr>
            <a:xfrm flipV="1">
              <a:off x="6062368" y="4653187"/>
              <a:ext cx="750425" cy="2699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BDA10207-A91F-4DD2-8F24-9FFEE73BB7D1}"/>
                </a:ext>
              </a:extLst>
            </p:cNvPr>
            <p:cNvSpPr/>
            <p:nvPr/>
          </p:nvSpPr>
          <p:spPr>
            <a:xfrm>
              <a:off x="6712360" y="406782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54" name="TextBox 53">
              <a:extLst>
                <a:ext uri="{FF2B5EF4-FFF2-40B4-BE49-F238E27FC236}">
                  <a16:creationId xmlns:a16="http://schemas.microsoft.com/office/drawing/2014/main" id="{2437C22F-9F01-42D0-818E-D8C0C0569971}"/>
                </a:ext>
              </a:extLst>
            </p:cNvPr>
            <p:cNvSpPr txBox="1"/>
            <p:nvPr/>
          </p:nvSpPr>
          <p:spPr>
            <a:xfrm>
              <a:off x="4959846" y="5266003"/>
              <a:ext cx="2819234" cy="646331"/>
            </a:xfrm>
            <a:prstGeom prst="rect">
              <a:avLst/>
            </a:prstGeom>
            <a:noFill/>
          </p:spPr>
          <p:txBody>
            <a:bodyPr wrap="none" rtlCol="0">
              <a:spAutoFit/>
            </a:bodyPr>
            <a:lstStyle/>
            <a:p>
              <a:pPr algn="ctr"/>
              <a:r>
                <a:rPr lang="en-US" i="1" dirty="0"/>
                <a:t>Interaction</a:t>
              </a:r>
            </a:p>
            <a:p>
              <a:pPr algn="ctr"/>
              <a:r>
                <a:rPr lang="en-US" dirty="0"/>
                <a:t>X causes A and Y, A causes Y</a:t>
              </a:r>
            </a:p>
          </p:txBody>
        </p:sp>
        <p:sp>
          <p:nvSpPr>
            <p:cNvPr id="61" name="Oval 60">
              <a:extLst>
                <a:ext uri="{FF2B5EF4-FFF2-40B4-BE49-F238E27FC236}">
                  <a16:creationId xmlns:a16="http://schemas.microsoft.com/office/drawing/2014/main" id="{08504B4B-1B8E-4AE1-8822-D2C62D3B037F}"/>
                </a:ext>
              </a:extLst>
            </p:cNvPr>
            <p:cNvSpPr/>
            <p:nvPr/>
          </p:nvSpPr>
          <p:spPr>
            <a:xfrm>
              <a:off x="5376568" y="3555437"/>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62" name="Straight Arrow Connector 61">
              <a:extLst>
                <a:ext uri="{FF2B5EF4-FFF2-40B4-BE49-F238E27FC236}">
                  <a16:creationId xmlns:a16="http://schemas.microsoft.com/office/drawing/2014/main" id="{3EB4EC64-F905-4A72-955D-DBA3CEFB1DA7}"/>
                </a:ext>
              </a:extLst>
            </p:cNvPr>
            <p:cNvCxnSpPr>
              <a:cxnSpLocks/>
              <a:stCxn id="61" idx="6"/>
              <a:endCxn id="52" idx="1"/>
            </p:cNvCxnSpPr>
            <p:nvPr/>
          </p:nvCxnSpPr>
          <p:spPr>
            <a:xfrm>
              <a:off x="6062368" y="3898337"/>
              <a:ext cx="750425" cy="2699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a:extLst>
              <a:ext uri="{FF2B5EF4-FFF2-40B4-BE49-F238E27FC236}">
                <a16:creationId xmlns:a16="http://schemas.microsoft.com/office/drawing/2014/main" id="{42A89E07-B06F-4213-B94A-12D2B47F5A4D}"/>
              </a:ext>
            </a:extLst>
          </p:cNvPr>
          <p:cNvCxnSpPr>
            <a:cxnSpLocks/>
            <a:stCxn id="44" idx="7"/>
            <a:endCxn id="61" idx="5"/>
          </p:cNvCxnSpPr>
          <p:nvPr/>
        </p:nvCxnSpPr>
        <p:spPr>
          <a:xfrm flipV="1">
            <a:off x="10049390" y="4487930"/>
            <a:ext cx="0" cy="5398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37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878F-FD4C-9642-922A-8AE7240C2A11}"/>
              </a:ext>
            </a:extLst>
          </p:cNvPr>
          <p:cNvSpPr>
            <a:spLocks noGrp="1"/>
          </p:cNvSpPr>
          <p:nvPr>
            <p:ph type="title"/>
          </p:nvPr>
        </p:nvSpPr>
        <p:spPr/>
        <p:txBody>
          <a:bodyPr/>
          <a:lstStyle/>
          <a:p>
            <a:r>
              <a:rPr lang="en-US" dirty="0"/>
              <a:t>Module Assignment 06</a:t>
            </a:r>
          </a:p>
        </p:txBody>
      </p:sp>
      <p:sp>
        <p:nvSpPr>
          <p:cNvPr id="3" name="Content Placeholder 2">
            <a:extLst>
              <a:ext uri="{FF2B5EF4-FFF2-40B4-BE49-F238E27FC236}">
                <a16:creationId xmlns:a16="http://schemas.microsoft.com/office/drawing/2014/main" id="{0C75488D-8C29-2B40-BB04-68FC9646614E}"/>
              </a:ext>
            </a:extLst>
          </p:cNvPr>
          <p:cNvSpPr>
            <a:spLocks noGrp="1"/>
          </p:cNvSpPr>
          <p:nvPr>
            <p:ph idx="1"/>
          </p:nvPr>
        </p:nvSpPr>
        <p:spPr/>
        <p:txBody>
          <a:bodyPr>
            <a:noAutofit/>
          </a:bodyPr>
          <a:lstStyle/>
          <a:p>
            <a:r>
              <a:rPr lang="en-US" dirty="0"/>
              <a:t>In-class critical response process feedback on Friday, April 12</a:t>
            </a:r>
          </a:p>
          <a:p>
            <a:r>
              <a:rPr lang="en-US" dirty="0"/>
              <a:t>Due Monday, April 15 </a:t>
            </a:r>
            <a:r>
              <a:rPr lang="en-US" b="1" u="sng" dirty="0"/>
              <a:t>by 11:59pm</a:t>
            </a:r>
            <a:r>
              <a:rPr lang="en-US" dirty="0"/>
              <a:t> on Medium</a:t>
            </a:r>
          </a:p>
          <a:p>
            <a:endParaRPr lang="en-US" b="1" dirty="0"/>
          </a:p>
          <a:p>
            <a:r>
              <a:rPr lang="en-US" b="1" dirty="0"/>
              <a:t>Objective</a:t>
            </a:r>
            <a:r>
              <a:rPr lang="en-US" dirty="0"/>
              <a:t>: Identify an example of a news story, op-ed, academic article, </a:t>
            </a:r>
            <a:r>
              <a:rPr lang="en-US" i="1" dirty="0"/>
              <a:t>etc</a:t>
            </a:r>
            <a:r>
              <a:rPr lang="en-US" dirty="0"/>
              <a:t>. making strong causal claims and do an EDA to explore alternative causal mechanisms</a:t>
            </a:r>
          </a:p>
          <a:p>
            <a:r>
              <a:rPr lang="en-US" b="1" dirty="0"/>
              <a:t>Summarize</a:t>
            </a:r>
            <a:r>
              <a:rPr lang="en-US" dirty="0"/>
              <a:t>: What argument does the article make? What is the primary causal mechanism being claimed?</a:t>
            </a:r>
          </a:p>
          <a:p>
            <a:r>
              <a:rPr lang="en-US" b="1" dirty="0"/>
              <a:t>Identify</a:t>
            </a:r>
            <a:r>
              <a:rPr lang="en-US" dirty="0"/>
              <a:t>: Identify alternative causal relationships. Use Hill’s framework to make a case for how this alternative could be a better explanation for the observed relationship. What kinds of data could illustrate this alternative relationship? What metrics would you employ to assess the superior explanation?</a:t>
            </a:r>
          </a:p>
          <a:p>
            <a:r>
              <a:rPr lang="en-US" b="1" dirty="0"/>
              <a:t>Analyze</a:t>
            </a:r>
            <a:r>
              <a:rPr lang="en-US" dirty="0"/>
              <a:t>: Perform an EDA combining the data in the original argument with data for your alternative relationship. Show examples of the each causal relationship. Report, compare, and interpret the assessment metrics you identified.</a:t>
            </a:r>
          </a:p>
          <a:p>
            <a:r>
              <a:rPr lang="en-US" b="1" dirty="0"/>
              <a:t>Summarize</a:t>
            </a:r>
            <a:r>
              <a:rPr lang="en-US" dirty="0"/>
              <a:t>: Discuss the who/what/where/when/why/how of your analysis comparing an alternative causal mechanism to the author’s mechanism? Other data, methods, mechanisms to explore in future?</a:t>
            </a:r>
            <a:endParaRPr lang="en-US" b="1" dirty="0"/>
          </a:p>
        </p:txBody>
      </p:sp>
      <p:sp>
        <p:nvSpPr>
          <p:cNvPr id="4" name="Slide Number Placeholder 3">
            <a:extLst>
              <a:ext uri="{FF2B5EF4-FFF2-40B4-BE49-F238E27FC236}">
                <a16:creationId xmlns:a16="http://schemas.microsoft.com/office/drawing/2014/main" id="{E7258E71-0299-1949-AF2B-51AE6C834A64}"/>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74812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5FF4-0F32-4240-B400-3920F7F23326}"/>
              </a:ext>
            </a:extLst>
          </p:cNvPr>
          <p:cNvSpPr>
            <a:spLocks noGrp="1"/>
          </p:cNvSpPr>
          <p:nvPr>
            <p:ph type="title"/>
          </p:nvPr>
        </p:nvSpPr>
        <p:spPr/>
        <p:txBody>
          <a:bodyPr/>
          <a:lstStyle/>
          <a:p>
            <a:r>
              <a:rPr lang="en-US" dirty="0"/>
              <a:t>Writing and presenting about causality</a:t>
            </a:r>
          </a:p>
        </p:txBody>
      </p:sp>
      <p:sp>
        <p:nvSpPr>
          <p:cNvPr id="3" name="Content Placeholder 2">
            <a:extLst>
              <a:ext uri="{FF2B5EF4-FFF2-40B4-BE49-F238E27FC236}">
                <a16:creationId xmlns:a16="http://schemas.microsoft.com/office/drawing/2014/main" id="{EDA199B3-C432-4320-9CE3-DDE0C67D586A}"/>
              </a:ext>
            </a:extLst>
          </p:cNvPr>
          <p:cNvSpPr>
            <a:spLocks noGrp="1"/>
          </p:cNvSpPr>
          <p:nvPr>
            <p:ph idx="1"/>
          </p:nvPr>
        </p:nvSpPr>
        <p:spPr/>
        <p:txBody>
          <a:bodyPr/>
          <a:lstStyle/>
          <a:p>
            <a:r>
              <a:rPr lang="en-US" dirty="0"/>
              <a:t>Describe plausible mechanisms linking the hypothesized cause to its effect</a:t>
            </a:r>
          </a:p>
          <a:p>
            <a:endParaRPr lang="en-US" dirty="0"/>
          </a:p>
          <a:p>
            <a:r>
              <a:rPr lang="en-US" dirty="0"/>
              <a:t>Discuss threats to proposed causal relationship</a:t>
            </a:r>
          </a:p>
          <a:p>
            <a:pPr lvl="1"/>
            <a:r>
              <a:rPr lang="en-US" dirty="0"/>
              <a:t>Hill framework, internal validity threats, alternative causal configurations, biased data, </a:t>
            </a:r>
            <a:r>
              <a:rPr lang="en-US" i="1" dirty="0"/>
              <a:t>etc</a:t>
            </a:r>
            <a:r>
              <a:rPr lang="en-US" dirty="0"/>
              <a:t>.</a:t>
            </a:r>
          </a:p>
          <a:p>
            <a:endParaRPr lang="en-US" dirty="0"/>
          </a:p>
          <a:p>
            <a:r>
              <a:rPr lang="en-US" dirty="0"/>
              <a:t>Explain how your statistical methods overcome drawbacks of observational data</a:t>
            </a:r>
          </a:p>
          <a:p>
            <a:pPr lvl="1"/>
            <a:r>
              <a:rPr lang="en-US" dirty="0"/>
              <a:t>Separate course needed to cover causal inference from observational data!</a:t>
            </a:r>
          </a:p>
          <a:p>
            <a:pPr lvl="2"/>
            <a:r>
              <a:rPr lang="en-US" dirty="0"/>
              <a:t>Matching, instrumental variables, regression discontinuity, difference-in-differences</a:t>
            </a:r>
          </a:p>
        </p:txBody>
      </p:sp>
      <p:sp>
        <p:nvSpPr>
          <p:cNvPr id="4" name="Slide Number Placeholder 3">
            <a:extLst>
              <a:ext uri="{FF2B5EF4-FFF2-40B4-BE49-F238E27FC236}">
                <a16:creationId xmlns:a16="http://schemas.microsoft.com/office/drawing/2014/main" id="{81295676-A071-4111-9444-2A843B7AC4CC}"/>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TextBox 4">
            <a:extLst>
              <a:ext uri="{FF2B5EF4-FFF2-40B4-BE49-F238E27FC236}">
                <a16:creationId xmlns:a16="http://schemas.microsoft.com/office/drawing/2014/main" id="{37436ACE-AC5E-42D7-BC7E-6FB4116828DC}"/>
              </a:ext>
            </a:extLst>
          </p:cNvPr>
          <p:cNvSpPr txBox="1"/>
          <p:nvPr/>
        </p:nvSpPr>
        <p:spPr>
          <a:xfrm>
            <a:off x="9365585" y="970450"/>
            <a:ext cx="2826415" cy="215444"/>
          </a:xfrm>
          <a:prstGeom prst="rect">
            <a:avLst/>
          </a:prstGeom>
          <a:noFill/>
        </p:spPr>
        <p:txBody>
          <a:bodyPr wrap="none" rtlCol="0">
            <a:spAutoFit/>
          </a:bodyPr>
          <a:lstStyle/>
          <a:p>
            <a:pPr algn="r"/>
            <a:r>
              <a:rPr lang="en-US" sz="800" dirty="0"/>
              <a:t>Miller (2015), Chicago Guide to Writing About Numbers, pg. 59.</a:t>
            </a:r>
          </a:p>
        </p:txBody>
      </p:sp>
    </p:spTree>
    <p:extLst>
      <p:ext uri="{BB962C8B-B14F-4D97-AF65-F5344CB8AC3E}">
        <p14:creationId xmlns:p14="http://schemas.microsoft.com/office/powerpoint/2010/main" val="53242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0B9F-8352-4529-9CEE-E5397217ED09}"/>
              </a:ext>
            </a:extLst>
          </p:cNvPr>
          <p:cNvSpPr>
            <a:spLocks noGrp="1"/>
          </p:cNvSpPr>
          <p:nvPr>
            <p:ph type="title"/>
          </p:nvPr>
        </p:nvSpPr>
        <p:spPr/>
        <p:txBody>
          <a:bodyPr/>
          <a:lstStyle/>
          <a:p>
            <a:r>
              <a:rPr lang="en-US" dirty="0"/>
              <a:t>Non-Activity 2</a:t>
            </a:r>
          </a:p>
        </p:txBody>
      </p:sp>
      <p:sp>
        <p:nvSpPr>
          <p:cNvPr id="3" name="Content Placeholder 2">
            <a:extLst>
              <a:ext uri="{FF2B5EF4-FFF2-40B4-BE49-F238E27FC236}">
                <a16:creationId xmlns:a16="http://schemas.microsoft.com/office/drawing/2014/main" id="{0D44E841-C22E-4AA5-A3CE-49B495CC7C6C}"/>
              </a:ext>
            </a:extLst>
          </p:cNvPr>
          <p:cNvSpPr>
            <a:spLocks noGrp="1"/>
          </p:cNvSpPr>
          <p:nvPr>
            <p:ph idx="1"/>
          </p:nvPr>
        </p:nvSpPr>
        <p:spPr/>
        <p:txBody>
          <a:bodyPr/>
          <a:lstStyle/>
          <a:p>
            <a:r>
              <a:rPr lang="en-US" b="1" u="sng" dirty="0"/>
              <a:t>Specify the research question</a:t>
            </a:r>
            <a:r>
              <a:rPr lang="en-US" dirty="0"/>
              <a:t>:  “Does cannabis legalization cause reduction in opioid use?”</a:t>
            </a:r>
          </a:p>
          <a:p>
            <a:endParaRPr lang="en-US" dirty="0"/>
          </a:p>
          <a:p>
            <a:r>
              <a:rPr lang="en-US" b="1" u="sng" dirty="0"/>
              <a:t>Describe causal mechanism</a:t>
            </a:r>
            <a:r>
              <a:rPr lang="en-US" dirty="0"/>
              <a:t>: “Cannabis has effects that substitute for dangerous drugs”</a:t>
            </a:r>
          </a:p>
          <a:p>
            <a:endParaRPr lang="en-US" dirty="0"/>
          </a:p>
          <a:p>
            <a:r>
              <a:rPr lang="en-US" b="1" u="sng" dirty="0"/>
              <a:t>Describe data and research design</a:t>
            </a:r>
            <a:r>
              <a:rPr lang="en-US" dirty="0"/>
              <a:t>: “Use Medicare data to measure whether states had less opioid usage after cannabis legalization compared to states that didn’t change their rules”</a:t>
            </a:r>
          </a:p>
          <a:p>
            <a:endParaRPr lang="en-US" dirty="0"/>
          </a:p>
          <a:p>
            <a:r>
              <a:rPr lang="en-US" b="1" u="sng" dirty="0"/>
              <a:t>Discuss threats to causality</a:t>
            </a:r>
            <a:r>
              <a:rPr lang="en-US" dirty="0"/>
              <a:t>: Confounding, multiple causation, instrumentation, compensatory rivalry</a:t>
            </a:r>
          </a:p>
        </p:txBody>
      </p:sp>
      <p:sp>
        <p:nvSpPr>
          <p:cNvPr id="4" name="Slide Number Placeholder 3">
            <a:extLst>
              <a:ext uri="{FF2B5EF4-FFF2-40B4-BE49-F238E27FC236}">
                <a16:creationId xmlns:a16="http://schemas.microsoft.com/office/drawing/2014/main" id="{06615FF0-3D18-44CE-A576-71A1437AE70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78390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normAutofit/>
          </a:bodyPr>
          <a:lstStyle/>
          <a:p>
            <a:r>
              <a:rPr lang="en-US" dirty="0"/>
              <a:t>New Critical Response Process schedule after spring break</a:t>
            </a:r>
          </a:p>
          <a:p>
            <a:pPr lvl="1"/>
            <a:r>
              <a:rPr lang="en-US" dirty="0"/>
              <a:t>CRP on final project progress: April 5, April 19</a:t>
            </a:r>
          </a:p>
          <a:p>
            <a:pPr lvl="1"/>
            <a:r>
              <a:rPr lang="en-US" dirty="0"/>
              <a:t>CRP on module assignments: April 12, April 26</a:t>
            </a:r>
          </a:p>
          <a:p>
            <a:pPr lvl="1"/>
            <a:endParaRPr lang="en-US" dirty="0"/>
          </a:p>
          <a:p>
            <a:r>
              <a:rPr lang="en-US" dirty="0"/>
              <a:t>Half of class present on final project proposal/progress each CRP session (5% of final grade)</a:t>
            </a:r>
          </a:p>
          <a:p>
            <a:pPr lvl="1"/>
            <a:r>
              <a:rPr lang="en-US" dirty="0"/>
              <a:t>Slide presentation with background/motivation, research question/hypothesis, data, methods, findings, discussion</a:t>
            </a:r>
          </a:p>
          <a:p>
            <a:pPr lvl="2"/>
            <a:r>
              <a:rPr lang="en-US" dirty="0"/>
              <a:t>Alternatively, some of the storytelling frameworks from above – if appropriate</a:t>
            </a:r>
          </a:p>
          <a:p>
            <a:pPr lvl="1"/>
            <a:r>
              <a:rPr lang="en-US" b="1" dirty="0"/>
              <a:t>Submit slides by 10:59am on Friday, April 5 on Canvas</a:t>
            </a:r>
          </a:p>
          <a:p>
            <a:pPr lvl="1"/>
            <a:endParaRPr lang="en-US" dirty="0"/>
          </a:p>
          <a:p>
            <a:r>
              <a:rPr lang="en-US" dirty="0"/>
              <a:t>Final project presentations in-class Week 16 (April 29, May 1) (10% of final grade)</a:t>
            </a:r>
          </a:p>
          <a:p>
            <a:pPr marL="0" indent="0">
              <a:buNone/>
            </a:pPr>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5905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4E58-2272-4748-9A3C-8EE7A6950F8E}"/>
              </a:ext>
            </a:extLst>
          </p:cNvPr>
          <p:cNvSpPr>
            <a:spLocks noGrp="1"/>
          </p:cNvSpPr>
          <p:nvPr>
            <p:ph type="title"/>
          </p:nvPr>
        </p:nvSpPr>
        <p:spPr/>
        <p:txBody>
          <a:bodyPr/>
          <a:lstStyle/>
          <a:p>
            <a:r>
              <a:rPr lang="en-US" dirty="0"/>
              <a:t>Final project: Data-driven op-ed</a:t>
            </a:r>
          </a:p>
        </p:txBody>
      </p:sp>
      <p:sp>
        <p:nvSpPr>
          <p:cNvPr id="3" name="Content Placeholder 2">
            <a:extLst>
              <a:ext uri="{FF2B5EF4-FFF2-40B4-BE49-F238E27FC236}">
                <a16:creationId xmlns:a16="http://schemas.microsoft.com/office/drawing/2014/main" id="{5D496EB0-BF89-8348-9262-B9BAFFA9217C}"/>
              </a:ext>
            </a:extLst>
          </p:cNvPr>
          <p:cNvSpPr>
            <a:spLocks noGrp="1"/>
          </p:cNvSpPr>
          <p:nvPr>
            <p:ph idx="1"/>
          </p:nvPr>
        </p:nvSpPr>
        <p:spPr/>
        <p:txBody>
          <a:bodyPr>
            <a:normAutofit fontScale="92500" lnSpcReduction="10000"/>
          </a:bodyPr>
          <a:lstStyle/>
          <a:p>
            <a:r>
              <a:rPr lang="en-US" dirty="0"/>
              <a:t>In-class critical response process feedback on Friday, April 5 and Friday, April 19</a:t>
            </a:r>
          </a:p>
          <a:p>
            <a:r>
              <a:rPr lang="en-US" dirty="0"/>
              <a:t>Due May 7 on Medium</a:t>
            </a:r>
          </a:p>
          <a:p>
            <a:endParaRPr lang="en-US" b="1" dirty="0"/>
          </a:p>
          <a:p>
            <a:r>
              <a:rPr lang="en-US" b="1" dirty="0"/>
              <a:t>Objective</a:t>
            </a:r>
            <a:r>
              <a:rPr lang="en-US" dirty="0"/>
              <a:t>: Write a data-driven op-ed that could be submitted to a newspaper, magazine, blog, </a:t>
            </a:r>
            <a:r>
              <a:rPr lang="en-US" i="1" dirty="0"/>
              <a:t>etc</a:t>
            </a:r>
            <a:r>
              <a:rPr lang="en-US" dirty="0"/>
              <a:t>.</a:t>
            </a:r>
          </a:p>
          <a:p>
            <a:endParaRPr lang="en-US" dirty="0"/>
          </a:p>
          <a:p>
            <a:r>
              <a:rPr lang="en-US" dirty="0"/>
              <a:t>Follow best practices for writing op-eds (see Canvas for links to resources)</a:t>
            </a:r>
          </a:p>
          <a:p>
            <a:pPr lvl="1"/>
            <a:r>
              <a:rPr lang="en-US" dirty="0"/>
              <a:t>700 words, current events, good storytelling, tight argument, compelling evidence/analysis</a:t>
            </a:r>
          </a:p>
          <a:p>
            <a:r>
              <a:rPr lang="en-US" dirty="0"/>
              <a:t>Engages with a contemporary issue where there is new or previously unused data</a:t>
            </a:r>
          </a:p>
          <a:p>
            <a:r>
              <a:rPr lang="en-US" dirty="0"/>
              <a:t>Unlike previous module assignments </a:t>
            </a:r>
            <a:r>
              <a:rPr lang="en-US" b="1" u="sng" dirty="0"/>
              <a:t>NO</a:t>
            </a:r>
            <a:r>
              <a:rPr lang="en-US" dirty="0"/>
              <a:t> tutorial material, but include summaries, visualizations, etc. of data</a:t>
            </a:r>
          </a:p>
          <a:p>
            <a:endParaRPr lang="en-US" dirty="0"/>
          </a:p>
          <a:p>
            <a:r>
              <a:rPr lang="en-US" dirty="0"/>
              <a:t>Automatic 100 on final project if your op-ed is published by a mainstream outlet before May 7</a:t>
            </a:r>
          </a:p>
          <a:p>
            <a:pPr lvl="1"/>
            <a:r>
              <a:rPr lang="en-US" dirty="0"/>
              <a:t>Daily Camera, Denver Post, Washington Post, NY Times, WIRED, </a:t>
            </a:r>
            <a:r>
              <a:rPr lang="en-US" i="1" dirty="0"/>
              <a:t>etc</a:t>
            </a:r>
            <a:r>
              <a:rPr lang="en-US" dirty="0"/>
              <a:t>.</a:t>
            </a:r>
          </a:p>
          <a:p>
            <a:pPr lvl="1"/>
            <a:r>
              <a:rPr lang="en-US" dirty="0"/>
              <a:t>Please meet with me and/or Professor Christine Larson (Journalism) if you want to pursue this option</a:t>
            </a:r>
          </a:p>
        </p:txBody>
      </p:sp>
      <p:sp>
        <p:nvSpPr>
          <p:cNvPr id="4" name="Slide Number Placeholder 3">
            <a:extLst>
              <a:ext uri="{FF2B5EF4-FFF2-40B4-BE49-F238E27FC236}">
                <a16:creationId xmlns:a16="http://schemas.microsoft.com/office/drawing/2014/main" id="{81220E7D-A713-F54E-9556-8FCA628110D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0507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8E13-87D7-49AA-B8B9-B1B2864706B3}"/>
              </a:ext>
            </a:extLst>
          </p:cNvPr>
          <p:cNvSpPr>
            <a:spLocks noGrp="1"/>
          </p:cNvSpPr>
          <p:nvPr>
            <p:ph type="title"/>
          </p:nvPr>
        </p:nvSpPr>
        <p:spPr/>
        <p:txBody>
          <a:bodyPr/>
          <a:lstStyle/>
          <a:p>
            <a:r>
              <a:rPr lang="en-US" dirty="0"/>
              <a:t>Correlation vs. causation</a:t>
            </a:r>
          </a:p>
        </p:txBody>
      </p:sp>
      <p:sp>
        <p:nvSpPr>
          <p:cNvPr id="4" name="Slide Number Placeholder 3">
            <a:extLst>
              <a:ext uri="{FF2B5EF4-FFF2-40B4-BE49-F238E27FC236}">
                <a16:creationId xmlns:a16="http://schemas.microsoft.com/office/drawing/2014/main" id="{2EEDE3C5-5BC3-42AC-B783-9B79A53175E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a:extLst>
              <a:ext uri="{FF2B5EF4-FFF2-40B4-BE49-F238E27FC236}">
                <a16:creationId xmlns:a16="http://schemas.microsoft.com/office/drawing/2014/main" id="{A42230CC-CB0D-43BA-8F71-33C8E9F67DB4}"/>
              </a:ext>
            </a:extLst>
          </p:cNvPr>
          <p:cNvSpPr/>
          <p:nvPr/>
        </p:nvSpPr>
        <p:spPr>
          <a:xfrm rot="16200000">
            <a:off x="9438902" y="4100129"/>
            <a:ext cx="1759240" cy="215444"/>
          </a:xfrm>
          <a:prstGeom prst="rect">
            <a:avLst/>
          </a:prstGeom>
        </p:spPr>
        <p:txBody>
          <a:bodyPr wrap="square">
            <a:spAutoFit/>
          </a:bodyPr>
          <a:lstStyle/>
          <a:p>
            <a:r>
              <a:rPr lang="en-US" sz="800" dirty="0"/>
              <a:t>https://xkcd.com/552/</a:t>
            </a:r>
          </a:p>
        </p:txBody>
      </p:sp>
      <p:pic>
        <p:nvPicPr>
          <p:cNvPr id="10" name="Picture 4" descr="Correlation">
            <a:extLst>
              <a:ext uri="{FF2B5EF4-FFF2-40B4-BE49-F238E27FC236}">
                <a16:creationId xmlns:a16="http://schemas.microsoft.com/office/drawing/2014/main" id="{10DBC87C-8BC9-4DF1-B7E4-A2E5C3602B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770529"/>
            <a:ext cx="8229600" cy="331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17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C706-F970-45FF-BEAB-08C202F53395}"/>
              </a:ext>
            </a:extLst>
          </p:cNvPr>
          <p:cNvSpPr>
            <a:spLocks noGrp="1"/>
          </p:cNvSpPr>
          <p:nvPr>
            <p:ph type="title"/>
          </p:nvPr>
        </p:nvSpPr>
        <p:spPr/>
        <p:txBody>
          <a:bodyPr/>
          <a:lstStyle/>
          <a:p>
            <a:r>
              <a:rPr lang="en-US" dirty="0"/>
              <a:t>Causal direction</a:t>
            </a:r>
          </a:p>
        </p:txBody>
      </p:sp>
      <p:sp>
        <p:nvSpPr>
          <p:cNvPr id="4" name="Slide Number Placeholder 3">
            <a:extLst>
              <a:ext uri="{FF2B5EF4-FFF2-40B4-BE49-F238E27FC236}">
                <a16:creationId xmlns:a16="http://schemas.microsoft.com/office/drawing/2014/main" id="{D8F59587-36BC-41D9-A8F1-C005F1980A08}"/>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2050" name="Picture 2" descr="https://thuijskens.github.io/images/2016_08_25/cell_phones.png">
            <a:extLst>
              <a:ext uri="{FF2B5EF4-FFF2-40B4-BE49-F238E27FC236}">
                <a16:creationId xmlns:a16="http://schemas.microsoft.com/office/drawing/2014/main" id="{48C6DF2F-9D4B-450C-B95F-B4141FDFC8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7428" y="2329670"/>
            <a:ext cx="8457143" cy="27542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AAED784-8C65-4EDF-8A50-71AC33B41D61}"/>
              </a:ext>
            </a:extLst>
          </p:cNvPr>
          <p:cNvSpPr/>
          <p:nvPr/>
        </p:nvSpPr>
        <p:spPr>
          <a:xfrm rot="16200000">
            <a:off x="9829539" y="4419831"/>
            <a:ext cx="1112805" cy="215444"/>
          </a:xfrm>
          <a:prstGeom prst="rect">
            <a:avLst/>
          </a:prstGeom>
        </p:spPr>
        <p:txBody>
          <a:bodyPr wrap="none">
            <a:spAutoFit/>
          </a:bodyPr>
          <a:lstStyle/>
          <a:p>
            <a:r>
              <a:rPr lang="en-US" sz="800" dirty="0"/>
              <a:t>https://xkcd.com/925/</a:t>
            </a:r>
          </a:p>
        </p:txBody>
      </p:sp>
    </p:spTree>
    <p:extLst>
      <p:ext uri="{BB962C8B-B14F-4D97-AF65-F5344CB8AC3E}">
        <p14:creationId xmlns:p14="http://schemas.microsoft.com/office/powerpoint/2010/main" val="207138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FA68-43A1-4A3F-A293-3AE11D599629}"/>
              </a:ext>
            </a:extLst>
          </p:cNvPr>
          <p:cNvSpPr>
            <a:spLocks noGrp="1"/>
          </p:cNvSpPr>
          <p:nvPr>
            <p:ph type="title"/>
          </p:nvPr>
        </p:nvSpPr>
        <p:spPr/>
        <p:txBody>
          <a:bodyPr/>
          <a:lstStyle/>
          <a:p>
            <a:r>
              <a:rPr lang="en-US" dirty="0"/>
              <a:t>Spurious correlations</a:t>
            </a:r>
          </a:p>
        </p:txBody>
      </p:sp>
      <p:sp>
        <p:nvSpPr>
          <p:cNvPr id="4" name="Slide Number Placeholder 3">
            <a:extLst>
              <a:ext uri="{FF2B5EF4-FFF2-40B4-BE49-F238E27FC236}">
                <a16:creationId xmlns:a16="http://schemas.microsoft.com/office/drawing/2014/main" id="{651334E3-B156-49C0-AD48-1E30588E17AC}"/>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8" name="Content Placeholder 7">
            <a:extLst>
              <a:ext uri="{FF2B5EF4-FFF2-40B4-BE49-F238E27FC236}">
                <a16:creationId xmlns:a16="http://schemas.microsoft.com/office/drawing/2014/main" id="{0AE10120-C594-4EA3-912A-2CBF19E97BAB}"/>
              </a:ext>
            </a:extLst>
          </p:cNvPr>
          <p:cNvPicPr>
            <a:picLocks noGrp="1" noChangeAspect="1"/>
          </p:cNvPicPr>
          <p:nvPr>
            <p:ph idx="1"/>
          </p:nvPr>
        </p:nvPicPr>
        <p:blipFill>
          <a:blip r:embed="rId2"/>
          <a:stretch>
            <a:fillRect/>
          </a:stretch>
        </p:blipFill>
        <p:spPr>
          <a:xfrm>
            <a:off x="1624012" y="1468439"/>
            <a:ext cx="4572000" cy="2288435"/>
          </a:xfrm>
          <a:prstGeom prst="rect">
            <a:avLst/>
          </a:prstGeom>
        </p:spPr>
      </p:pic>
      <p:pic>
        <p:nvPicPr>
          <p:cNvPr id="10" name="Picture 9">
            <a:extLst>
              <a:ext uri="{FF2B5EF4-FFF2-40B4-BE49-F238E27FC236}">
                <a16:creationId xmlns:a16="http://schemas.microsoft.com/office/drawing/2014/main" id="{048594F5-479B-45D5-A1CA-5842698C9502}"/>
              </a:ext>
            </a:extLst>
          </p:cNvPr>
          <p:cNvPicPr>
            <a:picLocks noChangeAspect="1"/>
          </p:cNvPicPr>
          <p:nvPr/>
        </p:nvPicPr>
        <p:blipFill>
          <a:blip r:embed="rId3"/>
          <a:stretch>
            <a:fillRect/>
          </a:stretch>
        </p:blipFill>
        <p:spPr>
          <a:xfrm>
            <a:off x="6314252" y="1468438"/>
            <a:ext cx="4729095" cy="2288435"/>
          </a:xfrm>
          <a:prstGeom prst="rect">
            <a:avLst/>
          </a:prstGeom>
        </p:spPr>
      </p:pic>
      <p:pic>
        <p:nvPicPr>
          <p:cNvPr id="3074" name="Picture 2" descr="http://tylervigen.com/correlation_project/correlation_images/honey-producing-bee-colonies-us_juvenile-arrests-for-possession-of-marijuana-us.png">
            <a:extLst>
              <a:ext uri="{FF2B5EF4-FFF2-40B4-BE49-F238E27FC236}">
                <a16:creationId xmlns:a16="http://schemas.microsoft.com/office/drawing/2014/main" id="{BB189A61-C207-42DA-A3C9-E96B82B569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187" y="3883727"/>
            <a:ext cx="7811650" cy="27222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4897233-BDA4-4918-865F-0CEBCDE357C4}"/>
              </a:ext>
            </a:extLst>
          </p:cNvPr>
          <p:cNvSpPr/>
          <p:nvPr/>
        </p:nvSpPr>
        <p:spPr>
          <a:xfrm rot="16200000">
            <a:off x="9987965" y="2521278"/>
            <a:ext cx="2255746" cy="215444"/>
          </a:xfrm>
          <a:prstGeom prst="rect">
            <a:avLst/>
          </a:prstGeom>
        </p:spPr>
        <p:txBody>
          <a:bodyPr wrap="none">
            <a:spAutoFit/>
          </a:bodyPr>
          <a:lstStyle/>
          <a:p>
            <a:r>
              <a:rPr lang="en-US" sz="800" dirty="0"/>
              <a:t>http://www.tylervigen.com/spurious-correlations</a:t>
            </a:r>
          </a:p>
        </p:txBody>
      </p:sp>
    </p:spTree>
    <p:extLst>
      <p:ext uri="{BB962C8B-B14F-4D97-AF65-F5344CB8AC3E}">
        <p14:creationId xmlns:p14="http://schemas.microsoft.com/office/powerpoint/2010/main" val="424710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6C1F-B679-46E4-A997-9ACD312D5078}"/>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DDAEB07E-8067-4ED5-AE10-05A5F2C06DA0}"/>
              </a:ext>
            </a:extLst>
          </p:cNvPr>
          <p:cNvSpPr>
            <a:spLocks noGrp="1"/>
          </p:cNvSpPr>
          <p:nvPr>
            <p:ph idx="1"/>
          </p:nvPr>
        </p:nvSpPr>
        <p:spPr/>
        <p:txBody>
          <a:bodyPr/>
          <a:lstStyle/>
          <a:p>
            <a:r>
              <a:rPr lang="en-US" dirty="0"/>
              <a:t>How spurious are these correlations?</a:t>
            </a:r>
          </a:p>
          <a:p>
            <a:pPr lvl="1"/>
            <a:r>
              <a:rPr lang="en-US" dirty="0"/>
              <a:t>Why are they not believable? What would it mean if there was a causal relationship?</a:t>
            </a:r>
          </a:p>
          <a:p>
            <a:pPr lvl="1"/>
            <a:r>
              <a:rPr lang="en-US" dirty="0">
                <a:hlinkClick r:id="rId2"/>
              </a:rPr>
              <a:t>http://tylervigen.com/page?page=2</a:t>
            </a:r>
            <a:endParaRPr lang="en-US" dirty="0"/>
          </a:p>
          <a:p>
            <a:pPr lvl="1"/>
            <a:endParaRPr lang="en-US" dirty="0"/>
          </a:p>
          <a:p>
            <a:r>
              <a:rPr lang="en-US" dirty="0"/>
              <a:t>Also, guess the correlation</a:t>
            </a:r>
          </a:p>
          <a:p>
            <a:pPr lvl="1"/>
            <a:r>
              <a:rPr lang="en-US" dirty="0">
                <a:hlinkClick r:id="rId3"/>
              </a:rPr>
              <a:t>http://guessthecorrelation.com/</a:t>
            </a:r>
            <a:r>
              <a:rPr lang="en-US" dirty="0"/>
              <a:t> </a:t>
            </a:r>
          </a:p>
        </p:txBody>
      </p:sp>
      <p:sp>
        <p:nvSpPr>
          <p:cNvPr id="4" name="Slide Number Placeholder 3">
            <a:extLst>
              <a:ext uri="{FF2B5EF4-FFF2-40B4-BE49-F238E27FC236}">
                <a16:creationId xmlns:a16="http://schemas.microsoft.com/office/drawing/2014/main" id="{7A5CC5E5-2514-45F4-B783-98B8D5234B7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4162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6647-0532-4CAD-B0C6-E25A496BE77A}"/>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F35237D9-F37E-41DE-9F35-350F3C1C41A7}"/>
              </a:ext>
            </a:extLst>
          </p:cNvPr>
          <p:cNvSpPr>
            <a:spLocks noGrp="1"/>
          </p:cNvSpPr>
          <p:nvPr>
            <p:ph idx="1"/>
          </p:nvPr>
        </p:nvSpPr>
        <p:spPr/>
        <p:txBody>
          <a:bodyPr/>
          <a:lstStyle/>
          <a:p>
            <a:r>
              <a:rPr lang="en-US" b="1" i="1" dirty="0"/>
              <a:t>Conclusion validity</a:t>
            </a:r>
            <a:r>
              <a:rPr lang="en-US" dirty="0"/>
              <a:t>: is there a relationship between the variables of interest?</a:t>
            </a:r>
          </a:p>
          <a:p>
            <a:endParaRPr lang="en-US" b="1" i="1" dirty="0"/>
          </a:p>
          <a:p>
            <a:r>
              <a:rPr lang="en-US" b="1" i="1" dirty="0"/>
              <a:t>Internal validity</a:t>
            </a:r>
            <a:r>
              <a:rPr lang="en-US" dirty="0"/>
              <a:t>: is the observed relationship a causal relationship?</a:t>
            </a:r>
          </a:p>
          <a:p>
            <a:endParaRPr lang="en-US" b="1" i="1" dirty="0"/>
          </a:p>
          <a:p>
            <a:r>
              <a:rPr lang="en-US" b="1" i="1" dirty="0"/>
              <a:t>Construct validity</a:t>
            </a:r>
            <a:r>
              <a:rPr lang="en-US" dirty="0"/>
              <a:t>: did you measure what you thought you measured?</a:t>
            </a:r>
          </a:p>
          <a:p>
            <a:endParaRPr lang="en-US" b="1" i="1" dirty="0"/>
          </a:p>
          <a:p>
            <a:r>
              <a:rPr lang="en-US" b="1" i="1" dirty="0"/>
              <a:t>External validity</a:t>
            </a:r>
            <a:r>
              <a:rPr lang="en-US" dirty="0"/>
              <a:t>: does the relationship observed generalize to other people, places, and times?</a:t>
            </a:r>
            <a:endParaRPr lang="en-US" b="1" i="1" dirty="0"/>
          </a:p>
        </p:txBody>
      </p:sp>
      <p:sp>
        <p:nvSpPr>
          <p:cNvPr id="4" name="Slide Number Placeholder 3">
            <a:extLst>
              <a:ext uri="{FF2B5EF4-FFF2-40B4-BE49-F238E27FC236}">
                <a16:creationId xmlns:a16="http://schemas.microsoft.com/office/drawing/2014/main" id="{2810875A-4606-4A8D-B2B9-BDCF5708B34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4">
            <a:extLst>
              <a:ext uri="{FF2B5EF4-FFF2-40B4-BE49-F238E27FC236}">
                <a16:creationId xmlns:a16="http://schemas.microsoft.com/office/drawing/2014/main" id="{7AD5A77A-09C7-4768-90A3-7306D2F5487E}"/>
              </a:ext>
            </a:extLst>
          </p:cNvPr>
          <p:cNvSpPr/>
          <p:nvPr/>
        </p:nvSpPr>
        <p:spPr>
          <a:xfrm>
            <a:off x="810000" y="3074276"/>
            <a:ext cx="10930486" cy="49059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252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3433</TotalTime>
  <Words>1786</Words>
  <Application>Microsoft Macintosh PowerPoint</Application>
  <PresentationFormat>Widescreen</PresentationFormat>
  <Paragraphs>247</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Corbel</vt:lpstr>
      <vt:lpstr>Wingdings 2</vt:lpstr>
      <vt:lpstr>Quotable</vt:lpstr>
      <vt:lpstr>Class 31: Correlation, causality, and counter-factuals Wednesday, April 3</vt:lpstr>
      <vt:lpstr>Module Assignment 06</vt:lpstr>
      <vt:lpstr>Final project</vt:lpstr>
      <vt:lpstr>Final project: Data-driven op-ed</vt:lpstr>
      <vt:lpstr>Correlation vs. causation</vt:lpstr>
      <vt:lpstr>Causal direction</vt:lpstr>
      <vt:lpstr>Spurious correlations</vt:lpstr>
      <vt:lpstr>Activity 1</vt:lpstr>
      <vt:lpstr>Validity</vt:lpstr>
      <vt:lpstr>Internal validity</vt:lpstr>
      <vt:lpstr>Hill (1965) Association or Causation?</vt:lpstr>
      <vt:lpstr>Threats to internal validity – single group</vt:lpstr>
      <vt:lpstr>Threats to internal validity – multiple group</vt:lpstr>
      <vt:lpstr>Threats to internal validity – social interaction</vt:lpstr>
      <vt:lpstr>Alternative causal relationships</vt:lpstr>
      <vt:lpstr>Alternative causal relationships</vt:lpstr>
      <vt:lpstr>Alternative causal relationships</vt:lpstr>
      <vt:lpstr>More substantive relationship</vt:lpstr>
      <vt:lpstr>Alternative causal relationships</vt:lpstr>
      <vt:lpstr>Writing and presenting about causality</vt:lpstr>
      <vt:lpstr>Non-Activity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262</cp:revision>
  <dcterms:created xsi:type="dcterms:W3CDTF">2016-08-24T14:48:58Z</dcterms:created>
  <dcterms:modified xsi:type="dcterms:W3CDTF">2019-04-03T17:52:41Z</dcterms:modified>
</cp:coreProperties>
</file>