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8" r:id="rId4"/>
    <p:sldId id="284" r:id="rId5"/>
    <p:sldId id="285" r:id="rId6"/>
    <p:sldId id="286" r:id="rId7"/>
    <p:sldId id="279" r:id="rId8"/>
    <p:sldId id="281" r:id="rId9"/>
    <p:sldId id="282" r:id="rId10"/>
    <p:sldId id="280" r:id="rId11"/>
    <p:sldId id="283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81020" autoAdjust="0"/>
  </p:normalViewPr>
  <p:slideViewPr>
    <p:cSldViewPr snapToGrid="0" snapToObjects="1">
      <p:cViewPr varScale="1">
        <p:scale>
          <a:sx n="102" d="100"/>
          <a:sy n="10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4/27/19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40: Storytelling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Wednesday, April 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Representations of Data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2FC-3112-4AA4-85BF-C9BAFE06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Vogler’s character archetypes (similar to Propp)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4BA3-CC60-4DF6-92A6-500EB4FB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Hero</a:t>
            </a:r>
            <a:r>
              <a:rPr lang="en-US" dirty="0"/>
              <a:t>: someone who is willing to sacrifice his own needs on behalf of others (Luke)</a:t>
            </a:r>
          </a:p>
          <a:p>
            <a:r>
              <a:rPr lang="en-US" b="1" u="sng" dirty="0"/>
              <a:t>Mentor</a:t>
            </a:r>
            <a:r>
              <a:rPr lang="en-US" dirty="0"/>
              <a:t>: all the characters who teach and protect heroes and give them gifts (Obi-Wan, later </a:t>
            </a:r>
            <a:r>
              <a:rPr lang="en-US" dirty="0">
                <a:sym typeface="Wingdings" panose="05000000000000000000" pitchFamily="2" charset="2"/>
              </a:rPr>
              <a:t>Yoda</a:t>
            </a:r>
            <a:r>
              <a:rPr lang="en-US" dirty="0"/>
              <a:t>)</a:t>
            </a:r>
          </a:p>
          <a:p>
            <a:r>
              <a:rPr lang="en-US" b="1" u="sng" dirty="0"/>
              <a:t>Guardian</a:t>
            </a:r>
            <a:r>
              <a:rPr lang="en-US" dirty="0"/>
              <a:t>: a menacing face to the hero, but if understood, they can be overcome (Stormtroopers)</a:t>
            </a:r>
          </a:p>
          <a:p>
            <a:r>
              <a:rPr lang="en-US" b="1" u="sng" dirty="0"/>
              <a:t>Herald</a:t>
            </a:r>
            <a:r>
              <a:rPr lang="en-US" dirty="0"/>
              <a:t>: a force that brings a new challenge to the hero (Obi-Wan)</a:t>
            </a:r>
          </a:p>
          <a:p>
            <a:r>
              <a:rPr lang="en-US" b="1" u="sng" dirty="0"/>
              <a:t>Shapeshifter</a:t>
            </a:r>
            <a:r>
              <a:rPr lang="en-US" dirty="0"/>
              <a:t>: characters who change constantly from the hero's point of view (Leia)</a:t>
            </a:r>
          </a:p>
          <a:p>
            <a:r>
              <a:rPr lang="en-US" b="1" u="sng" dirty="0"/>
              <a:t>Shadow</a:t>
            </a:r>
            <a:r>
              <a:rPr lang="en-US" dirty="0"/>
              <a:t>: character who represents the energy of the dark side (Darth Vader)</a:t>
            </a:r>
          </a:p>
          <a:p>
            <a:r>
              <a:rPr lang="en-US" b="1" u="sng" dirty="0"/>
              <a:t>Ally</a:t>
            </a:r>
            <a:r>
              <a:rPr lang="en-US" dirty="0"/>
              <a:t>: someone who travels with the hero through the journey, serving variety of functions (R2D2 + C3PO)</a:t>
            </a:r>
          </a:p>
          <a:p>
            <a:r>
              <a:rPr lang="en-US" b="1" u="sng" dirty="0"/>
              <a:t>Trickster</a:t>
            </a:r>
            <a:r>
              <a:rPr lang="en-US" dirty="0"/>
              <a:t>: embodies the energies of mischief and desire for change (Han &amp; Chewy)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D28C-8BE0-4C43-B615-8EE38E1D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B5306-0E4B-4F1A-957B-15DC8229CC7C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i="1" dirty="0"/>
              <a:t>The Writer's Journey: Mythic Structure for Writers </a:t>
            </a:r>
            <a:r>
              <a:rPr lang="en-US" sz="800" dirty="0"/>
              <a:t>via Wikipedia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8A189-9503-4060-8A89-6AB360200B94}"/>
              </a:ext>
            </a:extLst>
          </p:cNvPr>
          <p:cNvSpPr/>
          <p:nvPr/>
        </p:nvSpPr>
        <p:spPr>
          <a:xfrm>
            <a:off x="818713" y="5625251"/>
            <a:ext cx="10554574" cy="684314"/>
          </a:xfrm>
          <a:prstGeom prst="rec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Now apply to </a:t>
            </a:r>
            <a:r>
              <a:rPr lang="en-US" sz="2400" b="1" i="1" dirty="0">
                <a:solidFill>
                  <a:schemeClr val="tx1"/>
                </a:solidFill>
              </a:rPr>
              <a:t>Harry Potter, </a:t>
            </a:r>
            <a:r>
              <a:rPr lang="en-US" sz="2400" b="1" i="1" dirty="0" err="1">
                <a:solidFill>
                  <a:schemeClr val="tx1"/>
                </a:solidFill>
              </a:rPr>
              <a:t>LotR</a:t>
            </a:r>
            <a:r>
              <a:rPr lang="en-US" sz="2400" b="1" i="1" dirty="0">
                <a:solidFill>
                  <a:schemeClr val="tx1"/>
                </a:solidFill>
              </a:rPr>
              <a:t>, Hunger Games, </a:t>
            </a:r>
            <a:r>
              <a:rPr lang="en-US" sz="2400" b="1" i="1" dirty="0" err="1">
                <a:solidFill>
                  <a:schemeClr val="tx1"/>
                </a:solidFill>
              </a:rPr>
              <a:t>GoT</a:t>
            </a:r>
            <a:r>
              <a:rPr lang="en-US" sz="2400" b="1" i="1" dirty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8033-BBB7-4982-B8B7-3711C7D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for business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708B-3BC9-4798-A245-E73CE5BF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b="1" dirty="0"/>
              <a:t>I’m better off</a:t>
            </a:r>
            <a:r>
              <a:rPr lang="en-US" dirty="0"/>
              <a:t>” – Character gets in trouble, gets out of trouble, ends up better off</a:t>
            </a:r>
          </a:p>
          <a:p>
            <a:pPr lvl="1"/>
            <a:r>
              <a:rPr lang="en-US" dirty="0"/>
              <a:t>Everyday person faces ruin, experience changes them, here to prevent others from making mistakes</a:t>
            </a:r>
          </a:p>
          <a:p>
            <a:r>
              <a:rPr lang="en-US" dirty="0"/>
              <a:t>“</a:t>
            </a:r>
            <a:r>
              <a:rPr lang="en-US" b="1" dirty="0"/>
              <a:t>Loss and Gain</a:t>
            </a:r>
            <a:r>
              <a:rPr lang="en-US" dirty="0"/>
              <a:t>” – Character has a dream, finds ideal opportunity, loses it, then regains it</a:t>
            </a:r>
          </a:p>
          <a:p>
            <a:pPr lvl="1"/>
            <a:r>
              <a:rPr lang="en-US" dirty="0"/>
              <a:t>Dream of being successful, finds pathway, villain appears, prevails over villain to be successful</a:t>
            </a:r>
          </a:p>
          <a:p>
            <a:r>
              <a:rPr lang="en-US" dirty="0"/>
              <a:t>“</a:t>
            </a:r>
            <a:r>
              <a:rPr lang="en-US" b="1" dirty="0"/>
              <a:t>Cinderella</a:t>
            </a:r>
            <a:r>
              <a:rPr lang="en-US" dirty="0"/>
              <a:t>” – Character is in trouble, helper provides gifts, character loses, regains, happily ever after</a:t>
            </a:r>
          </a:p>
          <a:p>
            <a:pPr lvl="1"/>
            <a:r>
              <a:rPr lang="en-US" dirty="0"/>
              <a:t>Dissatisfying work, mentor appears to transform, circumstances hold back, are eventually resolved</a:t>
            </a:r>
          </a:p>
          <a:p>
            <a:r>
              <a:rPr lang="en-US" dirty="0"/>
              <a:t>“</a:t>
            </a:r>
            <a:r>
              <a:rPr lang="en-US" b="1" dirty="0"/>
              <a:t>Opportunity blocker</a:t>
            </a:r>
            <a:r>
              <a:rPr lang="en-US" dirty="0"/>
              <a:t>” – Contrast possibility with obstacles and steps to overcome obstacle</a:t>
            </a:r>
          </a:p>
          <a:p>
            <a:pPr lvl="1"/>
            <a:r>
              <a:rPr lang="en-US" dirty="0"/>
              <a:t>Powerful for non-profits, social change, other strong mission-driven organization</a:t>
            </a:r>
          </a:p>
          <a:p>
            <a:r>
              <a:rPr lang="en-US" dirty="0"/>
              <a:t>“</a:t>
            </a:r>
            <a:r>
              <a:rPr lang="en-US" b="1" dirty="0"/>
              <a:t>Present-Future</a:t>
            </a:r>
            <a:r>
              <a:rPr lang="en-US" dirty="0"/>
              <a:t>” – Contrast present, introduce turning point, state what could be</a:t>
            </a:r>
          </a:p>
          <a:p>
            <a:pPr lvl="1"/>
            <a:r>
              <a:rPr lang="en-US" dirty="0"/>
              <a:t>Powerful for managing through a crisis or pushing for a change</a:t>
            </a:r>
          </a:p>
          <a:p>
            <a:r>
              <a:rPr lang="en-US" dirty="0"/>
              <a:t>“</a:t>
            </a:r>
            <a:r>
              <a:rPr lang="en-US" b="1" dirty="0"/>
              <a:t>Socrates’ Whys</a:t>
            </a:r>
            <a:r>
              <a:rPr lang="en-US" dirty="0"/>
              <a:t>”: “Why is that important?” “Why is </a:t>
            </a:r>
            <a:r>
              <a:rPr lang="en-US" i="1" dirty="0"/>
              <a:t>that</a:t>
            </a:r>
            <a:r>
              <a:rPr lang="en-US" dirty="0"/>
              <a:t> important?” “Why is </a:t>
            </a:r>
            <a:r>
              <a:rPr lang="en-US" b="1" i="1" dirty="0"/>
              <a:t>that</a:t>
            </a:r>
            <a:r>
              <a:rPr lang="en-US" dirty="0"/>
              <a:t> important?”</a:t>
            </a:r>
          </a:p>
          <a:p>
            <a:pPr lvl="1"/>
            <a:r>
              <a:rPr lang="en-US" dirty="0"/>
              <a:t>Powerful for revealing fundamental and generalized motivations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F2BAC-E82D-41A1-8418-7FD43458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BB49B-01DC-4926-AC12-8A77590498A4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Dietz &amp; Silverman. “11 Story Structures for Business Storytelling”</a:t>
            </a:r>
          </a:p>
        </p:txBody>
      </p:sp>
    </p:spTree>
    <p:extLst>
      <p:ext uri="{BB962C8B-B14F-4D97-AF65-F5344CB8AC3E}">
        <p14:creationId xmlns:p14="http://schemas.microsoft.com/office/powerpoint/2010/main" val="108122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8033-BBB7-4982-B8B7-3711C7D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for business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708B-3BC9-4798-A245-E73CE5BF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SHARES</a:t>
            </a:r>
            <a:r>
              <a:rPr lang="en-US" dirty="0"/>
              <a:t>: setting, hindrance, action, result, evaluation, suggestions</a:t>
            </a:r>
          </a:p>
          <a:p>
            <a:pPr lvl="1"/>
            <a:endParaRPr lang="en-US" dirty="0"/>
          </a:p>
          <a:p>
            <a:r>
              <a:rPr lang="en-US" b="1" u="sng" dirty="0"/>
              <a:t>PARLAS</a:t>
            </a:r>
            <a:r>
              <a:rPr lang="en-US" dirty="0"/>
              <a:t>: problem, action, result, learned, applications, suggestions</a:t>
            </a:r>
          </a:p>
          <a:p>
            <a:pPr lvl="1"/>
            <a:endParaRPr lang="en-US" dirty="0"/>
          </a:p>
          <a:p>
            <a:r>
              <a:rPr lang="en-US" b="1" u="sng" dirty="0"/>
              <a:t>CHARQES</a:t>
            </a:r>
            <a:r>
              <a:rPr lang="en-US" dirty="0"/>
              <a:t>: context, challenge, action, result, quantification, evaluation, suggestions</a:t>
            </a:r>
          </a:p>
          <a:p>
            <a:pPr lvl="1"/>
            <a:endParaRPr lang="en-US" dirty="0"/>
          </a:p>
          <a:p>
            <a:r>
              <a:rPr lang="en-US" b="1" u="sng" dirty="0"/>
              <a:t>CCARLS</a:t>
            </a:r>
            <a:r>
              <a:rPr lang="en-US" dirty="0"/>
              <a:t>: context, challenge, action, result, lesson, suggestions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F2BAC-E82D-41A1-8418-7FD43458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BB49B-01DC-4926-AC12-8A77590498A4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Dietz &amp; Silverman. “11 Story Structures for Business Storytelling”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47EB0-1DD1-4599-AD7F-94ADFB634291}"/>
              </a:ext>
            </a:extLst>
          </p:cNvPr>
          <p:cNvSpPr/>
          <p:nvPr/>
        </p:nvSpPr>
        <p:spPr>
          <a:xfrm>
            <a:off x="818713" y="5625251"/>
            <a:ext cx="10554574" cy="684314"/>
          </a:xfrm>
          <a:prstGeom prst="rec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Now apply to Assignment 06</a:t>
            </a:r>
          </a:p>
        </p:txBody>
      </p:sp>
    </p:spTree>
    <p:extLst>
      <p:ext uri="{BB962C8B-B14F-4D97-AF65-F5344CB8AC3E}">
        <p14:creationId xmlns:p14="http://schemas.microsoft.com/office/powerpoint/2010/main" val="239023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E64-3AE8-469C-ACE4-877AF25C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2578-08AA-4CEF-A710-4F5BBCEA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11:25: Fundamentals of narratology, Activity 1</a:t>
            </a:r>
          </a:p>
          <a:p>
            <a:r>
              <a:rPr lang="en-US" dirty="0"/>
              <a:t>11:25 – 11:45: Structures for business storytelling, Activity 2</a:t>
            </a:r>
          </a:p>
          <a:p>
            <a:r>
              <a:rPr lang="en-US" dirty="0"/>
              <a:t>11:45 – 11:50: Assignment 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6D5B2-5B80-4962-AE90-FAB2320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5D64-777F-4B06-908F-14AC096E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69E7-C09B-41CC-9866-00C6B9AA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of narrative through the </a:t>
            </a:r>
            <a:r>
              <a:rPr lang="en-US" i="1" dirty="0"/>
              <a:t>stories</a:t>
            </a:r>
            <a:r>
              <a:rPr lang="en-US" dirty="0"/>
              <a:t> as a sequence of actions and the </a:t>
            </a:r>
            <a:r>
              <a:rPr lang="en-US" i="1" dirty="0"/>
              <a:t>discourse</a:t>
            </a:r>
            <a:r>
              <a:rPr lang="en-US" dirty="0"/>
              <a:t> describing the events</a:t>
            </a:r>
          </a:p>
          <a:p>
            <a:endParaRPr lang="en-US" dirty="0"/>
          </a:p>
          <a:p>
            <a:r>
              <a:rPr lang="en-US" dirty="0"/>
              <a:t>Remember that most presentations are boring because they’re not stories with characters and narratives</a:t>
            </a:r>
          </a:p>
          <a:p>
            <a:endParaRPr lang="en-US" dirty="0"/>
          </a:p>
          <a:p>
            <a:r>
              <a:rPr lang="en-US" dirty="0"/>
              <a:t>Lots of storytelling narratives are inappropriate for a business setting</a:t>
            </a:r>
          </a:p>
          <a:p>
            <a:pPr lvl="1"/>
            <a:r>
              <a:rPr lang="en-US" dirty="0"/>
              <a:t>Too long, too complex, too racy</a:t>
            </a:r>
          </a:p>
          <a:p>
            <a:pPr lvl="1"/>
            <a:endParaRPr lang="en-US" dirty="0"/>
          </a:p>
          <a:p>
            <a:r>
              <a:rPr lang="en-US" dirty="0"/>
              <a:t>Establishing the stakes, simple pursuit, twists and turns, rapid pacing, and interesting characters</a:t>
            </a:r>
          </a:p>
          <a:p>
            <a:endParaRPr lang="en-US" dirty="0"/>
          </a:p>
          <a:p>
            <a:r>
              <a:rPr lang="en-US" dirty="0"/>
              <a:t>This will feel overwhelming like cognitive biases, no need to memorize all, but remember favorites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761B-1BDD-4781-9975-0BACAF5E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2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EB95-24E7-473C-A046-518B1373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Vladimir Propp’s 31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59B7-528C-4A87-9F1D-0DCEE66C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u="sng" dirty="0" err="1"/>
              <a:t>Absentation</a:t>
            </a:r>
            <a:r>
              <a:rPr lang="en-US" sz="1600" dirty="0"/>
              <a:t>: Leaving the security of home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Interdiction</a:t>
            </a:r>
            <a:r>
              <a:rPr lang="en-US" sz="1600" dirty="0"/>
              <a:t>: The hero is warned against some action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Violation</a:t>
            </a:r>
            <a:r>
              <a:rPr lang="en-US" sz="1600" dirty="0"/>
              <a:t>: Temper or accident causes hero to ignore rule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Reconnaissance</a:t>
            </a:r>
            <a:r>
              <a:rPr lang="en-US" sz="1600" dirty="0"/>
              <a:t>: Disguised villain probes for information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Delivery</a:t>
            </a:r>
            <a:r>
              <a:rPr lang="en-US" sz="1600" dirty="0"/>
              <a:t>: The villain succeeds and finds his victim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Trickery</a:t>
            </a:r>
            <a:r>
              <a:rPr lang="en-US" sz="1600" dirty="0"/>
              <a:t>: The villain deceives a victim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Complicity</a:t>
            </a:r>
            <a:r>
              <a:rPr lang="en-US" sz="1600" dirty="0"/>
              <a:t>: The victim unwittingly helps the villain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Villainy</a:t>
            </a:r>
            <a:r>
              <a:rPr lang="en-US" sz="1600" dirty="0"/>
              <a:t>: The villain harms a family member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Mediation</a:t>
            </a:r>
            <a:r>
              <a:rPr lang="en-US" sz="1600" dirty="0"/>
              <a:t>: The hero learns of the villainy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Counteraction</a:t>
            </a:r>
            <a:r>
              <a:rPr lang="en-US" sz="1600" dirty="0"/>
              <a:t>: The hero considers the path forward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Departure</a:t>
            </a:r>
            <a:r>
              <a:rPr lang="en-US" sz="1600" dirty="0"/>
              <a:t>: The hero leaves home with a mission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Donor</a:t>
            </a:r>
            <a:r>
              <a:rPr lang="en-US" sz="1600" dirty="0"/>
              <a:t>: The hero encounters a helper and is tested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Reaction</a:t>
            </a:r>
            <a:r>
              <a:rPr lang="en-US" sz="1600" dirty="0"/>
              <a:t>: The hero learns about power from the test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Receipt</a:t>
            </a:r>
            <a:r>
              <a:rPr lang="en-US" sz="1600" dirty="0"/>
              <a:t>: The hero acquires a magical agent to help them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Guidance</a:t>
            </a:r>
            <a:r>
              <a:rPr lang="en-US" sz="1600" dirty="0"/>
              <a:t>: The hero is delivered to a vital location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Struggle</a:t>
            </a:r>
            <a:r>
              <a:rPr lang="en-US" sz="1600" dirty="0"/>
              <a:t>: The hero and villain meet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Branding</a:t>
            </a:r>
            <a:r>
              <a:rPr lang="en-US" sz="1600" dirty="0"/>
              <a:t>: The hero is marked after meeting villain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Victory</a:t>
            </a:r>
            <a:r>
              <a:rPr lang="en-US" sz="1600" dirty="0"/>
              <a:t>: The villain is defeated by the hero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Liquidation</a:t>
            </a:r>
            <a:r>
              <a:rPr lang="en-US" sz="1600" dirty="0"/>
              <a:t>: Earlier misfortunes are resolved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Return</a:t>
            </a:r>
            <a:r>
              <a:rPr lang="en-US" sz="1600" dirty="0"/>
              <a:t>: The hero travels back home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Pursuit</a:t>
            </a:r>
            <a:r>
              <a:rPr lang="en-US" sz="1600" dirty="0"/>
              <a:t>: The hero is pursued by an adversary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Rescue</a:t>
            </a:r>
            <a:r>
              <a:rPr lang="en-US" sz="1600" dirty="0"/>
              <a:t>: The hero is saved from a chase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Unrecognized arrival</a:t>
            </a:r>
            <a:r>
              <a:rPr lang="en-US" sz="1600" dirty="0"/>
              <a:t>: The hero arrives, is unrecognized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18A92-3451-44D8-9F6A-D1D17512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1F96E-D6A6-46C1-AA72-111A5E7A33DC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i="1" dirty="0"/>
              <a:t>Vladimir Propp </a:t>
            </a:r>
            <a:r>
              <a:rPr lang="en-US" sz="800" dirty="0"/>
              <a:t>via Wikipedia</a:t>
            </a:r>
          </a:p>
        </p:txBody>
      </p:sp>
    </p:spTree>
    <p:extLst>
      <p:ext uri="{BB962C8B-B14F-4D97-AF65-F5344CB8AC3E}">
        <p14:creationId xmlns:p14="http://schemas.microsoft.com/office/powerpoint/2010/main" val="356767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D3A2-38BF-4445-B47F-70571A3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Polti’s</a:t>
            </a:r>
            <a:r>
              <a:rPr lang="en-US" dirty="0"/>
              <a:t> 36 dramatic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66D7-EB19-4D5A-A424-20237336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u="sng" dirty="0"/>
              <a:t>Supplication</a:t>
            </a:r>
            <a:r>
              <a:rPr lang="en-US" sz="1600" dirty="0"/>
              <a:t>: supplicant appeals to authority for deliverance from the persecutor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Deliverance</a:t>
            </a:r>
            <a:r>
              <a:rPr lang="en-US" sz="1600" dirty="0"/>
              <a:t>: An unfortunate has caused a conflict, the </a:t>
            </a:r>
            <a:r>
              <a:rPr lang="en-US" sz="1600" dirty="0" err="1"/>
              <a:t>threatener</a:t>
            </a:r>
            <a:r>
              <a:rPr lang="en-US" sz="1600" dirty="0"/>
              <a:t> will carry out justice, the rescuer intervenes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Vengeance</a:t>
            </a:r>
            <a:r>
              <a:rPr lang="en-US" sz="1600" i="1" dirty="0"/>
              <a:t>: </a:t>
            </a:r>
            <a:r>
              <a:rPr lang="en-US" sz="1600" dirty="0"/>
              <a:t>A criminal escapes justice, but avenger appears to punish the criminal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Kin against kin</a:t>
            </a:r>
            <a:r>
              <a:rPr lang="en-US" sz="1600" dirty="0"/>
              <a:t>: A victim’s loyalties are split as conflict rages between guilty kinsman and avenging kinsman 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Pursuit</a:t>
            </a:r>
            <a:r>
              <a:rPr lang="en-US" sz="1600" dirty="0"/>
              <a:t>: A fugitive flees punishment from a misunderstanding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Disaster</a:t>
            </a:r>
            <a:r>
              <a:rPr lang="en-US" sz="1600" dirty="0"/>
              <a:t>: A vanquished power falls from their place after defeat by a victorious enemy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Misfortune</a:t>
            </a:r>
            <a:r>
              <a:rPr lang="en-US" sz="1600" dirty="0"/>
              <a:t>: An unfortunate suffers from misfortune at the hands of the master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Revolt</a:t>
            </a:r>
            <a:r>
              <a:rPr lang="en-US" sz="1600" dirty="0"/>
              <a:t>: A conspirator plots against a cruel tyrant.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Daring</a:t>
            </a:r>
            <a:r>
              <a:rPr lang="en-US" sz="1600" dirty="0"/>
              <a:t>: A leader takes an object from an adversary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Abduction</a:t>
            </a:r>
            <a:r>
              <a:rPr lang="en-US" sz="1600" dirty="0"/>
              <a:t>: Abductor takes abducted from guardian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Enigma</a:t>
            </a:r>
            <a:r>
              <a:rPr lang="en-US" sz="1600" dirty="0"/>
              <a:t>: An interrogator poses a problem that enables the seeker to achieve their goals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Obtaining</a:t>
            </a:r>
            <a:r>
              <a:rPr lang="en-US" sz="1600" dirty="0"/>
              <a:t>: Adversary refuses to give solicitor an object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Enmity of kin</a:t>
            </a:r>
            <a:r>
              <a:rPr lang="en-US" sz="1600" dirty="0"/>
              <a:t>: Malevolent kinsmen conspire together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Rivalry of kin</a:t>
            </a:r>
            <a:r>
              <a:rPr lang="en-US" sz="1600" dirty="0"/>
              <a:t>: The object of rivalry chooses preferred kinsman over rejected kinsman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Murderous adultery</a:t>
            </a:r>
            <a:r>
              <a:rPr lang="en-US" sz="1600" dirty="0"/>
              <a:t>: Two adulterers conspire to kill betrayed spouse</a:t>
            </a:r>
          </a:p>
          <a:p>
            <a:pPr>
              <a:buFont typeface="+mj-lt"/>
              <a:buAutoNum type="arabicPeriod"/>
            </a:pPr>
            <a:r>
              <a:rPr lang="en-US" sz="1600" b="1" u="sng" dirty="0"/>
              <a:t>Madness</a:t>
            </a:r>
            <a:r>
              <a:rPr lang="en-US" sz="1600" dirty="0"/>
              <a:t>: A madman’s insanity harms the victim</a:t>
            </a:r>
            <a:endParaRPr lang="en-US" sz="16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92594-BF8C-4C2D-928F-ED9E0401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F9407-8179-4095-B47D-89CE55528609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i="1" dirty="0"/>
              <a:t>The Thirty-Six Dramatic Situations </a:t>
            </a:r>
            <a:r>
              <a:rPr lang="en-US" sz="800" dirty="0"/>
              <a:t>via Wikipedia</a:t>
            </a:r>
          </a:p>
        </p:txBody>
      </p:sp>
    </p:spTree>
    <p:extLst>
      <p:ext uri="{BB962C8B-B14F-4D97-AF65-F5344CB8AC3E}">
        <p14:creationId xmlns:p14="http://schemas.microsoft.com/office/powerpoint/2010/main" val="312272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D3A2-38BF-4445-B47F-70571A3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Polti’s</a:t>
            </a:r>
            <a:r>
              <a:rPr lang="en-US" dirty="0"/>
              <a:t> 36 dramatic situations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66D7-EB19-4D5A-A424-20237336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+mj-lt"/>
              <a:buAutoNum type="arabicPeriod" startAt="17"/>
            </a:pPr>
            <a:r>
              <a:rPr lang="en-US" sz="1600" b="1" u="sng" dirty="0"/>
              <a:t>Imprudence</a:t>
            </a:r>
            <a:r>
              <a:rPr lang="en-US" sz="1600" dirty="0"/>
              <a:t>: The imprudent neglectfully loses an important object and wrongs the victim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Involuntary crimes of love</a:t>
            </a:r>
            <a:r>
              <a:rPr lang="en-US" sz="1600" dirty="0"/>
              <a:t>: Lover and beloved break an important taboo, explained by the revealer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Slaying of kin unrecognized</a:t>
            </a:r>
            <a:r>
              <a:rPr lang="en-US" sz="1600" dirty="0"/>
              <a:t>: Slayer kills the unrecognized kin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Self-sacrifice for ideal</a:t>
            </a:r>
            <a:r>
              <a:rPr lang="en-US" sz="1600" dirty="0"/>
              <a:t>: The hero sacrifices themselves for an ideal, which is taken by a creditor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Self-sacrifice for kin</a:t>
            </a:r>
            <a:r>
              <a:rPr lang="en-US" sz="1600" dirty="0"/>
              <a:t>: The hero sacrifices themselves for  their kinsman, which is taken by a credit.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All sacrificed for passion</a:t>
            </a:r>
            <a:r>
              <a:rPr lang="en-US" sz="1600" dirty="0"/>
              <a:t>: A lover sacrifices something for object of passion, which is lost forever.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Necessity of sacrificing loved ones</a:t>
            </a:r>
            <a:r>
              <a:rPr lang="en-US" sz="1600" dirty="0"/>
              <a:t>: Hero wrongs the victim because of the necessity of their sacrifice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Rivalry</a:t>
            </a:r>
            <a:r>
              <a:rPr lang="en-US" sz="1600" dirty="0"/>
              <a:t>: A superior rival best an inferior rival and wins the object of the rivalry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Adultery</a:t>
            </a:r>
            <a:r>
              <a:rPr lang="en-US" sz="1600" dirty="0"/>
              <a:t>: Two adulterers conspire against the deceived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Crimes of love</a:t>
            </a:r>
            <a:r>
              <a:rPr lang="en-US" sz="1600" dirty="0"/>
              <a:t>: Two lovers break a taboo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Beloved’s dishonor</a:t>
            </a:r>
            <a:r>
              <a:rPr lang="en-US" sz="1600" dirty="0"/>
              <a:t>: Discoverer finds </a:t>
            </a:r>
            <a:r>
              <a:rPr lang="en-US" sz="1600" dirty="0" err="1"/>
              <a:t>guilty’s</a:t>
            </a:r>
            <a:r>
              <a:rPr lang="en-US" sz="1600" dirty="0"/>
              <a:t> dishonor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Obstacles to love</a:t>
            </a:r>
            <a:r>
              <a:rPr lang="en-US" sz="1600" dirty="0"/>
              <a:t>: Two lovers face an obstacle together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Loved enemy</a:t>
            </a:r>
            <a:r>
              <a:rPr lang="en-US" sz="1600" dirty="0"/>
              <a:t>: Lover and hater have opposite feelings towards their beloved enemy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Ambition</a:t>
            </a:r>
            <a:r>
              <a:rPr lang="en-US" sz="1600" dirty="0"/>
              <a:t>: Ambitious defeats adversary to win thing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Conflict with a god</a:t>
            </a:r>
            <a:r>
              <a:rPr lang="en-US" sz="1600" dirty="0"/>
              <a:t>: Mortal and immortal battle</a:t>
            </a:r>
          </a:p>
          <a:p>
            <a:pPr>
              <a:buFont typeface="+mj-lt"/>
              <a:buAutoNum type="arabicPeriod" startAt="17"/>
            </a:pPr>
            <a:r>
              <a:rPr lang="en-US" sz="1600" b="1" u="sng" dirty="0"/>
              <a:t>Mistaken jealousy</a:t>
            </a:r>
            <a:r>
              <a:rPr lang="en-US" sz="1600" dirty="0"/>
              <a:t>: Misplaced jealousy of person/object</a:t>
            </a:r>
          </a:p>
          <a:p>
            <a:pPr>
              <a:buFont typeface="+mj-lt"/>
              <a:buAutoNum type="arabicPeriod" startAt="17"/>
            </a:pPr>
            <a:r>
              <a:rPr lang="en-US" sz="16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92594-BF8C-4C2D-928F-ED9E0401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F9407-8179-4095-B47D-89CE55528609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i="1" dirty="0"/>
              <a:t>The Thirty-Six Dramatic Situations </a:t>
            </a:r>
            <a:r>
              <a:rPr lang="en-US" sz="800" dirty="0"/>
              <a:t>via Wikipedia</a:t>
            </a:r>
          </a:p>
        </p:txBody>
      </p:sp>
    </p:spTree>
    <p:extLst>
      <p:ext uri="{BB962C8B-B14F-4D97-AF65-F5344CB8AC3E}">
        <p14:creationId xmlns:p14="http://schemas.microsoft.com/office/powerpoint/2010/main" val="130743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3A5C-68F0-4751-AC9F-1B5D500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Campbell’s  seventeen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20796-443D-4978-B06D-B33F0F7D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85999"/>
            <a:ext cx="10554574" cy="3706481"/>
          </a:xfrm>
        </p:spPr>
        <p:txBody>
          <a:bodyPr numCol="3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Departure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call to adventure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Refusal of  the call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Supernatural aid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Crossing the threshold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Belly of the whale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Initiation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Road of trials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Meeting with the goddess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Woman as temptress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Atonement with the father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Apotheosis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Ultimate boon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Return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Refusal of the return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The magic flight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Rescue from without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Crossing of the threshold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Master o f two worlds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Freedom to live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81561-84E9-45FE-A652-FD40D8A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1D06-33A1-4CA4-B885-7F0F3C8B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Vogler’s 12 stages of a Hero’s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5465-4C84-4B6E-8882-34531E9E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The Ordinary World</a:t>
            </a:r>
            <a:r>
              <a:rPr lang="en-US" dirty="0"/>
              <a:t>: the hero is seen in his/her everyday life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Call to Adventure</a:t>
            </a:r>
            <a:r>
              <a:rPr lang="en-US" dirty="0"/>
              <a:t>: the initiating incident of the story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Refusal of the Call</a:t>
            </a:r>
            <a:r>
              <a:rPr lang="en-US" dirty="0"/>
              <a:t>: the hero experiences some hesitation to answer the call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Meeting with the Mentor</a:t>
            </a:r>
            <a:r>
              <a:rPr lang="en-US" dirty="0"/>
              <a:t>: the hero gains the resources to commence the adventure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Crossing the First Threshold</a:t>
            </a:r>
            <a:r>
              <a:rPr lang="en-US" dirty="0"/>
              <a:t>: the hero commits wholeheartedly to the adventure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Tests, Allies and Enemies</a:t>
            </a:r>
            <a:r>
              <a:rPr lang="en-US" dirty="0"/>
              <a:t>: the hero explores the special world, faces trial, and makes friends and enemies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Approach to the Innermost Cave</a:t>
            </a:r>
            <a:r>
              <a:rPr lang="en-US" dirty="0"/>
              <a:t>: the hero nears the center of the story and the special world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Ordeal</a:t>
            </a:r>
            <a:r>
              <a:rPr lang="en-US" dirty="0"/>
              <a:t>: the hero faces the greatest challenge yet and experiences death and rebirth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Reward</a:t>
            </a:r>
            <a:r>
              <a:rPr lang="en-US" dirty="0"/>
              <a:t>: the hero experiences the consequences of surviving death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Road Back</a:t>
            </a:r>
            <a:r>
              <a:rPr lang="en-US" dirty="0"/>
              <a:t>: the hero returns to the ordinary world or continues to an ultimate destination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Resurrection</a:t>
            </a:r>
            <a:r>
              <a:rPr lang="en-US" dirty="0"/>
              <a:t>: the hero experiences a final death and rebirth so they are ready to reenter the ordinary world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Return with the Elixir</a:t>
            </a:r>
            <a:r>
              <a:rPr lang="en-US" dirty="0"/>
              <a:t>: the hero returns with something to improve the ordinary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41590-F704-4ABB-AF8B-3517C390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D95F4-11FA-4830-8D93-55CD37FE5BBA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i="1" dirty="0"/>
              <a:t>The Writer's Journey: Mythic Structure for Writers </a:t>
            </a:r>
            <a:r>
              <a:rPr lang="en-US" sz="800" dirty="0"/>
              <a:t>via Wikipedia</a:t>
            </a:r>
          </a:p>
        </p:txBody>
      </p:sp>
    </p:spTree>
    <p:extLst>
      <p:ext uri="{BB962C8B-B14F-4D97-AF65-F5344CB8AC3E}">
        <p14:creationId xmlns:p14="http://schemas.microsoft.com/office/powerpoint/2010/main" val="280407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1D06-33A1-4CA4-B885-7F0F3C8B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Vogler’s 12 stages in </a:t>
            </a:r>
            <a:r>
              <a:rPr lang="en-US" i="1" dirty="0"/>
              <a:t>Star Wars: A New Hope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5465-4C84-4B6E-8882-34531E9E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The Ordinary World</a:t>
            </a:r>
            <a:r>
              <a:rPr lang="en-US" dirty="0"/>
              <a:t>: Luke moisture farming on Tatooine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Call to Adventure</a:t>
            </a:r>
            <a:r>
              <a:rPr lang="en-US" dirty="0"/>
              <a:t>: Luke buys R2D2 and finds the hidden message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Refusal of the Call</a:t>
            </a:r>
            <a:r>
              <a:rPr lang="en-US" dirty="0"/>
              <a:t>: Luke refuses to join the rebellion but R2D2 escapes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Meeting with the Mentor</a:t>
            </a:r>
            <a:r>
              <a:rPr lang="en-US" dirty="0"/>
              <a:t>: Luke finds R2D2 with Obi-Wan Kenobi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Crossing the First Threshold</a:t>
            </a:r>
            <a:r>
              <a:rPr lang="en-US" dirty="0"/>
              <a:t>: Luke’s family is murdered, he sets off to </a:t>
            </a:r>
            <a:r>
              <a:rPr lang="en-US" dirty="0" err="1"/>
              <a:t>Mos</a:t>
            </a:r>
            <a:r>
              <a:rPr lang="en-US" dirty="0"/>
              <a:t> Eisley spaceport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Tests, Allies and Enemies</a:t>
            </a:r>
            <a:r>
              <a:rPr lang="en-US" dirty="0"/>
              <a:t>: Luke meets Han Solo and Chewbacca and the Empire forces searching for them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Approach to the Innermost Cave</a:t>
            </a:r>
            <a:r>
              <a:rPr lang="en-US" dirty="0"/>
              <a:t>: Luke begins to learn the force, arrives at </a:t>
            </a:r>
            <a:r>
              <a:rPr lang="en-US" dirty="0" err="1"/>
              <a:t>Alderaan</a:t>
            </a:r>
            <a:r>
              <a:rPr lang="en-US" dirty="0"/>
              <a:t>, discovers the Death Star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Ordeal</a:t>
            </a:r>
            <a:r>
              <a:rPr lang="en-US" dirty="0"/>
              <a:t>: Luke and friends rescue Princess Leia from the cell block, but watches Darth Vader kill Obi-Wan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Reward</a:t>
            </a:r>
            <a:r>
              <a:rPr lang="en-US" dirty="0"/>
              <a:t>: Luke becomes a pilot and saves the princess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Road Back</a:t>
            </a:r>
            <a:r>
              <a:rPr lang="en-US" dirty="0"/>
              <a:t>: Luke is motivated to join the Resistance but also reveals </a:t>
            </a:r>
            <a:r>
              <a:rPr lang="en-US"/>
              <a:t>their location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The Resurrection</a:t>
            </a:r>
            <a:r>
              <a:rPr lang="en-US" dirty="0"/>
              <a:t>: Luke faces improbable odds against Death Star, Han Solo saves the day, Luke trusts the Force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Return with the Elixir</a:t>
            </a:r>
            <a:r>
              <a:rPr lang="en-US" dirty="0"/>
              <a:t>: Luke proves the Empire isn’t invincible and earns his medal from the awesome princess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41590-F704-4ABB-AF8B-3517C390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D95F4-11FA-4830-8D93-55CD37FE5BBA}"/>
              </a:ext>
            </a:extLst>
          </p:cNvPr>
          <p:cNvSpPr/>
          <p:nvPr/>
        </p:nvSpPr>
        <p:spPr>
          <a:xfrm>
            <a:off x="6096000" y="120503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/>
              <a:t>Adapted from: </a:t>
            </a:r>
            <a:r>
              <a:rPr lang="en-US" sz="800" i="1" dirty="0"/>
              <a:t>The Writer's Journey: Mythic Structure for Writers </a:t>
            </a:r>
            <a:r>
              <a:rPr lang="en-US" sz="800" dirty="0"/>
              <a:t>via Wikipedia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60315-8BBE-4F82-A432-00F293B12C55}"/>
              </a:ext>
            </a:extLst>
          </p:cNvPr>
          <p:cNvSpPr/>
          <p:nvPr/>
        </p:nvSpPr>
        <p:spPr>
          <a:xfrm>
            <a:off x="810000" y="5967408"/>
            <a:ext cx="10554574" cy="684314"/>
          </a:xfrm>
          <a:prstGeom prst="rec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Now apply to </a:t>
            </a:r>
            <a:r>
              <a:rPr lang="en-US" sz="2400" b="1" i="1" dirty="0">
                <a:solidFill>
                  <a:schemeClr val="tx1"/>
                </a:solidFill>
              </a:rPr>
              <a:t>Harry Potter, </a:t>
            </a:r>
            <a:r>
              <a:rPr lang="en-US" sz="2400" b="1" i="1" dirty="0" err="1">
                <a:solidFill>
                  <a:schemeClr val="tx1"/>
                </a:solidFill>
              </a:rPr>
              <a:t>LotR</a:t>
            </a:r>
            <a:r>
              <a:rPr lang="en-US" sz="2400" b="1" i="1" dirty="0">
                <a:solidFill>
                  <a:schemeClr val="tx1"/>
                </a:solidFill>
              </a:rPr>
              <a:t>, Hunger Games, </a:t>
            </a:r>
            <a:r>
              <a:rPr lang="en-US" sz="2400" b="1" i="1" dirty="0" err="1">
                <a:solidFill>
                  <a:schemeClr val="tx1"/>
                </a:solidFill>
              </a:rPr>
              <a:t>GoT</a:t>
            </a:r>
            <a:r>
              <a:rPr lang="en-US" sz="2400" b="1" i="1" dirty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3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2712</TotalTime>
  <Words>1715</Words>
  <Application>Microsoft Macintosh PowerPoint</Application>
  <PresentationFormat>Widescreen</PresentationFormat>
  <Paragraphs>184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Quotable</vt:lpstr>
      <vt:lpstr>Class 40: Storytelling Wednesday, April 24</vt:lpstr>
      <vt:lpstr>Agenda</vt:lpstr>
      <vt:lpstr>Narratology</vt:lpstr>
      <vt:lpstr>Vladimir Propp’s 31 functions</vt:lpstr>
      <vt:lpstr>Polti’s 36 dramatic situations</vt:lpstr>
      <vt:lpstr>Polti’s 36 dramatic situations (continued)</vt:lpstr>
      <vt:lpstr>Campbell’s  seventeen stages</vt:lpstr>
      <vt:lpstr>Vogler’s 12 stages of a Hero’s journey</vt:lpstr>
      <vt:lpstr>Vogler’s 12 stages in Star Wars: A New Hope</vt:lpstr>
      <vt:lpstr>Vogler’s character archetypes (similar to Propp)</vt:lpstr>
      <vt:lpstr>Structures for business storytelling</vt:lpstr>
      <vt:lpstr>Structures for business storytelling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183</cp:revision>
  <dcterms:created xsi:type="dcterms:W3CDTF">2016-08-24T14:48:58Z</dcterms:created>
  <dcterms:modified xsi:type="dcterms:W3CDTF">2019-04-27T22:27:59Z</dcterms:modified>
</cp:coreProperties>
</file>